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68" r:id="rId7"/>
    <p:sldId id="279" r:id="rId8"/>
    <p:sldId id="273" r:id="rId9"/>
    <p:sldId id="274" r:id="rId10"/>
    <p:sldId id="275" r:id="rId11"/>
    <p:sldId id="28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9"/>
    <p:restoredTop sz="96405"/>
  </p:normalViewPr>
  <p:slideViewPr>
    <p:cSldViewPr snapToGrid="0" snapToObjects="1">
      <p:cViewPr>
        <p:scale>
          <a:sx n="97" d="100"/>
          <a:sy n="97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FB0D-CBFB-1449-89E4-945A6C377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F317F-A773-8F46-8E3B-D45A4C0EA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230C-7DB4-154E-991D-D07CFA75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2C7E9-6A5C-4B49-9487-80D0D619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D84D-5BD1-2E43-92AB-C0F96EAB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4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5F11-63D6-6445-8E84-78E819BA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A4E0A-E6B2-D34B-A4A7-29CA2D19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F53E8-7685-1741-9855-1758441F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7869D-ABE0-1F46-A023-CFB342AF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16739-81C1-BD4E-AC23-EF7414CE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48E8E-F56C-A647-9221-D9E988B67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233DA-2527-7D4C-B962-717CEF65D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4E24-773D-F64C-A2CC-FD915D15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9A09D-6506-4A4B-82E7-7B9AE7D2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664C-1533-CD4C-82E9-186A1BBA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E492-12EB-AF4E-8E73-58AD0DED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DF7C-E232-6343-A5FD-071F3FC6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3618-E7CD-B34A-AC72-296DA4A4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41CA-2261-DD4E-934E-C7B5B8E4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3860-1422-3D4D-8073-41364F94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9EC8-CF6F-9D4F-AFA8-68E0E12B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404FF-8D75-5D46-9527-17BF205B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C41E7-4829-5B4F-94E9-638FF22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CE21-C24B-8F42-8CFF-18E345BE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91410-AAC2-A54D-A787-C46976DA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B71-3344-3F48-B66D-C151D2D6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3896-094C-0D4A-853B-DCE1B2598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BEE3-63D1-1C4D-ACCF-01E90B1C6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5275B-F5CB-F64B-A116-4EBC374F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52AEC-A023-D94B-AA2F-4C4F257F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E2FFA-07EC-A446-A1BD-8A4A61AB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939F-F133-A845-A18D-3C0CA1ED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61422-19DC-5844-9A7E-F66C09F1F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E5408-7F64-1D40-B773-6C365A6C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23CA9-46DB-F841-8E5A-0933AD658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03FBD-453E-8E46-8E75-A43CF5C53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66F15-2847-3242-ABBD-0260E60A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E1A6D-3321-7645-8972-D5B38F22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36E8E-82E6-A641-97E9-106F9EF2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64D1-F641-A740-B43A-BE790328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94BC0-6CBC-5C4E-955E-8A755741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DD779-D671-5E44-A309-D719A624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248B8-3047-344B-9236-7BC49AAB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F07AE-7515-B442-AAC9-077CCA0E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715D8-A97B-4144-8584-BFF23D5C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76B17-53C8-A84C-BE87-B5913817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A048-4C26-CA4C-B2DF-C70FDDC9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C71C-A421-3240-AC40-8A83D3FA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72AE7-693A-0740-A731-9DE9B93EE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395D6-4DDB-B644-B8B0-F6C0115A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9E19-36DB-184C-B9B2-75821954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AA0A8-0EAB-1D4A-9250-2B1B8DA3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9C0A-E063-7C44-AE34-02AD80CC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CAF0B-9F3C-9A43-89D3-A5A41A704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179DC-837B-5642-98EB-2CA0EEE35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A0948-10B0-8348-B16B-3927385F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20DB8-9BCF-684A-A2B3-43A13572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B225-54BC-B249-AACF-84D92D54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24B18-2851-144C-9936-F7F4A1F5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85BC7-A8B7-4643-BF6F-878B81CBE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6F948-A644-F84D-AA93-89A260004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C0F3-9A9A-BA46-AE90-AACCF102022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E1E0A-D025-BF4D-8EE7-3E39C5C2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E78BB-A39B-4B4E-86E7-FE53E8FA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739A-5AA1-5F41-A5B9-13C818B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aiadmp-support@roe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ms.cosmos.esa.int/COSMOS/doc_fetch.php?id=31254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mp.gaia.ac.u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p.gaia.ac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B600-4E82-C246-8EE1-8A4C7A3CC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532" y="727218"/>
            <a:ext cx="10718937" cy="2387600"/>
          </a:xfrm>
        </p:spPr>
        <p:txBody>
          <a:bodyPr>
            <a:normAutofit/>
          </a:bodyPr>
          <a:lstStyle/>
          <a:p>
            <a:r>
              <a:rPr lang="en-US" dirty="0"/>
              <a:t>The UK Gaia Data Mining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650E5-C8AE-EA41-89DE-E9676B073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3637"/>
            <a:ext cx="9144000" cy="1655762"/>
          </a:xfrm>
        </p:spPr>
        <p:txBody>
          <a:bodyPr/>
          <a:lstStyle/>
          <a:p>
            <a:r>
              <a:rPr lang="en-US" dirty="0"/>
              <a:t>Nigel </a:t>
            </a:r>
            <a:r>
              <a:rPr lang="en-US" dirty="0" err="1"/>
              <a:t>Hambly</a:t>
            </a:r>
            <a:r>
              <a:rPr lang="en-US" dirty="0"/>
              <a:t> (</a:t>
            </a:r>
            <a:r>
              <a:rPr lang="en-US" dirty="0" err="1"/>
              <a:t>IfA</a:t>
            </a:r>
            <a:r>
              <a:rPr lang="en-US" dirty="0"/>
              <a:t> Edinburgh &amp; Gaia DPAC)</a:t>
            </a:r>
          </a:p>
          <a:p>
            <a:r>
              <a:rPr lang="en-US" dirty="0"/>
              <a:t>National Astronomy Meeting, Hull 2024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C1DBA-64C1-0842-AE8C-02332A91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83" y="5821841"/>
            <a:ext cx="2531261" cy="905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753A2-7BF4-7C4B-8F50-9D6692AF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" y="6048063"/>
            <a:ext cx="2326641" cy="588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22690-866B-C34F-8ECF-E4A156FC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250" y="5906510"/>
            <a:ext cx="2527791" cy="85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9FBC2-FE86-274C-B76E-4F309838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261" y="5841311"/>
            <a:ext cx="975989" cy="877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DD944B-2F81-1849-938E-FB1FF1CD7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760" y="51578"/>
            <a:ext cx="1351281" cy="1351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687E7D-7C80-D447-B121-6DC915434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" y="51578"/>
            <a:ext cx="1351281" cy="1351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56A563-8871-E343-973D-685387125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171" y="5939278"/>
            <a:ext cx="1344930" cy="779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23CD1-34F1-0607-AF32-9F5AC2B5B2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1544" y="6118604"/>
            <a:ext cx="1848512" cy="5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0389-3B0E-520D-C874-76A51F40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71"/>
            <a:ext cx="10515600" cy="1325563"/>
          </a:xfrm>
        </p:spPr>
        <p:txBody>
          <a:bodyPr/>
          <a:lstStyle/>
          <a:p>
            <a:r>
              <a:rPr lang="en-US" dirty="0"/>
              <a:t>… for example, a Solar (G-) type star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523A-2D34-02CC-8E19-EC63F8F1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51646"/>
            <a:ext cx="5132942" cy="265824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Statistical </a:t>
            </a:r>
            <a:r>
              <a:rPr lang="en-US" sz="1800" dirty="0" err="1"/>
              <a:t>rigour</a:t>
            </a:r>
            <a:r>
              <a:rPr lang="en-US" sz="1800" dirty="0"/>
              <a:t>: compute the </a:t>
            </a:r>
            <a:r>
              <a:rPr lang="en-US" sz="1800" i="1" dirty="0" err="1"/>
              <a:t>Mahalanobis</a:t>
            </a:r>
            <a:r>
              <a:rPr lang="en-US" sz="1800" dirty="0"/>
              <a:t> </a:t>
            </a:r>
            <a:r>
              <a:rPr lang="en-US" sz="1800" i="1" dirty="0"/>
              <a:t>distance </a:t>
            </a:r>
            <a:r>
              <a:rPr lang="en-US" sz="1800" dirty="0"/>
              <a:t>(e.g. De </a:t>
            </a:r>
            <a:r>
              <a:rPr lang="en-US" sz="1800" dirty="0" err="1"/>
              <a:t>Angeli</a:t>
            </a:r>
            <a:r>
              <a:rPr lang="en-US" sz="1800" dirty="0"/>
              <a:t> et al. 2022) between the template and all others</a:t>
            </a:r>
          </a:p>
          <a:p>
            <a:pPr lvl="1"/>
            <a:r>
              <a:rPr lang="en-US" sz="1800" dirty="0"/>
              <a:t>In each case reconstruct the full 2d covariance matrix from the (flattened, 1d) correlation matrix and uncertainties vector</a:t>
            </a:r>
          </a:p>
          <a:p>
            <a:pPr lvl="1"/>
            <a:r>
              <a:rPr lang="en-US" sz="1800" dirty="0"/>
              <a:t>matrix &amp; vector multiplications implemented as a “Pandas” (vectorized) User Defined Function for execution on Spark cluster worker nodes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79787-693D-976F-7B3C-FC69E888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431" y="1243562"/>
            <a:ext cx="5122092" cy="2864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E819B-2EDE-A879-9D20-D282CC41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3063" y="3945768"/>
            <a:ext cx="5112774" cy="278300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27473D-A063-0839-78FE-AC231AA852AE}"/>
              </a:ext>
            </a:extLst>
          </p:cNvPr>
          <p:cNvCxnSpPr/>
          <p:nvPr/>
        </p:nvCxnSpPr>
        <p:spPr>
          <a:xfrm>
            <a:off x="5513942" y="3429000"/>
            <a:ext cx="914400" cy="9144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819A21-EA17-3C50-0A3A-6032F7A9DA5B}"/>
              </a:ext>
            </a:extLst>
          </p:cNvPr>
          <p:cNvSpPr txBox="1"/>
          <p:nvPr/>
        </p:nvSpPr>
        <p:spPr>
          <a:xfrm>
            <a:off x="442431" y="4540770"/>
            <a:ext cx="5396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matches at similar S/N in a couple of hours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Modest level of parallelism in (virtual) Spark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I/O bound (CPU wait time typically 50%)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140BE-1889-DC02-3368-1CECE67EC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96" y="934484"/>
            <a:ext cx="3349129" cy="6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2AD6-49B0-2866-3EB7-9374C3CB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33" y="275916"/>
            <a:ext cx="5637230" cy="1325563"/>
          </a:xfrm>
        </p:spPr>
        <p:txBody>
          <a:bodyPr/>
          <a:lstStyle/>
          <a:p>
            <a:pPr algn="ctr"/>
            <a:r>
              <a:rPr lang="en-US" dirty="0"/>
              <a:t>Another example: Proxima Cen look-alikes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B2ACD-3538-1993-BE3C-DC9F2215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2" y="1878988"/>
            <a:ext cx="6940213" cy="3930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48E60-B417-5017-C8DD-5B0F2AAD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65" y="188394"/>
            <a:ext cx="3914753" cy="215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95A1E-B081-FF6B-8DAB-ED468F6BC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765" y="2495135"/>
            <a:ext cx="3883942" cy="2152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78465-BF8C-940C-1798-9438957E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990" y="4648082"/>
            <a:ext cx="3973151" cy="22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4D22-022E-BF26-66B1-681AB740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8BA7-4289-77ED-2BCB-113CA012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1613748"/>
            <a:ext cx="10816683" cy="5121585"/>
          </a:xfrm>
        </p:spPr>
        <p:txBody>
          <a:bodyPr>
            <a:normAutofit/>
          </a:bodyPr>
          <a:lstStyle/>
          <a:p>
            <a:r>
              <a:rPr lang="en-US" dirty="0"/>
              <a:t>If you …</a:t>
            </a:r>
          </a:p>
          <a:p>
            <a:pPr lvl="1"/>
            <a:r>
              <a:rPr lang="en-US" dirty="0"/>
              <a:t>… find your Gaia science hobbled by the existing archive access,  and / or</a:t>
            </a:r>
          </a:p>
          <a:p>
            <a:pPr lvl="1"/>
            <a:r>
              <a:rPr lang="en-US" dirty="0"/>
              <a:t>… are interested in Data Mining / Machine Learning in Gaia astronomy,  and / or</a:t>
            </a:r>
          </a:p>
          <a:p>
            <a:pPr lvl="1"/>
            <a:r>
              <a:rPr lang="en-US" dirty="0"/>
              <a:t>… wish to learn more about industry-standard “big data” technology</a:t>
            </a:r>
          </a:p>
          <a:p>
            <a:pPr marL="0" indent="0">
              <a:buNone/>
            </a:pPr>
            <a:r>
              <a:rPr lang="en-US" dirty="0"/>
              <a:t>then please get in touch (speak to me today at NAM 2024 and see live demos!)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gaiadmp-support@roe.ac.uk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an account and further information.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684E-A9B9-4760-E646-B9595F4A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2"/>
            <a:ext cx="10515600" cy="1325563"/>
          </a:xfrm>
        </p:spPr>
        <p:txBody>
          <a:bodyPr/>
          <a:lstStyle/>
          <a:p>
            <a:r>
              <a:rPr lang="en-US" dirty="0"/>
              <a:t>DR3: ‟A release of superlatives…”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9F8B2-2C4E-6413-88FE-286BDAD8B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9981" y="1027047"/>
            <a:ext cx="7403612" cy="3506711"/>
          </a:xfrm>
          <a:effectLst>
            <a:outerShdw blurRad="394791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2913C-2763-CFCE-B155-353BD91E1965}"/>
              </a:ext>
            </a:extLst>
          </p:cNvPr>
          <p:cNvSpPr txBox="1"/>
          <p:nvPr/>
        </p:nvSpPr>
        <p:spPr>
          <a:xfrm>
            <a:off x="442127" y="927736"/>
            <a:ext cx="3717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yet it represents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only 27% </a:t>
            </a:r>
            <a:r>
              <a:rPr lang="en-US" dirty="0"/>
              <a:t>of the likely end-of-mission observation time-line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∼1%</a:t>
            </a:r>
            <a:r>
              <a:rPr lang="en-US" dirty="0"/>
              <a:t> of the likely end-of-mission data release volume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D2BDA6B-F249-E8C3-0D05-C50C6C7DF8F3}"/>
              </a:ext>
            </a:extLst>
          </p:cNvPr>
          <p:cNvSpPr/>
          <p:nvPr/>
        </p:nvSpPr>
        <p:spPr>
          <a:xfrm>
            <a:off x="378487" y="6039060"/>
            <a:ext cx="104683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Mission timeline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F3084-84FC-F603-9B90-B1F4ADE5AB31}"/>
              </a:ext>
            </a:extLst>
          </p:cNvPr>
          <p:cNvSpPr txBox="1"/>
          <p:nvPr/>
        </p:nvSpPr>
        <p:spPr>
          <a:xfrm>
            <a:off x="309048" y="648527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F8B8E-466D-7C05-EC92-A49FE3EA9568}"/>
              </a:ext>
            </a:extLst>
          </p:cNvPr>
          <p:cNvSpPr txBox="1"/>
          <p:nvPr/>
        </p:nvSpPr>
        <p:spPr>
          <a:xfrm>
            <a:off x="10838126" y="5838945"/>
            <a:ext cx="116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EOM:</a:t>
            </a:r>
          </a:p>
          <a:p>
            <a:pPr algn="ctr"/>
            <a:r>
              <a:rPr lang="en-US" dirty="0"/>
              <a:t>Early 2025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09060A-CD9A-9A97-4B03-7B9A1C928ABA}"/>
              </a:ext>
            </a:extLst>
          </p:cNvPr>
          <p:cNvCxnSpPr>
            <a:cxnSpLocks/>
          </p:cNvCxnSpPr>
          <p:nvPr/>
        </p:nvCxnSpPr>
        <p:spPr>
          <a:xfrm>
            <a:off x="378487" y="4824799"/>
            <a:ext cx="27365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3306E1-5C2C-FA90-55C0-69E8991DDD4C}"/>
              </a:ext>
            </a:extLst>
          </p:cNvPr>
          <p:cNvSpPr txBox="1"/>
          <p:nvPr/>
        </p:nvSpPr>
        <p:spPr>
          <a:xfrm>
            <a:off x="203260" y="5627101"/>
            <a:ext cx="702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DR5 (not before end 2030 TBC; ≥ 10 </a:t>
            </a:r>
            <a:r>
              <a:rPr lang="en-US" dirty="0" err="1"/>
              <a:t>yr</a:t>
            </a:r>
            <a:r>
              <a:rPr lang="en-US" dirty="0"/>
              <a:t> up to end-of-mission)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88955D-3D05-35DA-E5F0-8E66E5A9E919}"/>
              </a:ext>
            </a:extLst>
          </p:cNvPr>
          <p:cNvCxnSpPr>
            <a:cxnSpLocks/>
          </p:cNvCxnSpPr>
          <p:nvPr/>
        </p:nvCxnSpPr>
        <p:spPr>
          <a:xfrm>
            <a:off x="378487" y="5492174"/>
            <a:ext cx="5100535" cy="165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04A310-D4B2-7E7D-1CB0-80062D09E78E}"/>
              </a:ext>
            </a:extLst>
          </p:cNvPr>
          <p:cNvSpPr txBox="1"/>
          <p:nvPr/>
        </p:nvSpPr>
        <p:spPr>
          <a:xfrm>
            <a:off x="838198" y="5167452"/>
            <a:ext cx="373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DR4 (not before mid 2026; 66m)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512D8-8570-ADDC-B9DF-7F7307E84401}"/>
              </a:ext>
            </a:extLst>
          </p:cNvPr>
          <p:cNvSpPr txBox="1"/>
          <p:nvPr/>
        </p:nvSpPr>
        <p:spPr>
          <a:xfrm>
            <a:off x="838199" y="4513300"/>
            <a:ext cx="261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DR3 (Q2 2022; 34 m)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0448B7-D8C9-3962-DC8A-6043673342AD}"/>
              </a:ext>
            </a:extLst>
          </p:cNvPr>
          <p:cNvCxnSpPr>
            <a:cxnSpLocks/>
          </p:cNvCxnSpPr>
          <p:nvPr/>
        </p:nvCxnSpPr>
        <p:spPr>
          <a:xfrm>
            <a:off x="378487" y="3493089"/>
            <a:ext cx="1611087" cy="129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A59B9A-61F0-A308-DE44-F2E54D21E26E}"/>
              </a:ext>
            </a:extLst>
          </p:cNvPr>
          <p:cNvSpPr txBox="1"/>
          <p:nvPr/>
        </p:nvSpPr>
        <p:spPr>
          <a:xfrm>
            <a:off x="361742" y="3112597"/>
            <a:ext cx="214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DR2 (Q2 2018; 22 m)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5FE4D9-BA06-FE06-4631-279A6236E226}"/>
              </a:ext>
            </a:extLst>
          </p:cNvPr>
          <p:cNvCxnSpPr>
            <a:cxnSpLocks/>
          </p:cNvCxnSpPr>
          <p:nvPr/>
        </p:nvCxnSpPr>
        <p:spPr>
          <a:xfrm>
            <a:off x="378487" y="4273814"/>
            <a:ext cx="27365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02E491-4AEB-A2B8-CBA5-0C891EBA347C}"/>
              </a:ext>
            </a:extLst>
          </p:cNvPr>
          <p:cNvSpPr txBox="1"/>
          <p:nvPr/>
        </p:nvSpPr>
        <p:spPr>
          <a:xfrm>
            <a:off x="838198" y="3937343"/>
            <a:ext cx="227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EDR3 (Q4 2020 34 m)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55474A-CBA6-4DC5-282D-FB875AD4C649}"/>
              </a:ext>
            </a:extLst>
          </p:cNvPr>
          <p:cNvCxnSpPr>
            <a:cxnSpLocks/>
          </p:cNvCxnSpPr>
          <p:nvPr/>
        </p:nvCxnSpPr>
        <p:spPr>
          <a:xfrm>
            <a:off x="378487" y="2808879"/>
            <a:ext cx="11535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E0AFCC-1885-BB6E-6E73-609D9C18371F}"/>
              </a:ext>
            </a:extLst>
          </p:cNvPr>
          <p:cNvSpPr txBox="1"/>
          <p:nvPr/>
        </p:nvSpPr>
        <p:spPr>
          <a:xfrm>
            <a:off x="168557" y="2389549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DR1 (Q3 2016; 15 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0505FD-A19F-FC1B-D862-F40A5A1301AE}"/>
              </a:ext>
            </a:extLst>
          </p:cNvPr>
          <p:cNvSpPr txBox="1"/>
          <p:nvPr/>
        </p:nvSpPr>
        <p:spPr>
          <a:xfrm>
            <a:off x="3007991" y="6446808"/>
            <a:ext cx="18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2017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E1A689-7555-5666-7145-827F72D6486B}"/>
              </a:ext>
            </a:extLst>
          </p:cNvPr>
          <p:cNvCxnSpPr>
            <a:cxnSpLocks/>
          </p:cNvCxnSpPr>
          <p:nvPr/>
        </p:nvCxnSpPr>
        <p:spPr>
          <a:xfrm>
            <a:off x="3112182" y="4273814"/>
            <a:ext cx="2807" cy="22498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B20FD2D-D333-9D00-1755-C1B0CDE6873C}"/>
              </a:ext>
            </a:extLst>
          </p:cNvPr>
          <p:cNvSpPr txBox="1"/>
          <p:nvPr/>
        </p:nvSpPr>
        <p:spPr>
          <a:xfrm>
            <a:off x="5479022" y="642686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 2020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D346E3-E22C-2E9D-7BF8-EE8708C3645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479022" y="5500453"/>
            <a:ext cx="0" cy="1111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E1338B-72D7-BCD7-F92B-FE7969BF9FA8}"/>
              </a:ext>
            </a:extLst>
          </p:cNvPr>
          <p:cNvCxnSpPr>
            <a:cxnSpLocks/>
          </p:cNvCxnSpPr>
          <p:nvPr/>
        </p:nvCxnSpPr>
        <p:spPr>
          <a:xfrm>
            <a:off x="1517561" y="2822227"/>
            <a:ext cx="0" cy="34591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FC5223-98D7-6A2E-B53F-AD691FD29817}"/>
              </a:ext>
            </a:extLst>
          </p:cNvPr>
          <p:cNvCxnSpPr>
            <a:cxnSpLocks/>
          </p:cNvCxnSpPr>
          <p:nvPr/>
        </p:nvCxnSpPr>
        <p:spPr>
          <a:xfrm>
            <a:off x="1981427" y="3537245"/>
            <a:ext cx="0" cy="26388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33AF8A45-9F7A-2ABD-478A-C5ECAB86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44433" y="4720740"/>
            <a:ext cx="2058241" cy="777006"/>
          </a:xfrm>
          <a:prstGeom prst="rect">
            <a:avLst/>
          </a:prstGeom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C6999F2-0372-5D41-2C14-8166C33D536C}"/>
              </a:ext>
            </a:extLst>
          </p:cNvPr>
          <p:cNvSpPr txBox="1"/>
          <p:nvPr/>
        </p:nvSpPr>
        <p:spPr>
          <a:xfrm>
            <a:off x="9755513" y="647527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2024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91B0F4-7DDB-34C7-6F4F-311373331A4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9755513" y="4722637"/>
            <a:ext cx="0" cy="19373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6243F1-5B76-24A3-A20E-23B572BA9B52}"/>
              </a:ext>
            </a:extLst>
          </p:cNvPr>
          <p:cNvCxnSpPr>
            <a:cxnSpLocks/>
          </p:cNvCxnSpPr>
          <p:nvPr/>
        </p:nvCxnSpPr>
        <p:spPr>
          <a:xfrm>
            <a:off x="361742" y="5921984"/>
            <a:ext cx="10485052" cy="29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E8ABBE-FE4B-49A3-6B49-7DA5EC345E95}"/>
              </a:ext>
            </a:extLst>
          </p:cNvPr>
          <p:cNvCxnSpPr>
            <a:cxnSpLocks/>
          </p:cNvCxnSpPr>
          <p:nvPr/>
        </p:nvCxnSpPr>
        <p:spPr>
          <a:xfrm>
            <a:off x="10874508" y="5508733"/>
            <a:ext cx="4334" cy="128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EE77-4196-B4E4-3399-A5D7A4F9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Gaia DR3 bulk data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7E12-C90E-490B-404F-5FD0E6CB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download of DR3 products is provisioned via a </a:t>
            </a:r>
            <a:r>
              <a:rPr lang="en-US" i="1" dirty="0"/>
              <a:t>Content Delivery Network</a:t>
            </a:r>
          </a:p>
          <a:p>
            <a:pPr lvl="1"/>
            <a:r>
              <a:rPr lang="en-US" dirty="0"/>
              <a:t>8.9 TB of </a:t>
            </a:r>
            <a:r>
              <a:rPr lang="en-US" dirty="0" err="1"/>
              <a:t>gzipped</a:t>
            </a:r>
            <a:r>
              <a:rPr lang="en-US" dirty="0"/>
              <a:t> </a:t>
            </a:r>
            <a:r>
              <a:rPr lang="en-US" dirty="0" err="1"/>
              <a:t>eCSV</a:t>
            </a:r>
            <a:r>
              <a:rPr lang="en-US" dirty="0"/>
              <a:t> (text) files; 25 TB uncompressed</a:t>
            </a:r>
          </a:p>
          <a:p>
            <a:pPr lvl="1"/>
            <a:r>
              <a:rPr lang="en-US" dirty="0"/>
              <a:t>Single thread download/decompress the lot in roughly a few days</a:t>
            </a:r>
          </a:p>
          <a:p>
            <a:pPr lvl="1"/>
            <a:r>
              <a:rPr lang="en-US" dirty="0"/>
              <a:t>Largest single data sets are (</a:t>
            </a:r>
            <a:r>
              <a:rPr lang="en-US" dirty="0" err="1"/>
              <a:t>eCSV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XP mean spectra: 8 TB (12% of catalogue sources)</a:t>
            </a:r>
          </a:p>
          <a:p>
            <a:pPr lvl="2"/>
            <a:r>
              <a:rPr lang="en-US" dirty="0"/>
              <a:t>MCMC posterior PDF samples output from Apsis General Stellar Parameterization from Photometry: 7 TB (0.1% of catalogued sources)</a:t>
            </a:r>
          </a:p>
          <a:p>
            <a:r>
              <a:rPr lang="en-US" dirty="0"/>
              <a:t>DRs 4 (&amp; 5) detailed contents being generated now (DR5 still under discussion) but ≈60x (DR4) to </a:t>
            </a:r>
            <a:r>
              <a:rPr lang="en-US" b="1" dirty="0"/>
              <a:t>100s</a:t>
            </a:r>
            <a:r>
              <a:rPr lang="en-US" dirty="0"/>
              <a:t> (DR5) times bigger than DR3</a:t>
            </a:r>
          </a:p>
          <a:p>
            <a:pPr lvl="1"/>
            <a:r>
              <a:rPr lang="en-US" dirty="0"/>
              <a:t>More spectra, epoch-resolved data, raw and/or intermediate data,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1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7F7C-626A-6F7E-BFBF-02A8850E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20"/>
            <a:ext cx="10515600" cy="1325563"/>
          </a:xfrm>
        </p:spPr>
        <p:txBody>
          <a:bodyPr/>
          <a:lstStyle/>
          <a:p>
            <a:r>
              <a:rPr lang="en-US" dirty="0"/>
              <a:t>Relational systems beginning to groan…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31CE3-E63E-4FA9-C03B-A0BD2250C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4918" y="1251487"/>
            <a:ext cx="2371061" cy="5384604"/>
          </a:xfrm>
          <a:effectLst>
            <a:outerShdw blurRad="50800" dist="38100" dir="8100000" sx="101928" sy="101928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FE560B-53CB-F2CB-FA95-AE180227A4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118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TAP/ADQL provides </a:t>
            </a:r>
            <a:r>
              <a:rPr lang="en-US" b="1" dirty="0"/>
              <a:t>limited</a:t>
            </a:r>
            <a:r>
              <a:rPr lang="en-US" dirty="0"/>
              <a:t> access to bulk data via VO </a:t>
            </a:r>
            <a:r>
              <a:rPr lang="en-US" i="1" dirty="0"/>
              <a:t>Datalink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Relational DBs don’t handle array types easily (i.e. time series, spectra, sampled PDFs, …)</a:t>
            </a:r>
          </a:p>
          <a:p>
            <a:r>
              <a:rPr lang="en-US" dirty="0"/>
              <a:t>Even straight tabular data is becoming challenging</a:t>
            </a:r>
          </a:p>
          <a:p>
            <a:pPr lvl="1"/>
            <a:r>
              <a:rPr lang="en-US" dirty="0"/>
              <a:t>Mitigate in the short term via e.g. column subset “gaiadr3.gaia_source_lite” in Gaia archive</a:t>
            </a:r>
          </a:p>
          <a:p>
            <a:r>
              <a:rPr lang="en-US" dirty="0"/>
              <a:t>No facility for end-user programmability</a:t>
            </a:r>
          </a:p>
          <a:p>
            <a:pPr lvl="1"/>
            <a:r>
              <a:rPr lang="en-US" dirty="0"/>
              <a:t>e.g. ADQL has only very basic statistical aggregates</a:t>
            </a:r>
          </a:p>
          <a:p>
            <a:pPr lvl="1"/>
            <a:r>
              <a:rPr lang="en-US" dirty="0"/>
              <a:t>ADQL is not a programming language!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16068-34B0-7B40-E234-3B49460C7D8C}"/>
              </a:ext>
            </a:extLst>
          </p:cNvPr>
          <p:cNvSpPr txBox="1"/>
          <p:nvPr/>
        </p:nvSpPr>
        <p:spPr>
          <a:xfrm>
            <a:off x="11057710" y="3943789"/>
            <a:ext cx="59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👈</a:t>
            </a:r>
          </a:p>
        </p:txBody>
      </p:sp>
    </p:spTree>
    <p:extLst>
      <p:ext uri="{BB962C8B-B14F-4D97-AF65-F5344CB8AC3E}">
        <p14:creationId xmlns:p14="http://schemas.microsoft.com/office/powerpoint/2010/main" val="111730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88F1-12BC-90E3-2DCB-4361F5D1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51"/>
            <a:ext cx="10515600" cy="1325563"/>
          </a:xfrm>
        </p:spPr>
        <p:txBody>
          <a:bodyPr/>
          <a:lstStyle/>
          <a:p>
            <a:r>
              <a:rPr lang="en-US" dirty="0"/>
              <a:t>Advanced, scale-out usage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E9FA-8EA8-2323-475F-65417484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82" y="1376300"/>
            <a:ext cx="10515600" cy="53589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Community requirements gathered by DPAC via GREAT network and documented in </a:t>
            </a:r>
            <a:r>
              <a:rPr lang="en-US" dirty="0">
                <a:hlinkClick r:id="rId2"/>
              </a:rPr>
              <a:t>Brown+ (2012)</a:t>
            </a:r>
            <a:endParaRPr lang="en-US" dirty="0"/>
          </a:p>
          <a:p>
            <a:r>
              <a:rPr lang="en-US" dirty="0"/>
              <a:t>Higher order, robust statistical aggregates (e.g. GDAS-OA-03)</a:t>
            </a:r>
          </a:p>
          <a:p>
            <a:r>
              <a:rPr lang="is-IS" dirty="0"/>
              <a:t>Analysis of per-CCD photometry for short timescale variability (e.g. GDAS-ST-19)</a:t>
            </a:r>
          </a:p>
          <a:p>
            <a:r>
              <a:rPr lang="is-IS" dirty="0"/>
              <a:t>Searches in Fourier-analysed time domain data (e.g. GDAS-ST-12)</a:t>
            </a:r>
          </a:p>
          <a:p>
            <a:r>
              <a:rPr lang="is-IS" dirty="0"/>
              <a:t>Wholesale dataset trawls (e.g. GDAS-ST-11)</a:t>
            </a:r>
          </a:p>
          <a:p>
            <a:pPr lvl="1"/>
            <a:r>
              <a:rPr lang="is-IS" dirty="0"/>
              <a:t>e.g. Spectral twins</a:t>
            </a:r>
          </a:p>
          <a:p>
            <a:r>
              <a:rPr lang="is-IS" dirty="0"/>
              <a:t>Pattern queries (e.g. GDAS-ST-08)</a:t>
            </a:r>
          </a:p>
          <a:p>
            <a:pPr lvl="1"/>
            <a:r>
              <a:rPr lang="en-US" dirty="0"/>
              <a:t>increasingly requiring</a:t>
            </a:r>
            <a:r>
              <a:rPr lang="is-IS" dirty="0"/>
              <a:t> Machine Learning techniques</a:t>
            </a:r>
          </a:p>
          <a:p>
            <a:r>
              <a:rPr lang="is-IS" dirty="0"/>
              <a:t>General CPU-intensive analysis (e.g. GDAS-OA-01)</a:t>
            </a:r>
          </a:p>
          <a:p>
            <a:r>
              <a:rPr lang="en-US" dirty="0"/>
              <a:t>Efficient s</a:t>
            </a:r>
            <a:r>
              <a:rPr lang="is-IS" dirty="0"/>
              <a:t>earching for pairs (or higher multiples) of associated objects, e.g.</a:t>
            </a:r>
          </a:p>
          <a:p>
            <a:pPr lvl="1"/>
            <a:r>
              <a:rPr lang="is-IS" dirty="0"/>
              <a:t>Lensed QSOs</a:t>
            </a:r>
          </a:p>
          <a:p>
            <a:pPr lvl="1"/>
            <a:r>
              <a:rPr lang="is-IS" dirty="0"/>
              <a:t>Wide binaries</a:t>
            </a:r>
          </a:p>
          <a:p>
            <a:r>
              <a:rPr lang="is-IS" dirty="0"/>
              <a:t>Searches in time-resolved astrometric data, e.g. </a:t>
            </a:r>
            <a:r>
              <a:rPr lang="en-US" dirty="0"/>
              <a:t>d</a:t>
            </a:r>
            <a:r>
              <a:rPr lang="is-IS" dirty="0"/>
              <a:t>etect plane gravitational wave(s) or primordial stochastic GW background</a:t>
            </a:r>
          </a:p>
          <a:p>
            <a:pPr lvl="1"/>
            <a:r>
              <a:rPr lang="en-US" dirty="0"/>
              <a:t>R</a:t>
            </a:r>
            <a:r>
              <a:rPr lang="is-IS" dirty="0"/>
              <a:t>equires local plane coordinate residuals from epoch astrometry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7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B692-D7D1-F782-D104-64202EA8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9342" cy="1325563"/>
          </a:xfrm>
        </p:spPr>
        <p:txBody>
          <a:bodyPr/>
          <a:lstStyle/>
          <a:p>
            <a:r>
              <a:rPr lang="en-US" dirty="0"/>
              <a:t>Introducing the </a:t>
            </a:r>
            <a:r>
              <a:rPr lang="en-US" i="1" dirty="0"/>
              <a:t>UK Gaia Data Mining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0BA7F-1258-56FD-36F6-ADF7A20C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0636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(obvious) solution: code-to-data platforms</a:t>
            </a:r>
          </a:p>
          <a:p>
            <a:pPr lvl="1"/>
            <a:r>
              <a:rPr lang="en-US" dirty="0"/>
              <a:t>Bring end-user code to lots of CPU co-located with the data</a:t>
            </a:r>
          </a:p>
          <a:p>
            <a:pPr lvl="1"/>
            <a:r>
              <a:rPr lang="en-US" dirty="0"/>
              <a:t>Employ distributed computing to mitigate increases in data volume and scale of processing</a:t>
            </a:r>
          </a:p>
          <a:p>
            <a:pPr lvl="1"/>
            <a:r>
              <a:rPr lang="en-US" dirty="0"/>
              <a:t>cf. </a:t>
            </a:r>
            <a:r>
              <a:rPr lang="en-US" i="1" dirty="0"/>
              <a:t>Rubin Science Platform</a:t>
            </a:r>
            <a:r>
              <a:rPr lang="en-US" dirty="0"/>
              <a:t> for LSST, </a:t>
            </a:r>
            <a:r>
              <a:rPr lang="en-US" dirty="0" err="1"/>
              <a:t>STScI</a:t>
            </a:r>
            <a:r>
              <a:rPr lang="en-US" dirty="0"/>
              <a:t>/MAST </a:t>
            </a:r>
            <a:r>
              <a:rPr lang="en-US" i="1" dirty="0"/>
              <a:t>TIKE</a:t>
            </a:r>
            <a:r>
              <a:rPr lang="en-US" dirty="0"/>
              <a:t>, ESA </a:t>
            </a:r>
            <a:r>
              <a:rPr lang="en-US" i="1" dirty="0" err="1"/>
              <a:t>Datalabs</a:t>
            </a:r>
            <a:r>
              <a:rPr lang="en-US" dirty="0"/>
              <a:t>, …</a:t>
            </a:r>
          </a:p>
          <a:p>
            <a:r>
              <a:rPr lang="en-US" dirty="0"/>
              <a:t>The UK Gaia DMP</a:t>
            </a:r>
          </a:p>
          <a:p>
            <a:pPr lvl="1"/>
            <a:r>
              <a:rPr lang="en-US" dirty="0"/>
              <a:t>Deployed on the STFC IRIS </a:t>
            </a:r>
            <a:r>
              <a:rPr lang="en-US" i="1" dirty="0"/>
              <a:t>Cloud</a:t>
            </a:r>
          </a:p>
          <a:p>
            <a:pPr lvl="2"/>
            <a:r>
              <a:rPr lang="en-US" dirty="0"/>
              <a:t>Flexibility and scalability</a:t>
            </a:r>
          </a:p>
          <a:p>
            <a:pPr lvl="1"/>
            <a:r>
              <a:rPr lang="en-US" dirty="0"/>
              <a:t>Employs Apache Spark ecosystem</a:t>
            </a:r>
          </a:p>
          <a:p>
            <a:pPr lvl="2"/>
            <a:r>
              <a:rPr lang="en-US" dirty="0"/>
              <a:t>Python notebook interface</a:t>
            </a:r>
          </a:p>
          <a:p>
            <a:pPr lvl="2"/>
            <a:r>
              <a:rPr lang="en-US" dirty="0"/>
              <a:t>Friendly APIs to access distributed processing</a:t>
            </a:r>
          </a:p>
          <a:p>
            <a:pPr lvl="2"/>
            <a:r>
              <a:rPr lang="en-US" dirty="0"/>
              <a:t>Familiar libraries for vectorized operations</a:t>
            </a:r>
          </a:p>
          <a:p>
            <a:pPr lvl="2"/>
            <a:r>
              <a:rPr lang="en-US" dirty="0"/>
              <a:t>Machine Learning and many other libraries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127EE-6C09-2EA3-3A69-4484A651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722" y="3427765"/>
            <a:ext cx="5052279" cy="2884135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50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4C5B67-D62C-BB53-EF26-7B040043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7" y="914401"/>
            <a:ext cx="11806225" cy="5770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1654A-AFCC-C4A8-5DD7-32356257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5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3"/>
              </a:rPr>
              <a:t>https://dmp.gaia.ac.uk/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13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F2C0F-5616-108A-E820-22967661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0" y="267629"/>
            <a:ext cx="11716214" cy="6590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04B1-C78B-9D61-1A81-0152B9CD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4268"/>
            <a:ext cx="1829375" cy="2522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1F847-394B-4FA4-19AB-88538B3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1" y="60073"/>
            <a:ext cx="10515600" cy="6021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hlinkClick r:id="rId4"/>
              </a:rPr>
              <a:t>https://dmp.gaia.ac.uk/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0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2386-BAE1-D411-7A03-DD26FF19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51"/>
            <a:ext cx="10515600" cy="1325563"/>
          </a:xfrm>
        </p:spPr>
        <p:txBody>
          <a:bodyPr/>
          <a:lstStyle/>
          <a:p>
            <a:r>
              <a:rPr lang="en-US" dirty="0"/>
              <a:t>A detailed example: searching 2x10</a:t>
            </a:r>
            <a:r>
              <a:rPr lang="en-US" baseline="30000" dirty="0"/>
              <a:t>8</a:t>
            </a:r>
            <a:r>
              <a:rPr lang="en-US" dirty="0"/>
              <a:t> spectra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A053-3A8B-BB17-7229-C603A3DC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74" y="3761861"/>
            <a:ext cx="11406131" cy="28372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DR3 has 220 million blue + red spectra in basis-set representation</a:t>
            </a:r>
          </a:p>
          <a:p>
            <a:pPr lvl="1"/>
            <a:r>
              <a:rPr lang="en-US" dirty="0"/>
              <a:t>N basis coefficients</a:t>
            </a:r>
          </a:p>
          <a:p>
            <a:pPr lvl="1"/>
            <a:r>
              <a:rPr lang="en-US" dirty="0"/>
              <a:t>N coefficient uncertainties</a:t>
            </a:r>
          </a:p>
          <a:p>
            <a:pPr lvl="1"/>
            <a:r>
              <a:rPr lang="en-US" dirty="0"/>
              <a:t>N(N-1)/2 correlation coefficients</a:t>
            </a:r>
          </a:p>
          <a:p>
            <a:pPr lvl="2"/>
            <a:r>
              <a:rPr lang="en-US" dirty="0"/>
              <a:t>where N = 55 in each passband</a:t>
            </a:r>
          </a:p>
          <a:p>
            <a:r>
              <a:rPr lang="en-US" dirty="0"/>
              <a:t>2.7TB in compact (Parquet) binary format</a:t>
            </a:r>
          </a:p>
          <a:p>
            <a:r>
              <a:rPr lang="en-US" dirty="0"/>
              <a:t>Simple use case: given one example template, find similar spectra 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0BF7B-2CE5-19ED-FBBF-473968C7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56" y="1222872"/>
            <a:ext cx="8899288" cy="25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63942</TotalTime>
  <Words>875</Words>
  <Application>Microsoft Macintosh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UK Gaia Data Mining Platform</vt:lpstr>
      <vt:lpstr>DR3: ‟A release of superlatives…”</vt:lpstr>
      <vt:lpstr>Gaia DR3 bulk data volume</vt:lpstr>
      <vt:lpstr>Relational systems beginning to groan…</vt:lpstr>
      <vt:lpstr>Advanced, scale-out usage scenarios</vt:lpstr>
      <vt:lpstr>Introducing the UK Gaia Data Mining Platform</vt:lpstr>
      <vt:lpstr>https://dmp.gaia.ac.uk/ </vt:lpstr>
      <vt:lpstr>https://dmp.gaia.ac.uk/ </vt:lpstr>
      <vt:lpstr>A detailed example: searching 2x108 spectra</vt:lpstr>
      <vt:lpstr>… for example, a Solar (G-) type star </vt:lpstr>
      <vt:lpstr>Another example: Proxima Cen look-alikes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Gaia: 10,000 revolutions and counting…</dc:title>
  <dc:creator>Microsoft Office User</dc:creator>
  <cp:lastModifiedBy>Microsoft Office User</cp:lastModifiedBy>
  <cp:revision>84</cp:revision>
  <cp:lastPrinted>2023-06-19T08:59:44Z</cp:lastPrinted>
  <dcterms:created xsi:type="dcterms:W3CDTF">2021-05-31T13:44:51Z</dcterms:created>
  <dcterms:modified xsi:type="dcterms:W3CDTF">2024-07-12T15:09:52Z</dcterms:modified>
</cp:coreProperties>
</file>