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4"/>
  </p:sldMasterIdLst>
  <p:notesMasterIdLst>
    <p:notesMasterId r:id="rId18"/>
  </p:notesMasterIdLst>
  <p:handoutMasterIdLst>
    <p:handoutMasterId r:id="rId19"/>
  </p:handoutMasterIdLst>
  <p:sldIdLst>
    <p:sldId id="1045" r:id="rId5"/>
    <p:sldId id="1046" r:id="rId6"/>
    <p:sldId id="1091" r:id="rId7"/>
    <p:sldId id="1047" r:id="rId8"/>
    <p:sldId id="1094" r:id="rId9"/>
    <p:sldId id="1060" r:id="rId10"/>
    <p:sldId id="1038" r:id="rId11"/>
    <p:sldId id="1092" r:id="rId12"/>
    <p:sldId id="1093" r:id="rId13"/>
    <p:sldId id="1086" r:id="rId14"/>
    <p:sldId id="1071" r:id="rId15"/>
    <p:sldId id="1089" r:id="rId16"/>
    <p:sldId id="1016" r:id="rId17"/>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4" autoAdjust="0"/>
  </p:normalViewPr>
  <p:slideViewPr>
    <p:cSldViewPr snapToGrid="0" showGuides="1">
      <p:cViewPr>
        <p:scale>
          <a:sx n="70" d="100"/>
          <a:sy n="70" d="100"/>
        </p:scale>
        <p:origin x="-188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Rtaservices\WiniarskiJ$\prezentacja\2014%20particip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2006</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Sheet1!$B$3:$B$27</c:f>
              <c:numCache>
                <c:formatCode>General</c:formatCode>
                <c:ptCount val="25"/>
                <c:pt idx="0">
                  <c:v>24</c:v>
                </c:pt>
                <c:pt idx="1">
                  <c:v>7</c:v>
                </c:pt>
                <c:pt idx="2">
                  <c:v>103</c:v>
                </c:pt>
                <c:pt idx="3">
                  <c:v>0</c:v>
                </c:pt>
                <c:pt idx="4">
                  <c:v>34</c:v>
                </c:pt>
                <c:pt idx="5">
                  <c:v>25</c:v>
                </c:pt>
                <c:pt idx="6">
                  <c:v>8</c:v>
                </c:pt>
                <c:pt idx="7">
                  <c:v>85</c:v>
                </c:pt>
                <c:pt idx="8">
                  <c:v>112</c:v>
                </c:pt>
                <c:pt idx="9">
                  <c:v>17</c:v>
                </c:pt>
                <c:pt idx="10">
                  <c:v>5</c:v>
                </c:pt>
                <c:pt idx="11">
                  <c:v>51</c:v>
                </c:pt>
                <c:pt idx="12">
                  <c:v>0</c:v>
                </c:pt>
                <c:pt idx="13">
                  <c:v>2</c:v>
                </c:pt>
                <c:pt idx="14">
                  <c:v>100</c:v>
                </c:pt>
                <c:pt idx="15">
                  <c:v>56</c:v>
                </c:pt>
                <c:pt idx="16">
                  <c:v>20</c:v>
                </c:pt>
                <c:pt idx="17">
                  <c:v>10</c:v>
                </c:pt>
                <c:pt idx="18">
                  <c:v>16</c:v>
                </c:pt>
                <c:pt idx="19">
                  <c:v>6</c:v>
                </c:pt>
                <c:pt idx="20">
                  <c:v>3</c:v>
                </c:pt>
                <c:pt idx="21">
                  <c:v>39</c:v>
                </c:pt>
                <c:pt idx="22">
                  <c:v>32</c:v>
                </c:pt>
                <c:pt idx="23">
                  <c:v>117</c:v>
                </c:pt>
                <c:pt idx="24">
                  <c:v>124</c:v>
                </c:pt>
              </c:numCache>
            </c:numRef>
          </c:val>
        </c:ser>
        <c:ser>
          <c:idx val="1"/>
          <c:order val="1"/>
          <c:tx>
            <c:v>2007</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Sheet1!$C$3:$C$27</c:f>
              <c:numCache>
                <c:formatCode>General</c:formatCode>
                <c:ptCount val="25"/>
                <c:pt idx="0">
                  <c:v>19</c:v>
                </c:pt>
                <c:pt idx="1">
                  <c:v>8</c:v>
                </c:pt>
                <c:pt idx="2">
                  <c:v>94</c:v>
                </c:pt>
                <c:pt idx="3">
                  <c:v>0</c:v>
                </c:pt>
                <c:pt idx="4">
                  <c:v>25</c:v>
                </c:pt>
                <c:pt idx="5">
                  <c:v>22</c:v>
                </c:pt>
                <c:pt idx="6">
                  <c:v>8</c:v>
                </c:pt>
                <c:pt idx="7">
                  <c:v>69</c:v>
                </c:pt>
                <c:pt idx="8">
                  <c:v>100</c:v>
                </c:pt>
                <c:pt idx="9">
                  <c:v>16</c:v>
                </c:pt>
                <c:pt idx="10">
                  <c:v>6</c:v>
                </c:pt>
                <c:pt idx="11">
                  <c:v>52</c:v>
                </c:pt>
                <c:pt idx="12">
                  <c:v>0</c:v>
                </c:pt>
                <c:pt idx="13">
                  <c:v>6</c:v>
                </c:pt>
                <c:pt idx="14">
                  <c:v>93</c:v>
                </c:pt>
                <c:pt idx="15">
                  <c:v>60</c:v>
                </c:pt>
                <c:pt idx="16">
                  <c:v>26</c:v>
                </c:pt>
                <c:pt idx="17">
                  <c:v>7</c:v>
                </c:pt>
                <c:pt idx="18">
                  <c:v>14</c:v>
                </c:pt>
                <c:pt idx="19">
                  <c:v>7</c:v>
                </c:pt>
                <c:pt idx="20">
                  <c:v>8</c:v>
                </c:pt>
                <c:pt idx="21">
                  <c:v>36</c:v>
                </c:pt>
                <c:pt idx="22">
                  <c:v>48</c:v>
                </c:pt>
                <c:pt idx="23">
                  <c:v>105</c:v>
                </c:pt>
                <c:pt idx="24">
                  <c:v>112</c:v>
                </c:pt>
              </c:numCache>
            </c:numRef>
          </c:val>
        </c:ser>
        <c:ser>
          <c:idx val="2"/>
          <c:order val="2"/>
          <c:tx>
            <c:v>2008</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Sheet1!$D$3:$D$27</c:f>
              <c:numCache>
                <c:formatCode>General</c:formatCode>
                <c:ptCount val="25"/>
                <c:pt idx="0">
                  <c:v>33</c:v>
                </c:pt>
                <c:pt idx="1">
                  <c:v>10</c:v>
                </c:pt>
                <c:pt idx="2">
                  <c:v>97</c:v>
                </c:pt>
                <c:pt idx="3">
                  <c:v>0</c:v>
                </c:pt>
                <c:pt idx="4">
                  <c:v>34</c:v>
                </c:pt>
                <c:pt idx="5">
                  <c:v>26</c:v>
                </c:pt>
                <c:pt idx="6">
                  <c:v>9</c:v>
                </c:pt>
                <c:pt idx="7">
                  <c:v>81</c:v>
                </c:pt>
                <c:pt idx="8">
                  <c:v>105</c:v>
                </c:pt>
                <c:pt idx="9">
                  <c:v>18</c:v>
                </c:pt>
                <c:pt idx="10">
                  <c:v>6</c:v>
                </c:pt>
                <c:pt idx="11">
                  <c:v>56</c:v>
                </c:pt>
                <c:pt idx="12">
                  <c:v>2</c:v>
                </c:pt>
                <c:pt idx="13">
                  <c:v>6</c:v>
                </c:pt>
                <c:pt idx="14">
                  <c:v>100</c:v>
                </c:pt>
                <c:pt idx="15">
                  <c:v>73</c:v>
                </c:pt>
                <c:pt idx="16">
                  <c:v>22</c:v>
                </c:pt>
                <c:pt idx="17">
                  <c:v>8</c:v>
                </c:pt>
                <c:pt idx="18">
                  <c:v>12</c:v>
                </c:pt>
                <c:pt idx="19">
                  <c:v>8</c:v>
                </c:pt>
                <c:pt idx="20">
                  <c:v>11</c:v>
                </c:pt>
                <c:pt idx="21">
                  <c:v>47</c:v>
                </c:pt>
                <c:pt idx="22">
                  <c:v>51</c:v>
                </c:pt>
                <c:pt idx="23">
                  <c:v>106</c:v>
                </c:pt>
                <c:pt idx="24">
                  <c:v>115</c:v>
                </c:pt>
              </c:numCache>
            </c:numRef>
          </c:val>
        </c:ser>
        <c:ser>
          <c:idx val="3"/>
          <c:order val="3"/>
          <c:tx>
            <c:v>2009</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Sheet1!$E$3:$E$27</c:f>
              <c:numCache>
                <c:formatCode>General</c:formatCode>
                <c:ptCount val="25"/>
                <c:pt idx="0">
                  <c:v>31</c:v>
                </c:pt>
                <c:pt idx="1">
                  <c:v>10</c:v>
                </c:pt>
                <c:pt idx="2">
                  <c:v>99</c:v>
                </c:pt>
                <c:pt idx="3">
                  <c:v>0</c:v>
                </c:pt>
                <c:pt idx="4">
                  <c:v>32</c:v>
                </c:pt>
                <c:pt idx="5">
                  <c:v>27</c:v>
                </c:pt>
                <c:pt idx="6">
                  <c:v>10</c:v>
                </c:pt>
                <c:pt idx="7">
                  <c:v>79</c:v>
                </c:pt>
                <c:pt idx="8">
                  <c:v>113</c:v>
                </c:pt>
                <c:pt idx="9">
                  <c:v>14</c:v>
                </c:pt>
                <c:pt idx="10">
                  <c:v>5</c:v>
                </c:pt>
                <c:pt idx="11">
                  <c:v>47</c:v>
                </c:pt>
                <c:pt idx="12">
                  <c:v>1</c:v>
                </c:pt>
                <c:pt idx="13">
                  <c:v>7</c:v>
                </c:pt>
                <c:pt idx="14">
                  <c:v>102</c:v>
                </c:pt>
                <c:pt idx="15">
                  <c:v>66</c:v>
                </c:pt>
                <c:pt idx="16">
                  <c:v>25</c:v>
                </c:pt>
                <c:pt idx="17">
                  <c:v>5</c:v>
                </c:pt>
                <c:pt idx="18">
                  <c:v>12</c:v>
                </c:pt>
                <c:pt idx="19">
                  <c:v>10</c:v>
                </c:pt>
                <c:pt idx="20">
                  <c:v>13</c:v>
                </c:pt>
                <c:pt idx="21">
                  <c:v>43</c:v>
                </c:pt>
                <c:pt idx="22">
                  <c:v>63</c:v>
                </c:pt>
                <c:pt idx="23">
                  <c:v>103</c:v>
                </c:pt>
                <c:pt idx="24">
                  <c:v>114</c:v>
                </c:pt>
              </c:numCache>
            </c:numRef>
          </c:val>
        </c:ser>
        <c:ser>
          <c:idx val="4"/>
          <c:order val="4"/>
          <c:tx>
            <c:v>2010</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Sheet1!$F$3:$F$27</c:f>
              <c:numCache>
                <c:formatCode>General</c:formatCode>
                <c:ptCount val="25"/>
                <c:pt idx="0">
                  <c:v>38</c:v>
                </c:pt>
                <c:pt idx="1">
                  <c:v>8</c:v>
                </c:pt>
                <c:pt idx="2">
                  <c:v>106</c:v>
                </c:pt>
                <c:pt idx="3">
                  <c:v>0</c:v>
                </c:pt>
                <c:pt idx="4">
                  <c:v>35</c:v>
                </c:pt>
                <c:pt idx="5">
                  <c:v>32</c:v>
                </c:pt>
                <c:pt idx="6">
                  <c:v>13</c:v>
                </c:pt>
                <c:pt idx="7">
                  <c:v>94</c:v>
                </c:pt>
                <c:pt idx="8">
                  <c:v>123</c:v>
                </c:pt>
                <c:pt idx="9">
                  <c:v>13</c:v>
                </c:pt>
                <c:pt idx="10">
                  <c:v>5</c:v>
                </c:pt>
                <c:pt idx="11">
                  <c:v>50</c:v>
                </c:pt>
                <c:pt idx="12">
                  <c:v>3</c:v>
                </c:pt>
                <c:pt idx="13">
                  <c:v>4</c:v>
                </c:pt>
                <c:pt idx="14">
                  <c:v>109</c:v>
                </c:pt>
                <c:pt idx="15">
                  <c:v>79</c:v>
                </c:pt>
                <c:pt idx="16">
                  <c:v>34</c:v>
                </c:pt>
                <c:pt idx="17">
                  <c:v>12</c:v>
                </c:pt>
                <c:pt idx="18">
                  <c:v>14</c:v>
                </c:pt>
                <c:pt idx="19">
                  <c:v>5</c:v>
                </c:pt>
                <c:pt idx="20">
                  <c:v>17</c:v>
                </c:pt>
                <c:pt idx="21">
                  <c:v>41</c:v>
                </c:pt>
                <c:pt idx="22">
                  <c:v>70</c:v>
                </c:pt>
                <c:pt idx="23">
                  <c:v>118</c:v>
                </c:pt>
                <c:pt idx="24">
                  <c:v>135</c:v>
                </c:pt>
              </c:numCache>
            </c:numRef>
          </c:val>
        </c:ser>
        <c:ser>
          <c:idx val="5"/>
          <c:order val="5"/>
          <c:tx>
            <c:v>2011</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Sheet1!$G$3:$G$27</c:f>
              <c:numCache>
                <c:formatCode>General</c:formatCode>
                <c:ptCount val="25"/>
                <c:pt idx="0">
                  <c:v>39</c:v>
                </c:pt>
                <c:pt idx="1">
                  <c:v>8</c:v>
                </c:pt>
                <c:pt idx="2">
                  <c:v>103</c:v>
                </c:pt>
                <c:pt idx="3">
                  <c:v>0</c:v>
                </c:pt>
                <c:pt idx="4">
                  <c:v>35</c:v>
                </c:pt>
                <c:pt idx="5">
                  <c:v>31</c:v>
                </c:pt>
                <c:pt idx="6">
                  <c:v>15</c:v>
                </c:pt>
                <c:pt idx="7">
                  <c:v>95</c:v>
                </c:pt>
                <c:pt idx="8">
                  <c:v>126</c:v>
                </c:pt>
                <c:pt idx="9">
                  <c:v>15</c:v>
                </c:pt>
                <c:pt idx="10">
                  <c:v>7</c:v>
                </c:pt>
                <c:pt idx="11">
                  <c:v>51</c:v>
                </c:pt>
                <c:pt idx="12">
                  <c:v>5</c:v>
                </c:pt>
                <c:pt idx="13">
                  <c:v>3</c:v>
                </c:pt>
                <c:pt idx="14">
                  <c:v>100</c:v>
                </c:pt>
                <c:pt idx="15">
                  <c:v>70</c:v>
                </c:pt>
                <c:pt idx="16">
                  <c:v>29</c:v>
                </c:pt>
                <c:pt idx="17">
                  <c:v>19</c:v>
                </c:pt>
                <c:pt idx="18">
                  <c:v>13</c:v>
                </c:pt>
                <c:pt idx="19">
                  <c:v>8</c:v>
                </c:pt>
                <c:pt idx="20">
                  <c:v>16</c:v>
                </c:pt>
                <c:pt idx="21">
                  <c:v>36</c:v>
                </c:pt>
                <c:pt idx="22">
                  <c:v>74</c:v>
                </c:pt>
                <c:pt idx="23">
                  <c:v>116</c:v>
                </c:pt>
                <c:pt idx="24">
                  <c:v>135</c:v>
                </c:pt>
              </c:numCache>
            </c:numRef>
          </c:val>
        </c:ser>
        <c:ser>
          <c:idx val="6"/>
          <c:order val="6"/>
          <c:tx>
            <c:v>2012</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Sheet1!$H$3:$H$27</c:f>
              <c:numCache>
                <c:formatCode>General</c:formatCode>
                <c:ptCount val="25"/>
                <c:pt idx="0">
                  <c:v>37</c:v>
                </c:pt>
                <c:pt idx="1">
                  <c:v>7</c:v>
                </c:pt>
                <c:pt idx="2">
                  <c:v>98</c:v>
                </c:pt>
                <c:pt idx="3">
                  <c:v>0</c:v>
                </c:pt>
                <c:pt idx="4">
                  <c:v>36</c:v>
                </c:pt>
                <c:pt idx="5">
                  <c:v>32</c:v>
                </c:pt>
                <c:pt idx="6">
                  <c:v>22</c:v>
                </c:pt>
                <c:pt idx="7">
                  <c:v>101</c:v>
                </c:pt>
                <c:pt idx="8">
                  <c:v>120</c:v>
                </c:pt>
                <c:pt idx="9">
                  <c:v>12</c:v>
                </c:pt>
                <c:pt idx="10">
                  <c:v>6</c:v>
                </c:pt>
                <c:pt idx="11">
                  <c:v>53</c:v>
                </c:pt>
                <c:pt idx="12">
                  <c:v>4</c:v>
                </c:pt>
                <c:pt idx="13">
                  <c:v>1</c:v>
                </c:pt>
                <c:pt idx="14">
                  <c:v>94</c:v>
                </c:pt>
                <c:pt idx="15">
                  <c:v>70</c:v>
                </c:pt>
                <c:pt idx="16">
                  <c:v>32</c:v>
                </c:pt>
                <c:pt idx="17">
                  <c:v>18</c:v>
                </c:pt>
                <c:pt idx="18">
                  <c:v>19</c:v>
                </c:pt>
                <c:pt idx="19">
                  <c:v>5</c:v>
                </c:pt>
                <c:pt idx="20">
                  <c:v>14</c:v>
                </c:pt>
                <c:pt idx="21">
                  <c:v>33</c:v>
                </c:pt>
                <c:pt idx="22">
                  <c:v>74</c:v>
                </c:pt>
                <c:pt idx="23">
                  <c:v>110</c:v>
                </c:pt>
                <c:pt idx="24">
                  <c:v>134</c:v>
                </c:pt>
              </c:numCache>
            </c:numRef>
          </c:val>
        </c:ser>
        <c:ser>
          <c:idx val="7"/>
          <c:order val="7"/>
          <c:tx>
            <c:v>2013</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Sheet1!$I$3:$I$27</c:f>
              <c:numCache>
                <c:formatCode>General</c:formatCode>
                <c:ptCount val="25"/>
                <c:pt idx="0">
                  <c:v>34</c:v>
                </c:pt>
                <c:pt idx="1">
                  <c:v>9</c:v>
                </c:pt>
                <c:pt idx="2">
                  <c:v>87</c:v>
                </c:pt>
                <c:pt idx="3">
                  <c:v>0</c:v>
                </c:pt>
                <c:pt idx="4">
                  <c:v>31</c:v>
                </c:pt>
                <c:pt idx="5">
                  <c:v>26</c:v>
                </c:pt>
                <c:pt idx="6">
                  <c:v>19</c:v>
                </c:pt>
                <c:pt idx="7">
                  <c:v>87</c:v>
                </c:pt>
                <c:pt idx="8">
                  <c:v>106</c:v>
                </c:pt>
                <c:pt idx="9">
                  <c:v>9</c:v>
                </c:pt>
                <c:pt idx="10">
                  <c:v>4</c:v>
                </c:pt>
                <c:pt idx="11">
                  <c:v>54</c:v>
                </c:pt>
                <c:pt idx="12">
                  <c:v>3</c:v>
                </c:pt>
                <c:pt idx="13">
                  <c:v>3</c:v>
                </c:pt>
                <c:pt idx="14">
                  <c:v>77</c:v>
                </c:pt>
                <c:pt idx="15">
                  <c:v>58</c:v>
                </c:pt>
                <c:pt idx="16">
                  <c:v>34</c:v>
                </c:pt>
                <c:pt idx="17">
                  <c:v>27</c:v>
                </c:pt>
                <c:pt idx="18">
                  <c:v>16</c:v>
                </c:pt>
                <c:pt idx="19">
                  <c:v>2</c:v>
                </c:pt>
                <c:pt idx="20">
                  <c:v>28</c:v>
                </c:pt>
                <c:pt idx="21">
                  <c:v>7</c:v>
                </c:pt>
                <c:pt idx="22">
                  <c:v>76</c:v>
                </c:pt>
                <c:pt idx="23">
                  <c:v>101</c:v>
                </c:pt>
                <c:pt idx="24">
                  <c:v>117</c:v>
                </c:pt>
              </c:numCache>
            </c:numRef>
          </c:val>
        </c:ser>
        <c:ser>
          <c:idx val="8"/>
          <c:order val="8"/>
          <c:tx>
            <c:v>2014</c:v>
          </c:tx>
          <c:invertIfNegative val="0"/>
          <c:cat>
            <c:strRef>
              <c:f>Sheet1!$A$3:$A$27</c:f>
              <c:strCache>
                <c:ptCount val="25"/>
                <c:pt idx="0">
                  <c:v>Belgium</c:v>
                </c:pt>
                <c:pt idx="1">
                  <c:v>Bulgaria </c:v>
                </c:pt>
                <c:pt idx="2">
                  <c:v>Canada</c:v>
                </c:pt>
                <c:pt idx="3">
                  <c:v>Croatia</c:v>
                </c:pt>
                <c:pt idx="4">
                  <c:v>Czech Republic</c:v>
                </c:pt>
                <c:pt idx="5">
                  <c:v>Denmark</c:v>
                </c:pt>
                <c:pt idx="6">
                  <c:v>Estonia</c:v>
                </c:pt>
                <c:pt idx="7">
                  <c:v>France</c:v>
                </c:pt>
                <c:pt idx="8">
                  <c:v>Germany</c:v>
                </c:pt>
                <c:pt idx="9">
                  <c:v>Greece</c:v>
                </c:pt>
                <c:pt idx="10">
                  <c:v>Hungary</c:v>
                </c:pt>
                <c:pt idx="11">
                  <c:v>Italy</c:v>
                </c:pt>
                <c:pt idx="12">
                  <c:v>Latvia</c:v>
                </c:pt>
                <c:pt idx="13">
                  <c:v>Lithuania</c:v>
                </c:pt>
                <c:pt idx="14">
                  <c:v>Netherlands</c:v>
                </c:pt>
                <c:pt idx="15">
                  <c:v>Norway</c:v>
                </c:pt>
                <c:pt idx="16">
                  <c:v>Poland</c:v>
                </c:pt>
                <c:pt idx="17">
                  <c:v>Portugal </c:v>
                </c:pt>
                <c:pt idx="18">
                  <c:v>Romania</c:v>
                </c:pt>
                <c:pt idx="19">
                  <c:v>Slovak Republic</c:v>
                </c:pt>
                <c:pt idx="20">
                  <c:v>Slovenia</c:v>
                </c:pt>
                <c:pt idx="21">
                  <c:v>Spain</c:v>
                </c:pt>
                <c:pt idx="22">
                  <c:v>Turkey </c:v>
                </c:pt>
                <c:pt idx="23">
                  <c:v>United Kingdom</c:v>
                </c:pt>
                <c:pt idx="24">
                  <c:v>United States</c:v>
                </c:pt>
              </c:strCache>
            </c:strRef>
          </c:cat>
          <c:val>
            <c:numRef>
              <c:f>Sheet1!$J$3:$J$27</c:f>
              <c:numCache>
                <c:formatCode>General</c:formatCode>
                <c:ptCount val="25"/>
                <c:pt idx="0">
                  <c:v>33</c:v>
                </c:pt>
                <c:pt idx="1">
                  <c:v>16</c:v>
                </c:pt>
                <c:pt idx="2">
                  <c:v>100</c:v>
                </c:pt>
                <c:pt idx="3">
                  <c:v>1</c:v>
                </c:pt>
                <c:pt idx="4">
                  <c:v>30</c:v>
                </c:pt>
                <c:pt idx="5">
                  <c:v>29</c:v>
                </c:pt>
                <c:pt idx="6">
                  <c:v>28</c:v>
                </c:pt>
                <c:pt idx="7">
                  <c:v>91</c:v>
                </c:pt>
                <c:pt idx="8">
                  <c:v>128</c:v>
                </c:pt>
                <c:pt idx="9">
                  <c:v>11</c:v>
                </c:pt>
                <c:pt idx="10">
                  <c:v>4</c:v>
                </c:pt>
                <c:pt idx="11">
                  <c:v>60</c:v>
                </c:pt>
                <c:pt idx="12">
                  <c:v>4</c:v>
                </c:pt>
                <c:pt idx="13">
                  <c:v>4</c:v>
                </c:pt>
                <c:pt idx="14">
                  <c:v>90</c:v>
                </c:pt>
                <c:pt idx="15">
                  <c:v>71</c:v>
                </c:pt>
                <c:pt idx="16">
                  <c:v>38</c:v>
                </c:pt>
                <c:pt idx="17">
                  <c:v>26</c:v>
                </c:pt>
                <c:pt idx="18">
                  <c:v>16</c:v>
                </c:pt>
                <c:pt idx="19">
                  <c:v>4</c:v>
                </c:pt>
                <c:pt idx="20">
                  <c:v>7</c:v>
                </c:pt>
                <c:pt idx="21">
                  <c:v>30</c:v>
                </c:pt>
                <c:pt idx="22">
                  <c:v>93</c:v>
                </c:pt>
                <c:pt idx="23">
                  <c:v>112</c:v>
                </c:pt>
                <c:pt idx="24">
                  <c:v>127</c:v>
                </c:pt>
              </c:numCache>
            </c:numRef>
          </c:val>
        </c:ser>
        <c:dLbls>
          <c:showLegendKey val="0"/>
          <c:showVal val="0"/>
          <c:showCatName val="0"/>
          <c:showSerName val="0"/>
          <c:showPercent val="0"/>
          <c:showBubbleSize val="0"/>
        </c:dLbls>
        <c:gapWidth val="150"/>
        <c:shape val="box"/>
        <c:axId val="135575040"/>
        <c:axId val="102797248"/>
        <c:axId val="0"/>
      </c:bar3DChart>
      <c:catAx>
        <c:axId val="135575040"/>
        <c:scaling>
          <c:orientation val="minMax"/>
        </c:scaling>
        <c:delete val="0"/>
        <c:axPos val="b"/>
        <c:majorTickMark val="out"/>
        <c:minorTickMark val="none"/>
        <c:tickLblPos val="nextTo"/>
        <c:crossAx val="102797248"/>
        <c:crosses val="autoZero"/>
        <c:auto val="1"/>
        <c:lblAlgn val="ctr"/>
        <c:lblOffset val="100"/>
        <c:noMultiLvlLbl val="0"/>
      </c:catAx>
      <c:valAx>
        <c:axId val="102797248"/>
        <c:scaling>
          <c:orientation val="minMax"/>
        </c:scaling>
        <c:delete val="0"/>
        <c:axPos val="l"/>
        <c:majorGridlines/>
        <c:numFmt formatCode="General" sourceLinked="1"/>
        <c:majorTickMark val="out"/>
        <c:minorTickMark val="none"/>
        <c:tickLblPos val="nextTo"/>
        <c:crossAx val="135575040"/>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fld id="{16036767-9E82-43C1-9E51-B392CE88034D}" type="datetimeFigureOut">
              <a:rPr lang="en-US"/>
              <a:pPr>
                <a:defRPr/>
              </a:pPr>
              <a:t>12/7/2016</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fld id="{B5979587-926A-4CBE-B794-35C211CC6333}" type="slidenum">
              <a:rPr lang="en-US"/>
              <a:pPr>
                <a:defRPr/>
              </a:pPr>
              <a:t>‹#›</a:t>
            </a:fld>
            <a:endParaRPr lang="en-US"/>
          </a:p>
        </p:txBody>
      </p:sp>
    </p:spTree>
    <p:extLst>
      <p:ext uri="{BB962C8B-B14F-4D97-AF65-F5344CB8AC3E}">
        <p14:creationId xmlns:p14="http://schemas.microsoft.com/office/powerpoint/2010/main" val="116489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fld id="{D033C4DC-DC7B-4D71-BA5C-F29F6A7EFD0C}" type="datetimeFigureOut">
              <a:rPr lang="fr-FR"/>
              <a:pPr>
                <a:defRPr/>
              </a:pPr>
              <a:t>07/12/2016</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30" tIns="45715" rIns="91430" bIns="4571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wrap="square" lIns="91430" tIns="45715" rIns="91430" bIns="457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fld id="{F7FD06C4-E95B-4D54-8EC6-959C2EAA103A}" type="slidenum">
              <a:rPr lang="fr-FR"/>
              <a:pPr>
                <a:defRPr/>
              </a:pPr>
              <a:t>‹#›</a:t>
            </a:fld>
            <a:endParaRPr lang="fr-FR"/>
          </a:p>
        </p:txBody>
      </p:sp>
    </p:spTree>
    <p:extLst>
      <p:ext uri="{BB962C8B-B14F-4D97-AF65-F5344CB8AC3E}">
        <p14:creationId xmlns:p14="http://schemas.microsoft.com/office/powerpoint/2010/main" val="2847667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1</a:t>
            </a:fld>
            <a:endParaRPr lang="en-US" dirty="0"/>
          </a:p>
        </p:txBody>
      </p:sp>
    </p:spTree>
    <p:extLst>
      <p:ext uri="{BB962C8B-B14F-4D97-AF65-F5344CB8AC3E}">
        <p14:creationId xmlns:p14="http://schemas.microsoft.com/office/powerpoint/2010/main" val="145416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2</a:t>
            </a:fld>
            <a:endParaRPr lang="en-US" dirty="0"/>
          </a:p>
        </p:txBody>
      </p:sp>
    </p:spTree>
    <p:extLst>
      <p:ext uri="{BB962C8B-B14F-4D97-AF65-F5344CB8AC3E}">
        <p14:creationId xmlns:p14="http://schemas.microsoft.com/office/powerpoint/2010/main" val="293710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31326FA-A492-4590-A438-E147E09B2F30}" type="slidenum">
              <a:rPr lang="en-US" smtClean="0"/>
              <a:pPr>
                <a:defRPr/>
              </a:pPr>
              <a:t>4</a:t>
            </a:fld>
            <a:endParaRPr lang="en-US" dirty="0"/>
          </a:p>
        </p:txBody>
      </p:sp>
    </p:spTree>
    <p:extLst>
      <p:ext uri="{BB962C8B-B14F-4D97-AF65-F5344CB8AC3E}">
        <p14:creationId xmlns:p14="http://schemas.microsoft.com/office/powerpoint/2010/main" val="223318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C539058-89C9-426A-8728-8033481E4FC1}" type="slidenum">
              <a:rPr lang="en-US" altLang="en-US" smtClean="0">
                <a:latin typeface="Arial" pitchFamily="34" charset="0"/>
              </a:rPr>
              <a:pPr eaLnBrk="1" hangingPunct="1">
                <a:spcBef>
                  <a:spcPct val="0"/>
                </a:spcBef>
              </a:pPr>
              <a:t>5</a:t>
            </a:fld>
            <a:endParaRPr lang="en-US" altLang="en-US" smtClean="0">
              <a:latin typeface="Arial" pitchFamily="34" charset="0"/>
            </a:endParaRPr>
          </a:p>
        </p:txBody>
      </p:sp>
      <p:sp>
        <p:nvSpPr>
          <p:cNvPr id="44035" name="Rectangle 2"/>
          <p:cNvSpPr>
            <a:spLocks noChangeArrowheads="1"/>
          </p:cNvSpPr>
          <p:nvPr/>
        </p:nvSpPr>
        <p:spPr bwMode="auto">
          <a:xfrm>
            <a:off x="3852863" y="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36" name="Rectangle 3"/>
          <p:cNvSpPr>
            <a:spLocks noChangeArrowheads="1"/>
          </p:cNvSpPr>
          <p:nvPr/>
        </p:nvSpPr>
        <p:spPr bwMode="auto">
          <a:xfrm>
            <a:off x="3852863" y="9431338"/>
            <a:ext cx="29448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632" tIns="0" rIns="19632" bIns="0" anchor="b"/>
          <a:lstStyle>
            <a:lvl1pPr defTabSz="941388" eaLnBrk="0" hangingPunct="0">
              <a:spcBef>
                <a:spcPct val="30000"/>
              </a:spcBef>
              <a:defRPr sz="1200">
                <a:solidFill>
                  <a:schemeClr val="tx1"/>
                </a:solidFill>
                <a:latin typeface="Calibri" pitchFamily="34" charset="0"/>
                <a:ea typeface="ＭＳ Ｐゴシック" pitchFamily="34" charset="-128"/>
              </a:defRPr>
            </a:lvl1pPr>
            <a:lvl2pPr marL="742950" indent="-285750" defTabSz="941388" eaLnBrk="0" hangingPunct="0">
              <a:spcBef>
                <a:spcPct val="30000"/>
              </a:spcBef>
              <a:defRPr sz="1200">
                <a:solidFill>
                  <a:schemeClr val="tx1"/>
                </a:solidFill>
                <a:latin typeface="Calibri" pitchFamily="34" charset="0"/>
                <a:ea typeface="ＭＳ Ｐゴシック" pitchFamily="34" charset="-128"/>
              </a:defRPr>
            </a:lvl2pPr>
            <a:lvl3pPr marL="1143000" indent="-228600" defTabSz="941388" eaLnBrk="0" hangingPunct="0">
              <a:spcBef>
                <a:spcPct val="30000"/>
              </a:spcBef>
              <a:defRPr sz="1200">
                <a:solidFill>
                  <a:schemeClr val="tx1"/>
                </a:solidFill>
                <a:latin typeface="Calibri" pitchFamily="34" charset="0"/>
                <a:ea typeface="ＭＳ Ｐゴシック" pitchFamily="34" charset="-128"/>
              </a:defRPr>
            </a:lvl3pPr>
            <a:lvl4pPr marL="1600200" indent="-228600" defTabSz="941388" eaLnBrk="0" hangingPunct="0">
              <a:spcBef>
                <a:spcPct val="30000"/>
              </a:spcBef>
              <a:defRPr sz="1200">
                <a:solidFill>
                  <a:schemeClr val="tx1"/>
                </a:solidFill>
                <a:latin typeface="Calibri" pitchFamily="34" charset="0"/>
                <a:ea typeface="ＭＳ Ｐゴシック" pitchFamily="34" charset="-128"/>
              </a:defRPr>
            </a:lvl4pPr>
            <a:lvl5pPr marL="2057400" indent="-228600" defTabSz="941388" eaLnBrk="0" hangingPunct="0">
              <a:spcBef>
                <a:spcPct val="30000"/>
              </a:spcBef>
              <a:defRPr sz="1200">
                <a:solidFill>
                  <a:schemeClr val="tx1"/>
                </a:solidFill>
                <a:latin typeface="Calibri"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a:spcBef>
                <a:spcPct val="0"/>
              </a:spcBef>
            </a:pPr>
            <a:r>
              <a:rPr lang="en-GB" altLang="en-US" sz="1000" i="1">
                <a:latin typeface="Times New Roman" pitchFamily="18" charset="0"/>
              </a:rPr>
              <a:t>11</a:t>
            </a:r>
          </a:p>
        </p:txBody>
      </p:sp>
      <p:sp>
        <p:nvSpPr>
          <p:cNvPr id="44037" name="Rectangle 4"/>
          <p:cNvSpPr>
            <a:spLocks noChangeArrowheads="1"/>
          </p:cNvSpPr>
          <p:nvPr/>
        </p:nvSpPr>
        <p:spPr bwMode="auto">
          <a:xfrm>
            <a:off x="0" y="9431338"/>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38" name="Rectangle 5"/>
          <p:cNvSpPr>
            <a:spLocks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39" name="Rectangle 6"/>
          <p:cNvSpPr>
            <a:spLocks noChangeArrowheads="1"/>
          </p:cNvSpPr>
          <p:nvPr/>
        </p:nvSpPr>
        <p:spPr bwMode="auto">
          <a:xfrm>
            <a:off x="3852863" y="6350"/>
            <a:ext cx="29448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40" name="Rectangle 7"/>
          <p:cNvSpPr>
            <a:spLocks noChangeArrowheads="1"/>
          </p:cNvSpPr>
          <p:nvPr/>
        </p:nvSpPr>
        <p:spPr bwMode="auto">
          <a:xfrm>
            <a:off x="3852863" y="9451975"/>
            <a:ext cx="29448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632" tIns="0" rIns="19632" bIns="0" anchor="b"/>
          <a:lstStyle>
            <a:lvl1pPr defTabSz="941388" eaLnBrk="0" hangingPunct="0">
              <a:spcBef>
                <a:spcPct val="30000"/>
              </a:spcBef>
              <a:defRPr sz="1200">
                <a:solidFill>
                  <a:schemeClr val="tx1"/>
                </a:solidFill>
                <a:latin typeface="Calibri" pitchFamily="34" charset="0"/>
                <a:ea typeface="ＭＳ Ｐゴシック" pitchFamily="34" charset="-128"/>
              </a:defRPr>
            </a:lvl1pPr>
            <a:lvl2pPr marL="742950" indent="-285750" defTabSz="941388" eaLnBrk="0" hangingPunct="0">
              <a:spcBef>
                <a:spcPct val="30000"/>
              </a:spcBef>
              <a:defRPr sz="1200">
                <a:solidFill>
                  <a:schemeClr val="tx1"/>
                </a:solidFill>
                <a:latin typeface="Calibri" pitchFamily="34" charset="0"/>
                <a:ea typeface="ＭＳ Ｐゴシック" pitchFamily="34" charset="-128"/>
              </a:defRPr>
            </a:lvl2pPr>
            <a:lvl3pPr marL="1143000" indent="-228600" defTabSz="941388" eaLnBrk="0" hangingPunct="0">
              <a:spcBef>
                <a:spcPct val="30000"/>
              </a:spcBef>
              <a:defRPr sz="1200">
                <a:solidFill>
                  <a:schemeClr val="tx1"/>
                </a:solidFill>
                <a:latin typeface="Calibri" pitchFamily="34" charset="0"/>
                <a:ea typeface="ＭＳ Ｐゴシック" pitchFamily="34" charset="-128"/>
              </a:defRPr>
            </a:lvl3pPr>
            <a:lvl4pPr marL="1600200" indent="-228600" defTabSz="941388" eaLnBrk="0" hangingPunct="0">
              <a:spcBef>
                <a:spcPct val="30000"/>
              </a:spcBef>
              <a:defRPr sz="1200">
                <a:solidFill>
                  <a:schemeClr val="tx1"/>
                </a:solidFill>
                <a:latin typeface="Calibri" pitchFamily="34" charset="0"/>
                <a:ea typeface="ＭＳ Ｐゴシック" pitchFamily="34" charset="-128"/>
              </a:defRPr>
            </a:lvl4pPr>
            <a:lvl5pPr marL="2057400" indent="-228600" defTabSz="941388" eaLnBrk="0" hangingPunct="0">
              <a:spcBef>
                <a:spcPct val="30000"/>
              </a:spcBef>
              <a:defRPr sz="1200">
                <a:solidFill>
                  <a:schemeClr val="tx1"/>
                </a:solidFill>
                <a:latin typeface="Calibri"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a:spcBef>
                <a:spcPct val="0"/>
              </a:spcBef>
            </a:pPr>
            <a:r>
              <a:rPr lang="en-GB" altLang="en-US" sz="1000" i="1">
                <a:latin typeface="Times New Roman" pitchFamily="18" charset="0"/>
              </a:rPr>
              <a:t>14</a:t>
            </a:r>
          </a:p>
        </p:txBody>
      </p:sp>
      <p:sp>
        <p:nvSpPr>
          <p:cNvPr id="44041" name="Rectangle 8"/>
          <p:cNvSpPr>
            <a:spLocks noChangeArrowheads="1"/>
          </p:cNvSpPr>
          <p:nvPr/>
        </p:nvSpPr>
        <p:spPr bwMode="auto">
          <a:xfrm>
            <a:off x="0" y="9451975"/>
            <a:ext cx="29448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42" name="Rectangle 9"/>
          <p:cNvSpPr>
            <a:spLocks noChangeArrowheads="1"/>
          </p:cNvSpPr>
          <p:nvPr/>
        </p:nvSpPr>
        <p:spPr bwMode="auto">
          <a:xfrm>
            <a:off x="0" y="6350"/>
            <a:ext cx="29448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43" name="Rectangle 10"/>
          <p:cNvSpPr>
            <a:spLocks noChangeArrowheads="1"/>
          </p:cNvSpPr>
          <p:nvPr/>
        </p:nvSpPr>
        <p:spPr bwMode="auto">
          <a:xfrm>
            <a:off x="3852863" y="0"/>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44" name="Rectangle 11"/>
          <p:cNvSpPr>
            <a:spLocks noChangeArrowheads="1"/>
          </p:cNvSpPr>
          <p:nvPr/>
        </p:nvSpPr>
        <p:spPr bwMode="auto">
          <a:xfrm>
            <a:off x="3852863" y="9426575"/>
            <a:ext cx="29448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632" tIns="0" rIns="19632" bIns="0" anchor="b"/>
          <a:lstStyle>
            <a:lvl1pPr defTabSz="941388" eaLnBrk="0" hangingPunct="0">
              <a:spcBef>
                <a:spcPct val="30000"/>
              </a:spcBef>
              <a:defRPr sz="1200">
                <a:solidFill>
                  <a:schemeClr val="tx1"/>
                </a:solidFill>
                <a:latin typeface="Calibri" pitchFamily="34" charset="0"/>
                <a:ea typeface="ＭＳ Ｐゴシック" pitchFamily="34" charset="-128"/>
              </a:defRPr>
            </a:lvl1pPr>
            <a:lvl2pPr marL="742950" indent="-285750" defTabSz="941388" eaLnBrk="0" hangingPunct="0">
              <a:spcBef>
                <a:spcPct val="30000"/>
              </a:spcBef>
              <a:defRPr sz="1200">
                <a:solidFill>
                  <a:schemeClr val="tx1"/>
                </a:solidFill>
                <a:latin typeface="Calibri" pitchFamily="34" charset="0"/>
                <a:ea typeface="ＭＳ Ｐゴシック" pitchFamily="34" charset="-128"/>
              </a:defRPr>
            </a:lvl2pPr>
            <a:lvl3pPr marL="1143000" indent="-228600" defTabSz="941388" eaLnBrk="0" hangingPunct="0">
              <a:spcBef>
                <a:spcPct val="30000"/>
              </a:spcBef>
              <a:defRPr sz="1200">
                <a:solidFill>
                  <a:schemeClr val="tx1"/>
                </a:solidFill>
                <a:latin typeface="Calibri" pitchFamily="34" charset="0"/>
                <a:ea typeface="ＭＳ Ｐゴシック" pitchFamily="34" charset="-128"/>
              </a:defRPr>
            </a:lvl3pPr>
            <a:lvl4pPr marL="1600200" indent="-228600" defTabSz="941388" eaLnBrk="0" hangingPunct="0">
              <a:spcBef>
                <a:spcPct val="30000"/>
              </a:spcBef>
              <a:defRPr sz="1200">
                <a:solidFill>
                  <a:schemeClr val="tx1"/>
                </a:solidFill>
                <a:latin typeface="Calibri" pitchFamily="34" charset="0"/>
                <a:ea typeface="ＭＳ Ｐゴシック" pitchFamily="34" charset="-128"/>
              </a:defRPr>
            </a:lvl4pPr>
            <a:lvl5pPr marL="2057400" indent="-228600" defTabSz="941388" eaLnBrk="0" hangingPunct="0">
              <a:spcBef>
                <a:spcPct val="30000"/>
              </a:spcBef>
              <a:defRPr sz="1200">
                <a:solidFill>
                  <a:schemeClr val="tx1"/>
                </a:solidFill>
                <a:latin typeface="Calibri"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a:spcBef>
                <a:spcPct val="0"/>
              </a:spcBef>
            </a:pPr>
            <a:r>
              <a:rPr lang="en-GB" altLang="en-US" sz="1000" i="1">
                <a:solidFill>
                  <a:schemeClr val="accent2"/>
                </a:solidFill>
                <a:latin typeface="RTO Logo"/>
              </a:rPr>
              <a:t>11</a:t>
            </a:r>
          </a:p>
        </p:txBody>
      </p:sp>
      <p:sp>
        <p:nvSpPr>
          <p:cNvPr id="44045" name="Rectangle 12"/>
          <p:cNvSpPr>
            <a:spLocks noChangeArrowheads="1"/>
          </p:cNvSpPr>
          <p:nvPr/>
        </p:nvSpPr>
        <p:spPr bwMode="auto">
          <a:xfrm>
            <a:off x="0" y="9426575"/>
            <a:ext cx="29448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46" name="Rectangle 13"/>
          <p:cNvSpPr>
            <a:spLocks noChangeArrowheads="1"/>
          </p:cNvSpPr>
          <p:nvPr/>
        </p:nvSpPr>
        <p:spPr bwMode="auto">
          <a:xfrm>
            <a:off x="0" y="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0" tIns="45665" rIns="91330" bIns="45665"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z="1800">
              <a:latin typeface="Arial" pitchFamily="34" charset="0"/>
            </a:endParaRPr>
          </a:p>
        </p:txBody>
      </p:sp>
      <p:sp>
        <p:nvSpPr>
          <p:cNvPr id="44047" name="Rectangle 14"/>
          <p:cNvSpPr>
            <a:spLocks noGrp="1" noRot="1" noChangeAspect="1" noChangeArrowheads="1" noTextEdit="1"/>
          </p:cNvSpPr>
          <p:nvPr>
            <p:ph type="sldImg"/>
          </p:nvPr>
        </p:nvSpPr>
        <p:spPr bwMode="auto">
          <a:xfrm>
            <a:off x="927100" y="750888"/>
            <a:ext cx="4945063" cy="37099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48" name="Rectangle 15"/>
          <p:cNvSpPr>
            <a:spLocks noGrp="1" noChangeArrowheads="1"/>
          </p:cNvSpPr>
          <p:nvPr>
            <p:ph type="body" idx="1"/>
          </p:nvPr>
        </p:nvSpPr>
        <p:spPr bwMode="auto">
          <a:xfrm>
            <a:off x="906463" y="4724400"/>
            <a:ext cx="4984750" cy="365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4" tIns="45809" rIns="93254" bIns="45809"/>
          <a:lstStyle/>
          <a:p>
            <a:endParaRPr lang="en-GB"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216" eaLnBrk="0" hangingPunct="0">
              <a:spcBef>
                <a:spcPct val="30000"/>
              </a:spcBef>
              <a:defRPr sz="1200">
                <a:solidFill>
                  <a:schemeClr val="tx1"/>
                </a:solidFill>
                <a:latin typeface="Calibri" pitchFamily="34" charset="0"/>
                <a:ea typeface="ＭＳ Ｐゴシック" pitchFamily="34" charset="-128"/>
              </a:defRPr>
            </a:lvl1pPr>
            <a:lvl2pPr marL="766772" indent="-294415" defTabSz="972216" eaLnBrk="0" hangingPunct="0">
              <a:spcBef>
                <a:spcPct val="30000"/>
              </a:spcBef>
              <a:defRPr sz="1200">
                <a:solidFill>
                  <a:schemeClr val="tx1"/>
                </a:solidFill>
                <a:latin typeface="Calibri" pitchFamily="34" charset="0"/>
                <a:ea typeface="ＭＳ Ｐゴシック" pitchFamily="34" charset="-128"/>
              </a:defRPr>
            </a:lvl2pPr>
            <a:lvl3pPr marL="1182512" indent="-234562" defTabSz="972216" eaLnBrk="0" hangingPunct="0">
              <a:spcBef>
                <a:spcPct val="30000"/>
              </a:spcBef>
              <a:defRPr sz="1200">
                <a:solidFill>
                  <a:schemeClr val="tx1"/>
                </a:solidFill>
                <a:latin typeface="Calibri" pitchFamily="34" charset="0"/>
                <a:ea typeface="ＭＳ Ｐゴシック" pitchFamily="34" charset="-128"/>
              </a:defRPr>
            </a:lvl3pPr>
            <a:lvl4pPr marL="1656486" indent="-234562" defTabSz="972216" eaLnBrk="0" hangingPunct="0">
              <a:spcBef>
                <a:spcPct val="30000"/>
              </a:spcBef>
              <a:defRPr sz="1200">
                <a:solidFill>
                  <a:schemeClr val="tx1"/>
                </a:solidFill>
                <a:latin typeface="Calibri" pitchFamily="34" charset="0"/>
                <a:ea typeface="ＭＳ Ｐゴシック" pitchFamily="34" charset="-128"/>
              </a:defRPr>
            </a:lvl4pPr>
            <a:lvl5pPr marL="2130462" indent="-234562" defTabSz="972216" eaLnBrk="0" hangingPunct="0">
              <a:spcBef>
                <a:spcPct val="30000"/>
              </a:spcBef>
              <a:defRPr sz="1200">
                <a:solidFill>
                  <a:schemeClr val="tx1"/>
                </a:solidFill>
                <a:latin typeface="Calibri" pitchFamily="34" charset="0"/>
                <a:ea typeface="ＭＳ Ｐゴシック" pitchFamily="34" charset="-128"/>
              </a:defRPr>
            </a:lvl5pPr>
            <a:lvl6pPr marL="2596349" indent="-234562" defTabSz="97221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62236" indent="-234562" defTabSz="97221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28122" indent="-234562" defTabSz="97221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94009" indent="-234562" defTabSz="97221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C4DE2D8-6FDC-432A-A3EB-69C3E6B97D0D}" type="slidenum">
              <a:rPr lang="en-US" altLang="en-US" smtClean="0">
                <a:solidFill>
                  <a:srgbClr val="000000"/>
                </a:solidFill>
                <a:latin typeface="Arial" pitchFamily="34" charset="0"/>
              </a:rPr>
              <a:pPr eaLnBrk="1" hangingPunct="1">
                <a:spcBef>
                  <a:spcPct val="0"/>
                </a:spcBef>
              </a:pPr>
              <a:t>7</a:t>
            </a:fld>
            <a:endParaRPr lang="en-US" altLang="en-US" smtClean="0">
              <a:solidFill>
                <a:srgbClr val="000000"/>
              </a:solidFill>
              <a:latin typeface="Arial" pitchFamily="34" charset="0"/>
            </a:endParaRPr>
          </a:p>
        </p:txBody>
      </p:sp>
      <p:sp>
        <p:nvSpPr>
          <p:cNvPr id="31747" name="Rectangle 7"/>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9" tIns="47890" rIns="95779" bIns="47890"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1680C328-4651-48C8-9C25-3F2CFD6C8F64}" type="slidenum">
              <a:rPr lang="en-US" altLang="en-US">
                <a:solidFill>
                  <a:srgbClr val="000000"/>
                </a:solidFill>
                <a:latin typeface="Arial" pitchFamily="34" charset="0"/>
                <a:cs typeface="Arial" pitchFamily="34" charset="0"/>
              </a:rPr>
              <a:pPr algn="r" eaLnBrk="1" hangingPunct="1">
                <a:spcBef>
                  <a:spcPct val="0"/>
                </a:spcBef>
              </a:pPr>
              <a:t>7</a:t>
            </a:fld>
            <a:endParaRPr lang="en-US" altLang="en-US">
              <a:solidFill>
                <a:srgbClr val="000000"/>
              </a:solidFill>
              <a:latin typeface="Arial" pitchFamily="34" charset="0"/>
              <a:cs typeface="Arial" pitchFamily="34" charset="0"/>
            </a:endParaRPr>
          </a:p>
        </p:txBody>
      </p:sp>
      <p:sp>
        <p:nvSpPr>
          <p:cNvPr id="31748" name="Rectangle 2"/>
          <p:cNvSpPr>
            <a:spLocks noGrp="1" noRot="1" noChangeAspect="1" noChangeArrowheads="1" noTextEdit="1"/>
          </p:cNvSpPr>
          <p:nvPr>
            <p:ph type="sldImg"/>
          </p:nvPr>
        </p:nvSpPr>
        <p:spPr bwMode="auto">
          <a:xfrm>
            <a:off x="1092200" y="354013"/>
            <a:ext cx="4508500" cy="3382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xfrm>
            <a:off x="256488" y="3929923"/>
            <a:ext cx="6427894" cy="4465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892950" algn="r"/>
                <a:tab pos="1311925" algn="r"/>
                <a:tab pos="1671046" algn="r"/>
                <a:tab pos="2031784" algn="r"/>
                <a:tab pos="2389288" algn="r"/>
                <a:tab pos="2750026" algn="r"/>
                <a:tab pos="3109147" algn="r"/>
                <a:tab pos="3466651" algn="r"/>
                <a:tab pos="3827389" algn="r"/>
                <a:tab pos="4186511" algn="r"/>
                <a:tab pos="4544014" algn="r"/>
                <a:tab pos="4665339" algn="l"/>
                <a:tab pos="5021224" algn="l"/>
              </a:tabLst>
            </a:pPr>
            <a:endParaRPr lang="en-US" altLang="en-US" sz="1000">
              <a:latin typeface="Arial" pitchFamily="34" charset="0"/>
              <a:ea typeface="ＭＳ Ｐゴシック" pitchFamily="34" charset="-128"/>
            </a:endParaRPr>
          </a:p>
        </p:txBody>
      </p:sp>
    </p:spTree>
    <p:extLst>
      <p:ext uri="{BB962C8B-B14F-4D97-AF65-F5344CB8AC3E}">
        <p14:creationId xmlns:p14="http://schemas.microsoft.com/office/powerpoint/2010/main" val="266891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31" tIns="42915" rIns="85831" bIns="42915"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defTabSz="448650" eaLnBrk="1" fontAlgn="base" hangingPunct="1">
              <a:spcBef>
                <a:spcPct val="0"/>
              </a:spcBef>
              <a:spcAft>
                <a:spcPct val="0"/>
              </a:spcAft>
            </a:pPr>
            <a:fld id="{FD210CD8-1CA9-4BEA-94C0-4147E0216B59}" type="slidenum">
              <a:rPr lang="fr-FR" altLang="en-US" sz="1100">
                <a:solidFill>
                  <a:srgbClr val="000000"/>
                </a:solidFill>
                <a:ea typeface="ＭＳ Ｐゴシック" pitchFamily="34" charset="-128"/>
              </a:rPr>
              <a:pPr algn="r" defTabSz="448650" eaLnBrk="1" fontAlgn="base" hangingPunct="1">
                <a:spcBef>
                  <a:spcPct val="0"/>
                </a:spcBef>
                <a:spcAft>
                  <a:spcPct val="0"/>
                </a:spcAft>
              </a:pPr>
              <a:t>9</a:t>
            </a:fld>
            <a:endParaRPr lang="fr-FR" altLang="en-US" sz="1100">
              <a:solidFill>
                <a:srgbClr val="000000"/>
              </a:solidFill>
              <a:ea typeface="ＭＳ Ｐゴシック" pitchFamily="34" charset="-128"/>
            </a:endParaRPr>
          </a:p>
        </p:txBody>
      </p:sp>
      <p:sp>
        <p:nvSpPr>
          <p:cNvPr id="67587"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04784" y="4717631"/>
            <a:ext cx="4988109" cy="4465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smtClean="0">
                <a:solidFill>
                  <a:schemeClr val="tx1"/>
                </a:solidFill>
                <a:effectLst/>
                <a:latin typeface="+mn-lt"/>
                <a:ea typeface="ＭＳ Ｐゴシック" charset="0"/>
                <a:cs typeface="ＭＳ Ｐゴシック"/>
              </a:rPr>
              <a:t>The objective of this exploratory team is to determine a </a:t>
            </a:r>
            <a:r>
              <a:rPr lang="en-US" sz="1200" i="1" kern="1200" smtClean="0">
                <a:solidFill>
                  <a:schemeClr val="tx1"/>
                </a:solidFill>
                <a:effectLst/>
                <a:latin typeface="+mn-lt"/>
                <a:ea typeface="ＭＳ Ｐゴシック" charset="0"/>
                <a:cs typeface="ＭＳ Ｐゴシック"/>
              </a:rPr>
              <a:t>mutually agreed-upon </a:t>
            </a:r>
            <a:r>
              <a:rPr lang="en-US" sz="1200" i="1" kern="1200" dirty="0" smtClean="0">
                <a:solidFill>
                  <a:schemeClr val="tx1"/>
                </a:solidFill>
                <a:effectLst/>
                <a:latin typeface="+mn-lt"/>
                <a:ea typeface="ＭＳ Ｐゴシック" charset="0"/>
                <a:cs typeface="ＭＳ Ｐゴシック"/>
              </a:rPr>
              <a:t>activity that involves the collaborative collection and fusion experimentation of space domain awareness data and information. The exploratory team will determine the type of SDA information can pragmatically be collected, shared and fused within the member nations participating (e.g., space environment, space object flight metric information and radio frequency interference of space services and space system command and control). The objective of the exploratory team is to provide a technically and institutionally justifiable plan for a new program of work appropriate for a multi-year task group (s). </a:t>
            </a:r>
            <a:endParaRPr lang="en-US" sz="1200" kern="1200" dirty="0" smtClean="0">
              <a:solidFill>
                <a:schemeClr val="tx1"/>
              </a:solidFill>
              <a:effectLst/>
              <a:latin typeface="+mn-lt"/>
              <a:ea typeface="ＭＳ Ｐゴシック" charset="0"/>
              <a:cs typeface="ＭＳ Ｐゴシック"/>
            </a:endParaRPr>
          </a:p>
          <a:p>
            <a:pPr lvl="0"/>
            <a:r>
              <a:rPr lang="en-US" sz="1200" b="1" kern="1200" dirty="0" smtClean="0">
                <a:solidFill>
                  <a:schemeClr val="tx1"/>
                </a:solidFill>
                <a:effectLst/>
                <a:latin typeface="+mn-lt"/>
                <a:ea typeface="ＭＳ Ｐゴシック" charset="0"/>
                <a:cs typeface="ＭＳ Ｐゴシック"/>
              </a:rPr>
              <a:t>TOPICS TO BE COVERED:</a:t>
            </a:r>
            <a:endParaRPr lang="en-US" sz="1200" kern="1200" dirty="0" smtClean="0">
              <a:solidFill>
                <a:schemeClr val="tx1"/>
              </a:solidFill>
              <a:effectLst/>
              <a:latin typeface="+mn-lt"/>
              <a:ea typeface="ＭＳ Ｐゴシック" charset="0"/>
              <a:cs typeface="ＭＳ Ｐゴシック"/>
            </a:endParaRPr>
          </a:p>
          <a:p>
            <a:r>
              <a:rPr lang="en-US" sz="1200" i="1" kern="1200" dirty="0" smtClean="0">
                <a:solidFill>
                  <a:schemeClr val="tx1"/>
                </a:solidFill>
                <a:effectLst/>
                <a:latin typeface="+mn-lt"/>
                <a:ea typeface="ＭＳ Ｐゴシック" charset="0"/>
                <a:cs typeface="ＭＳ Ｐゴシック"/>
              </a:rPr>
              <a:t>The following topics will be addressed by the exploratory team:</a:t>
            </a:r>
            <a:endParaRPr lang="en-US" sz="1200" kern="1200" dirty="0" smtClean="0">
              <a:solidFill>
                <a:schemeClr val="tx1"/>
              </a:solidFill>
              <a:effectLst/>
              <a:latin typeface="+mn-lt"/>
              <a:ea typeface="ＭＳ Ｐゴシック" charset="0"/>
              <a:cs typeface="ＭＳ Ｐゴシック"/>
            </a:endParaRPr>
          </a:p>
          <a:p>
            <a:pPr lvl="0"/>
            <a:r>
              <a:rPr lang="en-US" sz="1200" i="1" kern="1200" dirty="0" smtClean="0">
                <a:solidFill>
                  <a:schemeClr val="tx1"/>
                </a:solidFill>
                <a:effectLst/>
                <a:latin typeface="+mn-lt"/>
                <a:ea typeface="ＭＳ Ｐゴシック" charset="0"/>
                <a:cs typeface="ＭＳ Ｐゴシック"/>
              </a:rPr>
              <a:t>Space object tracking (including satellites, debris, rocket bodies, etc.)</a:t>
            </a:r>
            <a:endParaRPr lang="en-US" sz="1200" kern="1200" dirty="0" smtClean="0">
              <a:solidFill>
                <a:schemeClr val="tx1"/>
              </a:solidFill>
              <a:effectLst/>
              <a:latin typeface="+mn-lt"/>
              <a:ea typeface="ＭＳ Ｐゴシック" charset="0"/>
              <a:cs typeface="ＭＳ Ｐゴシック"/>
            </a:endParaRPr>
          </a:p>
          <a:p>
            <a:pPr lvl="0"/>
            <a:r>
              <a:rPr lang="en-US" sz="1200" i="1" kern="1200" dirty="0" smtClean="0">
                <a:solidFill>
                  <a:schemeClr val="tx1"/>
                </a:solidFill>
                <a:effectLst/>
                <a:latin typeface="+mn-lt"/>
                <a:ea typeface="ＭＳ Ｐゴシック" charset="0"/>
                <a:cs typeface="ＭＳ Ｐゴシック"/>
              </a:rPr>
              <a:t>Satellite radio frequency interference (to space communication services and satellite command and control)</a:t>
            </a:r>
            <a:endParaRPr lang="en-US" sz="1200" kern="1200" dirty="0" smtClean="0">
              <a:solidFill>
                <a:schemeClr val="tx1"/>
              </a:solidFill>
              <a:effectLst/>
              <a:latin typeface="+mn-lt"/>
              <a:ea typeface="ＭＳ Ｐゴシック" charset="0"/>
              <a:cs typeface="ＭＳ Ｐゴシック"/>
            </a:endParaRPr>
          </a:p>
          <a:p>
            <a:pPr lvl="0"/>
            <a:r>
              <a:rPr lang="en-US" sz="1200" i="1" kern="1200" dirty="0" smtClean="0">
                <a:solidFill>
                  <a:schemeClr val="tx1"/>
                </a:solidFill>
                <a:effectLst/>
                <a:latin typeface="+mn-lt"/>
                <a:ea typeface="ＭＳ Ｐゴシック" charset="0"/>
                <a:cs typeface="ＭＳ Ｐゴシック"/>
              </a:rPr>
              <a:t>Space environment (weather) conditions affecting spacecraft and space operations and services.</a:t>
            </a:r>
            <a:endParaRPr lang="en-US" sz="1200" kern="1200" dirty="0" smtClean="0">
              <a:solidFill>
                <a:schemeClr val="tx1"/>
              </a:solidFill>
              <a:effectLst/>
              <a:latin typeface="+mn-lt"/>
              <a:ea typeface="ＭＳ Ｐゴシック" charset="0"/>
              <a:cs typeface="ＭＳ Ｐゴシック"/>
            </a:endParaRPr>
          </a:p>
          <a:p>
            <a:pPr lvl="0"/>
            <a:r>
              <a:rPr lang="en-US" sz="1200" i="1" kern="1200" dirty="0" smtClean="0">
                <a:solidFill>
                  <a:schemeClr val="tx1"/>
                </a:solidFill>
                <a:effectLst/>
                <a:latin typeface="+mn-lt"/>
                <a:ea typeface="ＭＳ Ｐゴシック" charset="0"/>
                <a:cs typeface="ＭＳ Ｐゴシック"/>
              </a:rPr>
              <a:t>Data fusion algorithms and other concepts relevant to space domain awareness data and information</a:t>
            </a:r>
            <a:endParaRPr lang="en-US" sz="1200" kern="1200" dirty="0" smtClean="0">
              <a:solidFill>
                <a:schemeClr val="tx1"/>
              </a:solidFill>
              <a:effectLst/>
              <a:latin typeface="+mn-lt"/>
              <a:ea typeface="ＭＳ Ｐゴシック" charset="0"/>
              <a:cs typeface="ＭＳ Ｐゴシック"/>
            </a:endParaRPr>
          </a:p>
          <a:p>
            <a:pPr lvl="0"/>
            <a:r>
              <a:rPr lang="en-US" sz="1200" i="1" kern="1200" dirty="0" smtClean="0">
                <a:solidFill>
                  <a:schemeClr val="tx1"/>
                </a:solidFill>
                <a:effectLst/>
                <a:latin typeface="+mn-lt"/>
                <a:ea typeface="ＭＳ Ｐゴシック" charset="0"/>
                <a:cs typeface="ＭＳ Ｐゴシック"/>
              </a:rPr>
              <a:t>Decision support communication concepts, tools and methods for communicating changes in the space domain relevant to NATO operations, satellite operations and the providing of space services.</a:t>
            </a:r>
            <a:endParaRPr lang="en-US" sz="1200" kern="1200" dirty="0" smtClean="0">
              <a:solidFill>
                <a:schemeClr val="tx1"/>
              </a:solidFill>
              <a:effectLst/>
              <a:latin typeface="+mn-lt"/>
              <a:ea typeface="ＭＳ Ｐゴシック" charset="0"/>
              <a:cs typeface="ＭＳ Ｐゴシック"/>
            </a:endParaRPr>
          </a:p>
          <a:p>
            <a:pPr lvl="0"/>
            <a:r>
              <a:rPr lang="en-US" sz="1200" i="1" kern="1200" dirty="0" smtClean="0">
                <a:solidFill>
                  <a:schemeClr val="tx1"/>
                </a:solidFill>
                <a:effectLst/>
                <a:latin typeface="+mn-lt"/>
                <a:ea typeface="ＭＳ Ｐゴシック" charset="0"/>
                <a:cs typeface="ＭＳ Ｐゴシック"/>
              </a:rPr>
              <a:t>A detailed proposal and plan for a task group activity (or activities) in one or more of the three space domain awareness focus areas (space environment, radio frequency interference and space object tracking). To include specification of NATO members and other approved nations with a strong expressed interest in participation and accommodation of the institutional challenges that such a task group may encounter.</a:t>
            </a:r>
            <a:endParaRPr lang="en-US" sz="1200" kern="1200" dirty="0" smtClean="0">
              <a:solidFill>
                <a:schemeClr val="tx1"/>
              </a:solidFill>
              <a:effectLst/>
              <a:latin typeface="+mn-lt"/>
              <a:ea typeface="ＭＳ Ｐゴシック" charset="0"/>
              <a:cs typeface="ＭＳ Ｐゴシック"/>
            </a:endParaRPr>
          </a:p>
          <a:p>
            <a:pPr eaLnBrk="1" hangingPunct="1"/>
            <a:endParaRPr lang="fr-CA"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731838"/>
            <a:ext cx="3594100" cy="2695575"/>
          </a:xfrm>
        </p:spPr>
      </p:sp>
      <p:sp>
        <p:nvSpPr>
          <p:cNvPr id="3" name="Notes Placeholder 2"/>
          <p:cNvSpPr>
            <a:spLocks noGrp="1"/>
          </p:cNvSpPr>
          <p:nvPr>
            <p:ph type="body" idx="1"/>
          </p:nvPr>
        </p:nvSpPr>
        <p:spPr/>
        <p:txBody>
          <a:bodyPr>
            <a:normAutofit lnSpcReduction="10000"/>
          </a:bodyPr>
          <a:lstStyle/>
          <a:p>
            <a:r>
              <a:rPr lang="en-GB" sz="1200" b="1" i="0" u="none" strike="noStrike" kern="1200" baseline="0" dirty="0" smtClean="0">
                <a:solidFill>
                  <a:schemeClr val="tx1"/>
                </a:solidFill>
                <a:latin typeface="+mn-lt"/>
                <a:ea typeface="ＭＳ Ｐゴシック" charset="0"/>
                <a:cs typeface="ＭＳ Ｐゴシック" charset="0"/>
              </a:rPr>
              <a:t>II. Objective(s):</a:t>
            </a:r>
          </a:p>
          <a:p>
            <a:r>
              <a:rPr lang="en-US" sz="1200" b="0" i="0" u="none" strike="noStrike" kern="1200" baseline="0" dirty="0" smtClean="0">
                <a:solidFill>
                  <a:schemeClr val="tx1"/>
                </a:solidFill>
                <a:latin typeface="+mn-lt"/>
                <a:ea typeface="ＭＳ Ｐゴシック" charset="0"/>
                <a:cs typeface="ＭＳ Ｐゴシック" charset="0"/>
              </a:rPr>
              <a:t>The symposium aims at bringing together government and industry experts from the NATO countries in the area of military</a:t>
            </a:r>
          </a:p>
          <a:p>
            <a:r>
              <a:rPr lang="en-US" sz="1200" b="0" i="0" u="none" strike="noStrike" kern="1200" baseline="0" dirty="0" smtClean="0">
                <a:solidFill>
                  <a:schemeClr val="tx1"/>
                </a:solidFill>
                <a:latin typeface="+mn-lt"/>
                <a:ea typeface="ＭＳ Ｐゴシック" charset="0"/>
                <a:cs typeface="ＭＳ Ｐゴシック" charset="0"/>
              </a:rPr>
              <a:t>sensing. It enables the sharing of current information on sensors and how they are being used in operation. It is expected that</a:t>
            </a:r>
          </a:p>
          <a:p>
            <a:r>
              <a:rPr lang="en-US" sz="1200" b="0" i="0" u="none" strike="noStrike" kern="1200" baseline="0" dirty="0" smtClean="0">
                <a:solidFill>
                  <a:schemeClr val="tx1"/>
                </a:solidFill>
                <a:latin typeface="+mn-lt"/>
                <a:ea typeface="ＭＳ Ｐゴシック" charset="0"/>
                <a:cs typeface="ＭＳ Ｐゴシック" charset="0"/>
              </a:rPr>
              <a:t>valuable comparisons and technical critique will foster interoperability within NATO, stimulate joint programs and</a:t>
            </a:r>
          </a:p>
          <a:p>
            <a:r>
              <a:rPr lang="en-US" sz="1200" b="0" i="0" u="none" strike="noStrike" kern="1200" baseline="0" dirty="0" smtClean="0">
                <a:solidFill>
                  <a:schemeClr val="tx1"/>
                </a:solidFill>
                <a:latin typeface="+mn-lt"/>
                <a:ea typeface="ＭＳ Ｐゴシック" charset="0"/>
                <a:cs typeface="ＭＳ Ｐゴシック" charset="0"/>
              </a:rPr>
              <a:t>agreements, and improve the quality of national programs related to military sensing. The emphasis will be on military sensor</a:t>
            </a:r>
          </a:p>
          <a:p>
            <a:r>
              <a:rPr lang="en-US" sz="1200" b="0" i="0" u="none" strike="noStrike" kern="1200" baseline="0" dirty="0" smtClean="0">
                <a:solidFill>
                  <a:schemeClr val="tx1"/>
                </a:solidFill>
                <a:latin typeface="+mn-lt"/>
                <a:ea typeface="ＭＳ Ｐゴシック" charset="0"/>
                <a:cs typeface="ＭＳ Ｐゴシック" charset="0"/>
              </a:rPr>
              <a:t>technology at the system and subsystem </a:t>
            </a:r>
            <a:r>
              <a:rPr lang="en-US" sz="1200" b="0" i="0" u="none" strike="noStrike" kern="1200" baseline="0" smtClean="0">
                <a:solidFill>
                  <a:schemeClr val="tx1"/>
                </a:solidFill>
                <a:latin typeface="+mn-lt"/>
                <a:ea typeface="ＭＳ Ｐゴシック" charset="0"/>
                <a:cs typeface="ＭＳ Ｐゴシック" charset="0"/>
              </a:rPr>
              <a:t>level.</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III. Topic To Be Covered:</a:t>
            </a:r>
          </a:p>
          <a:p>
            <a:r>
              <a:rPr lang="en-US" sz="1200" b="0" i="0" u="none" strike="noStrike" kern="1200" baseline="0" dirty="0" smtClean="0">
                <a:solidFill>
                  <a:schemeClr val="tx1"/>
                </a:solidFill>
                <a:latin typeface="+mn-lt"/>
                <a:ea typeface="ＭＳ Ｐゴシック" charset="0"/>
                <a:cs typeface="ＭＳ Ｐゴシック" charset="0"/>
              </a:rPr>
              <a:t>The symposium covers all military sensing technologies, comprising electro-optics/infrared, radar, seismic and acoustic which</a:t>
            </a:r>
          </a:p>
          <a:p>
            <a:r>
              <a:rPr lang="en-US" sz="1200" b="0" i="0" u="none" strike="noStrike" kern="1200" baseline="0" dirty="0" smtClean="0">
                <a:solidFill>
                  <a:schemeClr val="tx1"/>
                </a:solidFill>
                <a:latin typeface="+mn-lt"/>
                <a:ea typeface="ＭＳ Ｐゴシック" charset="0"/>
                <a:cs typeface="ＭＳ Ｐゴシック" charset="0"/>
              </a:rPr>
              <a:t>includes topics such as: novel sensing technologies (quantum, biomimetic, nanomaterials, …), sensor systems (digitization of</a:t>
            </a:r>
          </a:p>
          <a:p>
            <a:r>
              <a:rPr lang="en-US" sz="1200" b="0" i="0" u="none" strike="noStrike" kern="1200" baseline="0" dirty="0" smtClean="0">
                <a:solidFill>
                  <a:schemeClr val="tx1"/>
                </a:solidFill>
                <a:latin typeface="+mn-lt"/>
                <a:ea typeface="ＭＳ Ｐゴシック" charset="0"/>
                <a:cs typeface="ＭＳ Ｐゴシック" charset="0"/>
              </a:rPr>
              <a:t>night vision systems, cognitive systems, distributed sensors, networked sensors, on-board processing, in-memory processing,</a:t>
            </a:r>
          </a:p>
          <a:p>
            <a:r>
              <a:rPr lang="en-US" sz="1200" b="0" i="0" u="none" strike="noStrike" kern="1200" baseline="0" dirty="0" smtClean="0">
                <a:solidFill>
                  <a:schemeClr val="tx1"/>
                </a:solidFill>
                <a:latin typeface="+mn-lt"/>
                <a:ea typeface="ＭＳ Ｐゴシック" charset="0"/>
                <a:cs typeface="ＭＳ Ｐゴシック" charset="0"/>
              </a:rPr>
              <a:t>from data to information …), advancements in EO/IR, THz, radar (</a:t>
            </a:r>
            <a:r>
              <a:rPr lang="en-US" sz="1200" b="0" i="0" u="none" strike="noStrike" kern="1200" baseline="0" dirty="0" err="1" smtClean="0">
                <a:solidFill>
                  <a:schemeClr val="tx1"/>
                </a:solidFill>
                <a:latin typeface="+mn-lt"/>
                <a:ea typeface="ＭＳ Ｐゴシック" charset="0"/>
                <a:cs typeface="ＭＳ Ｐゴシック" charset="0"/>
              </a:rPr>
              <a:t>mmw</a:t>
            </a:r>
            <a:r>
              <a:rPr lang="en-US" sz="1200" b="0" i="0" u="none" strike="noStrike" kern="1200" baseline="0" dirty="0" smtClean="0">
                <a:solidFill>
                  <a:schemeClr val="tx1"/>
                </a:solidFill>
                <a:latin typeface="+mn-lt"/>
                <a:ea typeface="ＭＳ Ｐゴシック" charset="0"/>
                <a:cs typeface="ＭＳ Ｐゴシック" charset="0"/>
              </a:rPr>
              <a:t> phased arrays, MIMO, noise radar, …) and acoustic</a:t>
            </a:r>
          </a:p>
          <a:p>
            <a:r>
              <a:rPr lang="en-US" sz="1200" b="0" i="0" u="none" strike="noStrike" kern="1200" baseline="0" dirty="0" smtClean="0">
                <a:solidFill>
                  <a:schemeClr val="tx1"/>
                </a:solidFill>
                <a:latin typeface="+mn-lt"/>
                <a:ea typeface="ＭＳ Ｐゴシック" charset="0"/>
                <a:cs typeface="ＭＳ Ｐゴシック" charset="0"/>
              </a:rPr>
              <a:t>sensing, autonomy (autonomous sensing, sensing for autonomy, …), sensing from space, sensing phenomenology, sensor</a:t>
            </a:r>
          </a:p>
          <a:p>
            <a:r>
              <a:rPr lang="en-GB" sz="1200" b="0" i="0" u="none" strike="noStrike" kern="1200" baseline="0" dirty="0" smtClean="0">
                <a:solidFill>
                  <a:schemeClr val="tx1"/>
                </a:solidFill>
                <a:latin typeface="+mn-lt"/>
                <a:ea typeface="ＭＳ Ｐゴシック" charset="0"/>
                <a:cs typeface="ＭＳ Ｐゴシック" charset="0"/>
              </a:rPr>
              <a:t>exploitation, spectrum management, etc.</a:t>
            </a:r>
          </a:p>
          <a:p>
            <a:r>
              <a:rPr lang="en-US" sz="1200" b="0" i="0" u="none" strike="noStrike" kern="1200" baseline="0" dirty="0" smtClean="0">
                <a:solidFill>
                  <a:schemeClr val="tx1"/>
                </a:solidFill>
                <a:latin typeface="+mn-lt"/>
                <a:ea typeface="ＭＳ Ｐゴシック" charset="0"/>
                <a:cs typeface="ＭＳ Ｐゴシック" charset="0"/>
              </a:rPr>
              <a:t>The focus of the application of these technologies could be related to themes such as countering </a:t>
            </a:r>
            <a:r>
              <a:rPr lang="en-US" sz="1200" b="0" i="0" u="none" strike="noStrike" kern="1200" baseline="0" dirty="0" err="1" smtClean="0">
                <a:solidFill>
                  <a:schemeClr val="tx1"/>
                </a:solidFill>
                <a:latin typeface="+mn-lt"/>
                <a:ea typeface="ＭＳ Ｐゴシック" charset="0"/>
                <a:cs typeface="ＭＳ Ｐゴシック" charset="0"/>
              </a:rPr>
              <a:t>UxVs</a:t>
            </a:r>
            <a:r>
              <a:rPr lang="en-US" sz="1200" b="0" i="0" u="none" strike="noStrike" kern="1200" baseline="0" dirty="0" smtClean="0">
                <a:solidFill>
                  <a:schemeClr val="tx1"/>
                </a:solidFill>
                <a:latin typeface="+mn-lt"/>
                <a:ea typeface="ＭＳ Ｐゴシック" charset="0"/>
                <a:cs typeface="ＭＳ Ｐゴシック" charset="0"/>
              </a:rPr>
              <a:t>, countering directed</a:t>
            </a:r>
          </a:p>
          <a:p>
            <a:r>
              <a:rPr lang="en-US" sz="1200" b="0" i="0" u="none" strike="noStrike" kern="1200" baseline="0" dirty="0" smtClean="0">
                <a:solidFill>
                  <a:schemeClr val="tx1"/>
                </a:solidFill>
                <a:latin typeface="+mn-lt"/>
                <a:ea typeface="ＭＳ Ｐゴシック" charset="0"/>
                <a:cs typeface="ＭＳ Ｐゴシック" charset="0"/>
              </a:rPr>
              <a:t>energy, the Alliance Future Surveillance and Control Capability (AFSCC), human performance optimization, etc.</a:t>
            </a:r>
            <a:endParaRPr lang="en-US" dirty="0"/>
          </a:p>
        </p:txBody>
      </p:sp>
      <p:sp>
        <p:nvSpPr>
          <p:cNvPr id="4" name="Slide Number Placeholder 3"/>
          <p:cNvSpPr>
            <a:spLocks noGrp="1"/>
          </p:cNvSpPr>
          <p:nvPr>
            <p:ph type="sldNum" sz="quarter" idx="10"/>
          </p:nvPr>
        </p:nvSpPr>
        <p:spPr/>
        <p:txBody>
          <a:bodyPr/>
          <a:lstStyle/>
          <a:p>
            <a:pPr>
              <a:defRPr/>
            </a:pPr>
            <a:fld id="{4CC05A6F-CABB-455A-8275-43035F2378F6}" type="slidenum">
              <a:rPr lang="fr-FR" smtClean="0"/>
              <a:pPr>
                <a:defRPr/>
              </a:pPr>
              <a:t>10</a:t>
            </a:fld>
            <a:endParaRPr lang="fr-FR"/>
          </a:p>
        </p:txBody>
      </p:sp>
    </p:spTree>
    <p:extLst>
      <p:ext uri="{BB962C8B-B14F-4D97-AF65-F5344CB8AC3E}">
        <p14:creationId xmlns:p14="http://schemas.microsoft.com/office/powerpoint/2010/main" val="231106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Tree>
    <p:extLst>
      <p:ext uri="{BB962C8B-B14F-4D97-AF65-F5344CB8AC3E}">
        <p14:creationId xmlns:p14="http://schemas.microsoft.com/office/powerpoint/2010/main" val="191928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9454"/>
            <a:ext cx="8229600" cy="4656428"/>
          </a:xfrm>
          <a:prstGeom prst="rect">
            <a:avLst/>
          </a:prstGeom>
        </p:spPr>
        <p:txBody>
          <a:bodyPr wrap="square">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Title 1"/>
          <p:cNvSpPr>
            <a:spLocks noGrp="1"/>
          </p:cNvSpPr>
          <p:nvPr>
            <p:ph type="title"/>
          </p:nvPr>
        </p:nvSpPr>
        <p:spPr>
          <a:xfrm>
            <a:off x="457200" y="876013"/>
            <a:ext cx="8229600" cy="942396"/>
          </a:xfrm>
          <a:prstGeom prst="rect">
            <a:avLst/>
          </a:prstGeom>
        </p:spPr>
        <p:txBody>
          <a:bodyPr anchor="t" anchorCtr="1">
            <a:norm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329523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876013"/>
            <a:ext cx="8229600" cy="942396"/>
          </a:xfrm>
          <a:prstGeom prst="rect">
            <a:avLst/>
          </a:prstGeom>
        </p:spPr>
        <p:txBody>
          <a:bodyPr anchor="t" anchorCtr="1">
            <a:norm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1574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11113" y="6569075"/>
            <a:ext cx="29765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400" smtClean="0">
              <a:solidFill>
                <a:schemeClr val="bg1"/>
              </a:solidFill>
              <a:latin typeface="Calibri" pitchFamily="34" charset="0"/>
              <a:cs typeface="Arial" charset="0"/>
            </a:endParaRPr>
          </a:p>
        </p:txBody>
      </p:sp>
    </p:spTree>
    <p:extLst>
      <p:ext uri="{BB962C8B-B14F-4D97-AF65-F5344CB8AC3E}">
        <p14:creationId xmlns:p14="http://schemas.microsoft.com/office/powerpoint/2010/main" val="168312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75425"/>
            <a:ext cx="914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2"/>
          </p:nvPr>
        </p:nvSpPr>
        <p:spPr bwMode="auto">
          <a:xfrm>
            <a:off x="-11113" y="6572250"/>
            <a:ext cx="2927351"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FFFFFF"/>
                </a:solidFill>
                <a:latin typeface="Calibri" pitchFamily="34" charset="0"/>
                <a:ea typeface="+mn-ea"/>
                <a:cs typeface="+mn-cs"/>
              </a:defRPr>
            </a:lvl1pPr>
          </a:lstStyle>
          <a:p>
            <a:pPr>
              <a:defRPr/>
            </a:pPr>
            <a:r>
              <a:rPr lang="en-US" smtClean="0"/>
              <a:t>NATO DPMC 2016</a:t>
            </a:r>
            <a:endParaRPr lang="en-US" dirty="0"/>
          </a:p>
        </p:txBody>
      </p:sp>
      <p:sp>
        <p:nvSpPr>
          <p:cNvPr id="4" name="Rectangle 5"/>
          <p:cNvSpPr>
            <a:spLocks noGrp="1" noChangeArrowheads="1"/>
          </p:cNvSpPr>
          <p:nvPr>
            <p:ph type="ftr" sz="quarter" idx="3"/>
          </p:nvPr>
        </p:nvSpPr>
        <p:spPr bwMode="auto">
          <a:xfrm>
            <a:off x="2799992" y="6572250"/>
            <a:ext cx="4290753"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FFFFFF"/>
                </a:solidFill>
                <a:latin typeface="Calibri" pitchFamily="34" charset="0"/>
                <a:ea typeface="ＭＳ Ｐゴシック" charset="-128"/>
                <a:cs typeface="+mn-cs"/>
              </a:defRPr>
            </a:lvl1pPr>
          </a:lstStyle>
          <a:p>
            <a:pPr>
              <a:defRPr/>
            </a:pPr>
            <a:r>
              <a:rPr lang="en-US" smtClean="0"/>
              <a:t>NATO UNCLASSIFIED Releasable to Partners</a:t>
            </a:r>
            <a:endParaRPr lang="en-US" dirty="0"/>
          </a:p>
        </p:txBody>
      </p:sp>
      <p:sp>
        <p:nvSpPr>
          <p:cNvPr id="5" name="Rectangle 6"/>
          <p:cNvSpPr>
            <a:spLocks noGrp="1" noChangeArrowheads="1"/>
          </p:cNvSpPr>
          <p:nvPr>
            <p:ph type="sldNum" sz="quarter" idx="4"/>
          </p:nvPr>
        </p:nvSpPr>
        <p:spPr bwMode="auto">
          <a:xfrm>
            <a:off x="7010400" y="6572250"/>
            <a:ext cx="21336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FFFFFF"/>
                </a:solidFill>
                <a:latin typeface="Calibri" pitchFamily="34" charset="0"/>
                <a:ea typeface="ＭＳ Ｐゴシック" charset="-128"/>
                <a:cs typeface="+mn-cs"/>
              </a:defRPr>
            </a:lvl1pPr>
          </a:lstStyle>
          <a:p>
            <a:pPr>
              <a:defRPr/>
            </a:pPr>
            <a:r>
              <a:rPr lang="en-US" dirty="0"/>
              <a:t>Slide </a:t>
            </a:r>
            <a:fld id="{CF1C8769-1002-411F-876F-D2D7EF569D47}" type="slidenum">
              <a:rPr lang="en-US"/>
              <a:pPr>
                <a:defRPr/>
              </a:pPr>
              <a:t>‹#›</a:t>
            </a:fld>
            <a:endParaRPr lang="en-US" dirty="0"/>
          </a:p>
        </p:txBody>
      </p:sp>
    </p:spTree>
    <p:extLst>
      <p:ext uri="{BB962C8B-B14F-4D97-AF65-F5344CB8AC3E}">
        <p14:creationId xmlns:p14="http://schemas.microsoft.com/office/powerpoint/2010/main" val="53277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11113" y="6562725"/>
            <a:ext cx="2976562" cy="285750"/>
          </a:xfrm>
          <a:prstGeom prst="rect">
            <a:avLst/>
          </a:prstGeom>
          <a:noFill/>
          <a:ln w="9525">
            <a:noFill/>
            <a:miter lim="800000"/>
            <a:headEnd/>
            <a:tailEnd/>
          </a:ln>
        </p:spPr>
        <p:txBody>
          <a:bodyPr/>
          <a:lstStyle/>
          <a:p>
            <a:pPr fontAlgn="base">
              <a:spcBef>
                <a:spcPct val="0"/>
              </a:spcBef>
              <a:spcAft>
                <a:spcPct val="0"/>
              </a:spcAft>
            </a:pPr>
            <a:endParaRPr lang="en-US" sz="1400">
              <a:solidFill>
                <a:srgbClr val="FFFFFF"/>
              </a:solidFill>
              <a:latin typeface="Calibri" pitchFamily="34" charset="0"/>
              <a:ea typeface="ＭＳ Ｐゴシック" charset="-128"/>
            </a:endParaRPr>
          </a:p>
        </p:txBody>
      </p:sp>
    </p:spTree>
    <p:extLst>
      <p:ext uri="{BB962C8B-B14F-4D97-AF65-F5344CB8AC3E}">
        <p14:creationId xmlns:p14="http://schemas.microsoft.com/office/powerpoint/2010/main" val="112264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575425"/>
            <a:ext cx="914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6"/>
          <p:cNvSpPr txBox="1">
            <a:spLocks noChangeArrowheads="1"/>
          </p:cNvSpPr>
          <p:nvPr userDrawn="1"/>
        </p:nvSpPr>
        <p:spPr bwMode="auto">
          <a:xfrm>
            <a:off x="8062913" y="6546850"/>
            <a:ext cx="1081087" cy="338138"/>
          </a:xfrm>
          <a:prstGeom prst="rect">
            <a:avLst/>
          </a:prstGeom>
          <a:noFill/>
          <a:ln w="9525">
            <a:noFill/>
            <a:miter lim="800000"/>
            <a:headEnd/>
            <a:tailEnd/>
          </a:ln>
        </p:spPr>
        <p:txBody>
          <a:bodyPr>
            <a:spAutoFit/>
          </a:bodyPr>
          <a:lstStyle/>
          <a:p>
            <a:pPr algn="r">
              <a:defRPr/>
            </a:pPr>
            <a:r>
              <a:rPr lang="en-US" sz="1600">
                <a:solidFill>
                  <a:schemeClr val="bg1"/>
                </a:solidFill>
                <a:latin typeface="Calibri" pitchFamily="34" charset="0"/>
              </a:rPr>
              <a:t>Slide </a:t>
            </a:r>
            <a:fld id="{1BD7160E-984C-4D06-A5E7-7F3E94931360}" type="slidenum">
              <a:rPr lang="en-US" sz="1600">
                <a:solidFill>
                  <a:schemeClr val="bg1"/>
                </a:solidFill>
                <a:latin typeface="Calibri" pitchFamily="34" charset="0"/>
              </a:rPr>
              <a:pPr algn="r">
                <a:defRPr/>
              </a:pPr>
              <a:t>‹#›</a:t>
            </a:fld>
            <a:endParaRPr lang="en-US">
              <a:solidFill>
                <a:schemeClr val="bg1"/>
              </a:solidFill>
              <a:latin typeface="Calibri" pitchFamily="34" charset="0"/>
            </a:endParaRPr>
          </a:p>
        </p:txBody>
      </p:sp>
      <p:sp>
        <p:nvSpPr>
          <p:cNvPr id="8" name="Text Box 13"/>
          <p:cNvSpPr txBox="1">
            <a:spLocks noChangeArrowheads="1"/>
          </p:cNvSpPr>
          <p:nvPr userDrawn="1"/>
        </p:nvSpPr>
        <p:spPr bwMode="auto">
          <a:xfrm>
            <a:off x="3187700" y="6588125"/>
            <a:ext cx="2768600" cy="26193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GB" sz="1100" dirty="0" smtClean="0">
                <a:solidFill>
                  <a:srgbClr val="FFFFFF"/>
                </a:solidFill>
              </a:rPr>
              <a:t>NATO UNCLASSIFIED</a:t>
            </a:r>
          </a:p>
        </p:txBody>
      </p:sp>
      <p:sp>
        <p:nvSpPr>
          <p:cNvPr id="1029" name="Text Box 13"/>
          <p:cNvSpPr txBox="1">
            <a:spLocks noChangeArrowheads="1"/>
          </p:cNvSpPr>
          <p:nvPr userDrawn="1"/>
        </p:nvSpPr>
        <p:spPr bwMode="auto">
          <a:xfrm>
            <a:off x="0" y="6588125"/>
            <a:ext cx="3125788" cy="261938"/>
          </a:xfrm>
          <a:prstGeom prst="rect">
            <a:avLst/>
          </a:prstGeom>
          <a:noFill/>
          <a:ln w="9525">
            <a:noFill/>
            <a:miter lim="800000"/>
            <a:headEnd/>
            <a:tailEnd/>
          </a:ln>
        </p:spPr>
        <p:txBody>
          <a:bodyPr>
            <a:spAutoFit/>
          </a:bodyPr>
          <a:lstStyle/>
          <a:p>
            <a:pPr>
              <a:spcBef>
                <a:spcPct val="50000"/>
              </a:spcBef>
              <a:defRPr/>
            </a:pPr>
            <a:r>
              <a:rPr lang="en-GB" sz="1100" baseline="0" dirty="0" smtClean="0">
                <a:solidFill>
                  <a:srgbClr val="FFFFFF"/>
                </a:solidFill>
              </a:rPr>
              <a:t>EOARD 7 Dec </a:t>
            </a:r>
            <a:r>
              <a:rPr lang="en-GB" sz="1100" baseline="0" dirty="0" smtClean="0">
                <a:solidFill>
                  <a:srgbClr val="FFFFFF"/>
                </a:solidFill>
              </a:rPr>
              <a:t>2016</a:t>
            </a:r>
            <a:endParaRPr lang="en-GB" sz="1100" dirty="0">
              <a:solidFill>
                <a:srgbClr val="FFFFFF"/>
              </a:solidFill>
            </a:endParaRPr>
          </a:p>
        </p:txBody>
      </p:sp>
      <p:pic>
        <p:nvPicPr>
          <p:cNvPr id="1030" name="Image 10" descr="header_en_CSO.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03" r:id="rId1"/>
    <p:sldLayoutId id="2147485004" r:id="rId2"/>
    <p:sldLayoutId id="2147485008" r:id="rId3"/>
    <p:sldLayoutId id="2147485011" r:id="rId4"/>
    <p:sldLayoutId id="2147485012" r:id="rId5"/>
    <p:sldLayoutId id="2147485013"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James.Greer@cso.nato.int" TargetMode="External"/><Relationship Id="rId2" Type="http://schemas.openxmlformats.org/officeDocument/2006/relationships/hyperlink" Target="http://www.sto.nat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558925"/>
            <a:ext cx="29464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4403725" y="1589088"/>
            <a:ext cx="35321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2" charset="-128"/>
              </a:defRPr>
            </a:lvl1pPr>
            <a:lvl2pPr marL="742950" indent="-285750" eaLnBrk="0" hangingPunct="0">
              <a:defRPr>
                <a:solidFill>
                  <a:schemeClr val="tx1"/>
                </a:solidFill>
                <a:latin typeface="Arial" charset="0"/>
                <a:ea typeface="ＭＳ Ｐゴシック" pitchFamily="32" charset="-128"/>
              </a:defRPr>
            </a:lvl2pPr>
            <a:lvl3pPr marL="1143000" indent="-228600" eaLnBrk="0" hangingPunct="0">
              <a:defRPr>
                <a:solidFill>
                  <a:schemeClr val="tx1"/>
                </a:solidFill>
                <a:latin typeface="Arial" charset="0"/>
                <a:ea typeface="ＭＳ Ｐゴシック" pitchFamily="32" charset="-128"/>
              </a:defRPr>
            </a:lvl3pPr>
            <a:lvl4pPr marL="1600200" indent="-228600" eaLnBrk="0" hangingPunct="0">
              <a:defRPr>
                <a:solidFill>
                  <a:schemeClr val="tx1"/>
                </a:solidFill>
                <a:latin typeface="Arial" charset="0"/>
                <a:ea typeface="ＭＳ Ｐゴシック" pitchFamily="32" charset="-128"/>
              </a:defRPr>
            </a:lvl4pPr>
            <a:lvl5pPr marL="2057400" indent="-228600" eaLnBrk="0" hangingPunct="0">
              <a:defRPr>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2" charset="-128"/>
              </a:defRPr>
            </a:lvl9pPr>
          </a:lstStyle>
          <a:p>
            <a:pPr eaLnBrk="1" hangingPunct="1"/>
            <a:r>
              <a:rPr lang="en-US" altLang="en-US" sz="3200" b="1" dirty="0"/>
              <a:t>The Science &amp; Technology </a:t>
            </a:r>
            <a:r>
              <a:rPr lang="en-US" altLang="en-US" sz="3200" b="1" dirty="0" smtClean="0"/>
              <a:t>Organization</a:t>
            </a:r>
            <a:endParaRPr lang="fr-FR" altLang="en-US" sz="3200" b="1" dirty="0"/>
          </a:p>
        </p:txBody>
      </p:sp>
      <p:sp>
        <p:nvSpPr>
          <p:cNvPr id="6" name="TextBox 8"/>
          <p:cNvSpPr txBox="1">
            <a:spLocks noChangeArrowheads="1"/>
          </p:cNvSpPr>
          <p:nvPr/>
        </p:nvSpPr>
        <p:spPr bwMode="auto">
          <a:xfrm>
            <a:off x="4403725" y="3969865"/>
            <a:ext cx="49006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2" charset="-128"/>
              </a:defRPr>
            </a:lvl1pPr>
            <a:lvl2pPr marL="742950" indent="-285750" eaLnBrk="0" hangingPunct="0">
              <a:defRPr>
                <a:solidFill>
                  <a:schemeClr val="tx1"/>
                </a:solidFill>
                <a:latin typeface="Arial" charset="0"/>
                <a:ea typeface="ＭＳ Ｐゴシック" pitchFamily="32" charset="-128"/>
              </a:defRPr>
            </a:lvl2pPr>
            <a:lvl3pPr marL="1143000" indent="-228600" eaLnBrk="0" hangingPunct="0">
              <a:defRPr>
                <a:solidFill>
                  <a:schemeClr val="tx1"/>
                </a:solidFill>
                <a:latin typeface="Arial" charset="0"/>
                <a:ea typeface="ＭＳ Ｐゴシック" pitchFamily="32" charset="-128"/>
              </a:defRPr>
            </a:lvl3pPr>
            <a:lvl4pPr marL="1600200" indent="-228600" eaLnBrk="0" hangingPunct="0">
              <a:defRPr>
                <a:solidFill>
                  <a:schemeClr val="tx1"/>
                </a:solidFill>
                <a:latin typeface="Arial" charset="0"/>
                <a:ea typeface="ＭＳ Ｐゴシック" pitchFamily="32" charset="-128"/>
              </a:defRPr>
            </a:lvl4pPr>
            <a:lvl5pPr marL="2057400" indent="-228600" eaLnBrk="0" hangingPunct="0">
              <a:defRPr>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2" charset="-128"/>
              </a:defRPr>
            </a:lvl9pPr>
          </a:lstStyle>
          <a:p>
            <a:pPr eaLnBrk="1" hangingPunct="1"/>
            <a:r>
              <a:rPr lang="en-US" altLang="en-US" sz="2100" b="1" i="1" dirty="0" smtClean="0"/>
              <a:t>Enabling</a:t>
            </a:r>
            <a:r>
              <a:rPr lang="fr-FR" altLang="en-US" sz="2100" b="1" i="1" dirty="0" smtClean="0"/>
              <a:t> Future Innovation and </a:t>
            </a:r>
            <a:r>
              <a:rPr lang="en-US" altLang="en-US" sz="2100" b="1" i="1" dirty="0" smtClean="0"/>
              <a:t>Capabilities</a:t>
            </a:r>
            <a:endParaRPr lang="fr-FR" altLang="en-US" sz="2100" b="1" i="1" dirty="0"/>
          </a:p>
        </p:txBody>
      </p:sp>
      <p:sp>
        <p:nvSpPr>
          <p:cNvPr id="7" name="TextBox 9"/>
          <p:cNvSpPr txBox="1">
            <a:spLocks noChangeArrowheads="1"/>
          </p:cNvSpPr>
          <p:nvPr/>
        </p:nvSpPr>
        <p:spPr bwMode="auto">
          <a:xfrm>
            <a:off x="372566" y="5206847"/>
            <a:ext cx="3530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2" charset="-128"/>
              </a:defRPr>
            </a:lvl1pPr>
            <a:lvl2pPr marL="742950" indent="-285750" eaLnBrk="0" hangingPunct="0">
              <a:defRPr>
                <a:solidFill>
                  <a:schemeClr val="tx1"/>
                </a:solidFill>
                <a:latin typeface="Arial" charset="0"/>
                <a:ea typeface="ＭＳ Ｐゴシック" pitchFamily="32" charset="-128"/>
              </a:defRPr>
            </a:lvl2pPr>
            <a:lvl3pPr marL="1143000" indent="-228600" eaLnBrk="0" hangingPunct="0">
              <a:defRPr>
                <a:solidFill>
                  <a:schemeClr val="tx1"/>
                </a:solidFill>
                <a:latin typeface="Arial" charset="0"/>
                <a:ea typeface="ＭＳ Ｐゴシック" pitchFamily="32" charset="-128"/>
              </a:defRPr>
            </a:lvl3pPr>
            <a:lvl4pPr marL="1600200" indent="-228600" eaLnBrk="0" hangingPunct="0">
              <a:defRPr>
                <a:solidFill>
                  <a:schemeClr val="tx1"/>
                </a:solidFill>
                <a:latin typeface="Arial" charset="0"/>
                <a:ea typeface="ＭＳ Ｐゴシック" pitchFamily="32" charset="-128"/>
              </a:defRPr>
            </a:lvl4pPr>
            <a:lvl5pPr marL="2057400" indent="-228600" eaLnBrk="0" hangingPunct="0">
              <a:defRPr>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r>
              <a:rPr lang="en-US" altLang="en-US" sz="2400" b="1" dirty="0" smtClean="0"/>
              <a:t>Presentation </a:t>
            </a:r>
            <a:r>
              <a:rPr lang="en-US" altLang="en-US" sz="2400" b="1" dirty="0" smtClean="0"/>
              <a:t>to </a:t>
            </a:r>
          </a:p>
          <a:p>
            <a:pPr algn="ctr" eaLnBrk="1" hangingPunct="1"/>
            <a:r>
              <a:rPr lang="en-US" altLang="en-US" sz="2400" b="1" dirty="0" smtClean="0"/>
              <a:t>SSA </a:t>
            </a:r>
            <a:r>
              <a:rPr lang="en-US" altLang="en-US" sz="2400" b="1" dirty="0" smtClean="0"/>
              <a:t>Workshop</a:t>
            </a:r>
            <a:endParaRPr lang="en-US" altLang="en-US" sz="2400" b="1" dirty="0"/>
          </a:p>
        </p:txBody>
      </p:sp>
      <p:sp>
        <p:nvSpPr>
          <p:cNvPr id="8" name="TextBox 10"/>
          <p:cNvSpPr txBox="1">
            <a:spLocks noChangeArrowheads="1"/>
          </p:cNvSpPr>
          <p:nvPr/>
        </p:nvSpPr>
        <p:spPr bwMode="auto">
          <a:xfrm>
            <a:off x="3571875" y="5451617"/>
            <a:ext cx="55721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2" charset="-128"/>
              </a:defRPr>
            </a:lvl1pPr>
            <a:lvl2pPr marL="742950" indent="-285750" eaLnBrk="0" hangingPunct="0">
              <a:defRPr>
                <a:solidFill>
                  <a:schemeClr val="tx1"/>
                </a:solidFill>
                <a:latin typeface="Arial" charset="0"/>
                <a:ea typeface="ＭＳ Ｐゴシック" pitchFamily="32" charset="-128"/>
              </a:defRPr>
            </a:lvl2pPr>
            <a:lvl3pPr marL="1143000" indent="-228600" eaLnBrk="0" hangingPunct="0">
              <a:defRPr>
                <a:solidFill>
                  <a:schemeClr val="tx1"/>
                </a:solidFill>
                <a:latin typeface="Arial" charset="0"/>
                <a:ea typeface="ＭＳ Ｐゴシック" pitchFamily="32" charset="-128"/>
              </a:defRPr>
            </a:lvl3pPr>
            <a:lvl4pPr marL="1600200" indent="-228600" eaLnBrk="0" hangingPunct="0">
              <a:defRPr>
                <a:solidFill>
                  <a:schemeClr val="tx1"/>
                </a:solidFill>
                <a:latin typeface="Arial" charset="0"/>
                <a:ea typeface="ＭＳ Ｐゴシック" pitchFamily="32" charset="-128"/>
              </a:defRPr>
            </a:lvl4pPr>
            <a:lvl5pPr marL="2057400" indent="-228600" eaLnBrk="0" hangingPunct="0">
              <a:defRPr>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r>
              <a:rPr lang="en-US" altLang="en-US" sz="2300" i="1" dirty="0" smtClean="0"/>
              <a:t>Colonel Monty Greer</a:t>
            </a:r>
          </a:p>
          <a:p>
            <a:pPr algn="ctr" eaLnBrk="1" hangingPunct="1"/>
            <a:r>
              <a:rPr lang="en-US" altLang="en-US" sz="2300" i="1" dirty="0" smtClean="0"/>
              <a:t>Collaboration Support Office</a:t>
            </a:r>
          </a:p>
          <a:p>
            <a:pPr algn="ctr" eaLnBrk="1" hangingPunct="1"/>
            <a:r>
              <a:rPr lang="en-US" altLang="en-US" sz="2300" i="1" dirty="0" smtClean="0"/>
              <a:t>Operations &amp; Coordination Director</a:t>
            </a:r>
            <a:endParaRPr lang="fr-FR" altLang="en-US" sz="2300" i="1" dirty="0"/>
          </a:p>
        </p:txBody>
      </p:sp>
    </p:spTree>
    <p:extLst>
      <p:ext uri="{BB962C8B-B14F-4D97-AF65-F5344CB8AC3E}">
        <p14:creationId xmlns:p14="http://schemas.microsoft.com/office/powerpoint/2010/main" val="2277654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50559040"/>
              </p:ext>
            </p:extLst>
          </p:nvPr>
        </p:nvGraphicFramePr>
        <p:xfrm>
          <a:off x="0" y="862965"/>
          <a:ext cx="9144000" cy="5730240"/>
        </p:xfrm>
        <a:graphic>
          <a:graphicData uri="http://schemas.openxmlformats.org/drawingml/2006/table">
            <a:tbl>
              <a:tblPr firstRow="1" bandRow="1"/>
              <a:tblGrid>
                <a:gridCol w="4572000"/>
                <a:gridCol w="4572000"/>
              </a:tblGrid>
              <a:tr h="239633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600" b="1" i="0" dirty="0" smtClean="0">
                          <a:solidFill>
                            <a:schemeClr val="tx1"/>
                          </a:solidFill>
                          <a:effectLst/>
                          <a:latin typeface="Calibri" panose="020F0502020204030204" pitchFamily="34" charset="0"/>
                        </a:rPr>
                        <a:t>SET-241 RSY 9</a:t>
                      </a:r>
                      <a:r>
                        <a:rPr lang="en-US" sz="1600" b="1" i="0" baseline="30000" dirty="0" smtClean="0">
                          <a:solidFill>
                            <a:schemeClr val="tx1"/>
                          </a:solidFill>
                          <a:effectLst/>
                          <a:latin typeface="Calibri" panose="020F0502020204030204" pitchFamily="34" charset="0"/>
                        </a:rPr>
                        <a:t>th</a:t>
                      </a:r>
                      <a:r>
                        <a:rPr lang="en-US" sz="1600" b="1" i="0" dirty="0" smtClean="0">
                          <a:solidFill>
                            <a:schemeClr val="tx1"/>
                          </a:solidFill>
                          <a:effectLst/>
                          <a:latin typeface="Calibri" panose="020F0502020204030204" pitchFamily="34" charset="0"/>
                        </a:rPr>
                        <a:t> NATO Military Sensing Symposium</a:t>
                      </a:r>
                    </a:p>
                  </a:txBody>
                  <a:tcPr anchorCtr="1">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Chair:	Mr. Bruno GILBERT (CAN)</a:t>
                      </a: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endPar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endParaRP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Members</a:t>
                      </a:r>
                      <a:r>
                        <a:rPr kumimoji="0" lang="en-GB"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	</a:t>
                      </a: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BEL, CAN, HRV, DEU, ITA, NLD, NOR, POL, SVK, TUR, GBR, USA</a:t>
                      </a: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r>
                        <a:rPr kumimoji="0" lang="en-GB"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 </a:t>
                      </a: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Partners</a:t>
                      </a:r>
                      <a:r>
                        <a:rPr kumimoji="0" lang="en-GB"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	</a:t>
                      </a: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AUS, FIN, SWE</a:t>
                      </a: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endParaRPr kumimoji="0" lang="en-GB"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endParaRP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Duration</a:t>
                      </a:r>
                      <a:r>
                        <a:rPr kumimoji="0" lang="en-GB"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	</a:t>
                      </a:r>
                      <a:r>
                        <a:rPr kumimoji="0" lang="en-GB"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rPr>
                        <a:t>Jan 2016 – May 2017</a:t>
                      </a:r>
                    </a:p>
                    <a:p>
                      <a:pPr marL="1320800" marR="0" lvl="0" indent="-1320800" algn="l" defTabSz="457200" rtl="0" eaLnBrk="1" fontAlgn="base" latinLnBrk="0" hangingPunct="1">
                        <a:lnSpc>
                          <a:spcPct val="100000"/>
                        </a:lnSpc>
                        <a:spcBef>
                          <a:spcPct val="0"/>
                        </a:spcBef>
                        <a:spcAft>
                          <a:spcPct val="0"/>
                        </a:spcAft>
                        <a:buClrTx/>
                        <a:buSzTx/>
                        <a:buFontTx/>
                        <a:buNone/>
                        <a:tabLst>
                          <a:tab pos="1320800" algn="l"/>
                        </a:tabLst>
                        <a:defRPr/>
                      </a:pPr>
                      <a:endParaRPr kumimoji="0" lang="en-GB" altLang="en-US" sz="14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
                      </a:endParaRPr>
                    </a:p>
                    <a:p>
                      <a:pPr marL="1320800" marR="0" lvl="0" indent="-1320800" algn="l" defTabSz="457200" rtl="0" eaLnBrk="1" fontAlgn="base" latinLnBrk="0" hangingPunct="1">
                        <a:lnSpc>
                          <a:spcPct val="80000"/>
                        </a:lnSpc>
                        <a:spcBef>
                          <a:spcPct val="20000"/>
                        </a:spcBef>
                        <a:spcAft>
                          <a:spcPct val="0"/>
                        </a:spcAft>
                        <a:buClrTx/>
                        <a:buSzTx/>
                        <a:buFontTx/>
                        <a:buNone/>
                        <a:tabLst>
                          <a:tab pos="1320800" algn="l"/>
                        </a:tabLst>
                        <a:defRPr/>
                      </a:pPr>
                      <a:r>
                        <a:rPr lang="en-GB" altLang="en-US" sz="1400" b="1" noProof="0" dirty="0" smtClean="0">
                          <a:solidFill>
                            <a:schemeClr val="tx1"/>
                          </a:solidFill>
                          <a:latin typeface="Calibri" panose="020F0502020204030204" pitchFamily="34" charset="0"/>
                          <a:ea typeface="ＭＳ Ｐゴシック" charset="0"/>
                          <a:cs typeface="Arial" panose="020B0604020202020204" pitchFamily="34" charset="0"/>
                        </a:rPr>
                        <a:t>Cooperation: 	SCI</a:t>
                      </a:r>
                    </a:p>
                    <a:p>
                      <a:pPr marL="1320800" marR="0" lvl="0" indent="-1320800" algn="l" defTabSz="457200" rtl="0" eaLnBrk="1" fontAlgn="base" latinLnBrk="0" hangingPunct="1">
                        <a:lnSpc>
                          <a:spcPct val="80000"/>
                        </a:lnSpc>
                        <a:spcBef>
                          <a:spcPct val="20000"/>
                        </a:spcBef>
                        <a:spcAft>
                          <a:spcPct val="0"/>
                        </a:spcAft>
                        <a:buClrTx/>
                        <a:buSzTx/>
                        <a:buFontTx/>
                        <a:buNone/>
                        <a:tabLst>
                          <a:tab pos="1320800" algn="l"/>
                        </a:tabLst>
                        <a:defRPr/>
                      </a:pPr>
                      <a:endParaRPr lang="en-GB" altLang="en-US" sz="1400" b="1" noProof="0" dirty="0" smtClean="0">
                        <a:solidFill>
                          <a:schemeClr val="tx1"/>
                        </a:solidFill>
                        <a:latin typeface="Calibri" panose="020F0502020204030204" pitchFamily="34" charset="0"/>
                        <a:ea typeface="ＭＳ Ｐゴシック" charset="0"/>
                        <a:cs typeface="Arial" panose="020B0604020202020204" pitchFamily="34" charset="0"/>
                      </a:endParaRPr>
                    </a:p>
                    <a:p>
                      <a:pPr marL="1320800" marR="0" lvl="0" indent="-1320800" algn="l" defTabSz="457200" rtl="0" eaLnBrk="1" fontAlgn="base" latinLnBrk="0" hangingPunct="1">
                        <a:lnSpc>
                          <a:spcPct val="80000"/>
                        </a:lnSpc>
                        <a:spcBef>
                          <a:spcPct val="20000"/>
                        </a:spcBef>
                        <a:spcAft>
                          <a:spcPct val="0"/>
                        </a:spcAft>
                        <a:buClrTx/>
                        <a:buSzTx/>
                        <a:buFontTx/>
                        <a:buNone/>
                        <a:tabLst>
                          <a:tab pos="1320800" algn="l"/>
                        </a:tabLst>
                        <a:defRPr/>
                      </a:pPr>
                      <a:r>
                        <a:rPr lang="en-GB" altLang="en-US" sz="1400" b="1" noProof="0" dirty="0" smtClean="0">
                          <a:solidFill>
                            <a:schemeClr val="tx1"/>
                          </a:solidFill>
                          <a:latin typeface="Calibri" panose="020F0502020204030204" pitchFamily="34" charset="0"/>
                          <a:ea typeface="ＭＳ Ｐゴシック" charset="0"/>
                          <a:cs typeface="Arial" panose="020B0604020202020204" pitchFamily="34" charset="0"/>
                        </a:rPr>
                        <a:t>Related Activities:	None</a:t>
                      </a:r>
                      <a:endParaRPr lang="en-US" altLang="en-US" sz="1400" b="1" noProof="0" dirty="0" smtClean="0">
                        <a:solidFill>
                          <a:schemeClr val="tx1"/>
                        </a:solidFill>
                        <a:latin typeface="Calibri" panose="020F0502020204030204" pitchFamily="34" charset="0"/>
                        <a:ea typeface="ＭＳ Ｐゴシック"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04374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400" b="1" i="0" u="none" strike="noStrike" kern="1200" baseline="0" dirty="0" smtClean="0">
                          <a:solidFill>
                            <a:schemeClr val="dk1"/>
                          </a:solidFill>
                          <a:latin typeface="Calibri" panose="020F0502020204030204" pitchFamily="34" charset="0"/>
                          <a:ea typeface=""/>
                          <a:cs typeface="Arial" panose="020B0604020202020204" pitchFamily="34" charset="0"/>
                        </a:rPr>
                        <a:t>Objectives:</a:t>
                      </a:r>
                    </a:p>
                    <a:p>
                      <a:r>
                        <a:rPr lang="en-US" sz="1400" b="0" i="0" u="none" strike="noStrike" kern="1200" baseline="0" dirty="0" smtClean="0">
                          <a:solidFill>
                            <a:schemeClr val="dk1"/>
                          </a:solidFill>
                          <a:latin typeface="Calibri" panose="020F0502020204030204" pitchFamily="34" charset="0"/>
                          <a:ea typeface=""/>
                          <a:cs typeface="Arial" panose="020B0604020202020204" pitchFamily="34" charset="0"/>
                        </a:rPr>
                        <a:t>The symposium aims at bringing together government and industry experts from the NATO countries in the area of military sensing. It enables the sharing of current information on sensors and how they are being used in operation. The emphasis will be on military sensor technology at the system and subsystem level. </a:t>
                      </a:r>
                    </a:p>
                    <a:p>
                      <a:endParaRPr lang="en-US" sz="1400" b="0" i="0" u="none" strike="noStrike" kern="1200" baseline="0" dirty="0" smtClean="0">
                        <a:solidFill>
                          <a:schemeClr val="dk1"/>
                        </a:solidFill>
                        <a:latin typeface="Calibri" panose="020F0502020204030204" pitchFamily="34" charset="0"/>
                        <a:ea typeface=""/>
                        <a:cs typeface="Arial" panose="020B0604020202020204" pitchFamily="34" charset="0"/>
                      </a:endParaRPr>
                    </a:p>
                    <a:p>
                      <a:r>
                        <a:rPr lang="en-US" sz="1400" b="1" i="0" u="none" strike="noStrike" kern="1200" baseline="0" dirty="0" smtClean="0">
                          <a:solidFill>
                            <a:schemeClr val="dk1"/>
                          </a:solidFill>
                          <a:latin typeface="Calibri" panose="020F0502020204030204" pitchFamily="34" charset="0"/>
                          <a:ea typeface=""/>
                          <a:cs typeface="Arial" panose="020B0604020202020204" pitchFamily="34" charset="0"/>
                        </a:rPr>
                        <a:t>Keywords:</a:t>
                      </a:r>
                    </a:p>
                    <a:p>
                      <a:r>
                        <a:rPr lang="en-US" sz="1400" b="0" i="0" u="none" strike="noStrike" kern="1200" baseline="0" dirty="0" smtClean="0">
                          <a:solidFill>
                            <a:schemeClr val="dk1"/>
                          </a:solidFill>
                          <a:latin typeface="Calibri" panose="020F0502020204030204" pitchFamily="34" charset="0"/>
                          <a:ea typeface=""/>
                          <a:cs typeface="Arial" panose="020B0604020202020204" pitchFamily="34" charset="0"/>
                        </a:rPr>
                        <a:t>novel sensing technologies, sensor systems, advancements in EO/IR, THz, radar and acoustic sensing, autonomy, sensing from space, sensing phenomenology, sensor exploitation, spectrum management</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kern="1200" baseline="0" dirty="0" smtClean="0">
                          <a:solidFill>
                            <a:schemeClr val="dk1"/>
                          </a:solidFill>
                          <a:latin typeface="Calibri" panose="020F0502020204030204" pitchFamily="34" charset="0"/>
                          <a:ea typeface=""/>
                          <a:cs typeface="Arial" panose="020B0604020202020204" pitchFamily="34" charset="0"/>
                        </a:rPr>
                        <a:t>Deliverables: </a:t>
                      </a:r>
                      <a:r>
                        <a:rPr lang="en-US" sz="1400" b="1" baseline="0" dirty="0" smtClean="0"/>
                        <a:t>DO</a:t>
                      </a:r>
                      <a:r>
                        <a:rPr lang="en-US" sz="1400" b="1" baseline="0" dirty="0" smtClean="0">
                          <a:solidFill>
                            <a:srgbClr val="FF0000"/>
                          </a:solidFill>
                        </a:rPr>
                        <a:t>T</a:t>
                      </a:r>
                      <a:r>
                        <a:rPr lang="en-US" sz="1400" b="1" baseline="0" dirty="0" smtClean="0"/>
                        <a:t>MLPF</a:t>
                      </a:r>
                      <a:r>
                        <a:rPr lang="en-US" sz="1400" b="1" baseline="0" dirty="0" smtClean="0">
                          <a:solidFill>
                            <a:srgbClr val="FF0000"/>
                          </a:solidFill>
                        </a:rPr>
                        <a:t>I</a:t>
                      </a:r>
                      <a:endParaRPr lang="en-US" sz="1400" b="1" i="0" u="none" strike="noStrike" kern="1200" baseline="0" dirty="0" smtClean="0">
                        <a:solidFill>
                          <a:schemeClr val="dk1"/>
                        </a:solidFill>
                        <a:latin typeface="Calibri" panose="020F0502020204030204" pitchFamily="34" charset="0"/>
                        <a:ea typeface=""/>
                        <a:cs typeface="Arial" panose="020B0604020202020204" pitchFamily="34" charset="0"/>
                      </a:endParaRPr>
                    </a:p>
                    <a:p>
                      <a:pPr marL="0" indent="0" algn="l" defTabSz="914400" rtl="0" eaLnBrk="1" latinLnBrk="0" hangingPunct="1">
                        <a:buFont typeface="Arial" panose="020B0604020202020204" pitchFamily="34" charset="0"/>
                        <a:buNone/>
                      </a:pPr>
                      <a:r>
                        <a:rPr lang="en-US" sz="1400" b="0" i="0" u="none" strike="noStrike" kern="1200" baseline="0" dirty="0" smtClean="0">
                          <a:solidFill>
                            <a:schemeClr val="dk1"/>
                          </a:solidFill>
                          <a:latin typeface="Calibri" panose="020F0502020204030204" pitchFamily="34" charset="0"/>
                          <a:ea typeface=""/>
                          <a:cs typeface="Arial" panose="020B0604020202020204" pitchFamily="34" charset="0"/>
                        </a:rPr>
                        <a:t>Meeting Proceedings.</a:t>
                      </a:r>
                    </a:p>
                    <a:p>
                      <a:pPr marL="0" indent="0" algn="l" defTabSz="914400" rtl="0" eaLnBrk="1" latinLnBrk="0" hangingPunct="1">
                        <a:buFont typeface="Arial" panose="020B0604020202020204" pitchFamily="34" charset="0"/>
                        <a:buNone/>
                      </a:pPr>
                      <a:endParaRPr lang="en-US" sz="1400" b="1" i="0" u="none" strike="noStrike" kern="1200" baseline="0" dirty="0" smtClean="0">
                        <a:solidFill>
                          <a:schemeClr val="dk1"/>
                        </a:solidFill>
                        <a:latin typeface="Calibri" panose="020F0502020204030204" pitchFamily="34" charset="0"/>
                        <a:ea typeface=""/>
                        <a:cs typeface="Arial" panose="020B0604020202020204" pitchFamily="34" charset="0"/>
                      </a:endParaRPr>
                    </a:p>
                    <a:p>
                      <a:pPr marL="0" indent="0" algn="l" defTabSz="914400" rtl="0" eaLnBrk="1" latinLnBrk="0" hangingPunct="1">
                        <a:buFont typeface="Arial" panose="020B0604020202020204" pitchFamily="34" charset="0"/>
                        <a:buNone/>
                      </a:pPr>
                      <a:r>
                        <a:rPr lang="en-US" sz="1400" b="1" i="0" u="none" strike="noStrike" kern="1200" baseline="0" dirty="0" smtClean="0">
                          <a:solidFill>
                            <a:schemeClr val="dk1"/>
                          </a:solidFill>
                          <a:latin typeface="Calibri" panose="020F0502020204030204" pitchFamily="34" charset="0"/>
                          <a:ea typeface=""/>
                          <a:cs typeface="Arial" panose="020B0604020202020204" pitchFamily="34" charset="0"/>
                        </a:rPr>
                        <a:t>Exploitation:  </a:t>
                      </a:r>
                    </a:p>
                    <a:p>
                      <a:pPr marL="0" indent="0" algn="l" defTabSz="914400" rtl="0" eaLnBrk="1" latinLnBrk="0" hangingPunct="1">
                        <a:buFont typeface="Arial" panose="020B0604020202020204" pitchFamily="34" charset="0"/>
                        <a:buNone/>
                      </a:pPr>
                      <a:r>
                        <a:rPr lang="en-US" sz="1400" b="0" i="0" u="none" strike="noStrike" kern="1200" baseline="0" dirty="0" smtClean="0">
                          <a:solidFill>
                            <a:schemeClr val="dk1"/>
                          </a:solidFill>
                          <a:latin typeface="Calibri" panose="020F0502020204030204" pitchFamily="34" charset="0"/>
                          <a:ea typeface=""/>
                          <a:cs typeface="Arial" panose="020B0604020202020204" pitchFamily="34" charset="0"/>
                        </a:rPr>
                        <a:t>The symposium will allow to identify outstanding challenges in the area of military sensing to support ongoing industrial development of new products and orient research activities to better answer the needs. </a:t>
                      </a:r>
                    </a:p>
                    <a:p>
                      <a:pPr marL="0" indent="0" algn="l" defTabSz="914400" rtl="0" eaLnBrk="1" latinLnBrk="0" hangingPunct="1">
                        <a:buFont typeface="Arial" panose="020B0604020202020204" pitchFamily="34" charset="0"/>
                        <a:buNone/>
                      </a:pPr>
                      <a:r>
                        <a:rPr lang="en-US" sz="1400" b="0" i="0" u="none" strike="noStrike" kern="1200" baseline="0" dirty="0" smtClean="0">
                          <a:solidFill>
                            <a:schemeClr val="dk1"/>
                          </a:solidFill>
                          <a:latin typeface="Calibri" panose="020F0502020204030204" pitchFamily="34" charset="0"/>
                          <a:ea typeface=""/>
                          <a:cs typeface="Arial" panose="020B0604020202020204" pitchFamily="34" charset="0"/>
                        </a:rPr>
                        <a:t>The symposium will also inform the military community on the benefits and challenges associated with novel sensing technologies to promote interoperability, foster mutual reliance for future development activities and ultimately enhance the quality of the next generation of military sensors.</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04" y="1276350"/>
            <a:ext cx="4243996" cy="2068948"/>
          </a:xfrm>
          <a:prstGeom prst="rect">
            <a:avLst/>
          </a:prstGeom>
        </p:spPr>
      </p:pic>
      <p:sp>
        <p:nvSpPr>
          <p:cNvPr id="10" name="TextBox 9"/>
          <p:cNvSpPr txBox="1"/>
          <p:nvPr/>
        </p:nvSpPr>
        <p:spPr>
          <a:xfrm>
            <a:off x="6343233" y="2605688"/>
            <a:ext cx="2800767" cy="646331"/>
          </a:xfrm>
          <a:prstGeom prst="rect">
            <a:avLst/>
          </a:prstGeom>
          <a:noFill/>
        </p:spPr>
        <p:txBody>
          <a:bodyPr wrap="none" rtlCol="0">
            <a:spAutoFit/>
          </a:bodyPr>
          <a:lstStyle/>
          <a:p>
            <a:r>
              <a:rPr lang="en-US" b="1" i="1" u="sng" dirty="0"/>
              <a:t>May </a:t>
            </a:r>
            <a:r>
              <a:rPr lang="en-US" b="1" i="1" u="sng" dirty="0" smtClean="0"/>
              <a:t>31 </a:t>
            </a:r>
            <a:r>
              <a:rPr lang="en-US" b="1" i="1" u="sng" dirty="0"/>
              <a:t>to </a:t>
            </a:r>
            <a:r>
              <a:rPr lang="en-US" b="1" i="1" u="sng" dirty="0" smtClean="0"/>
              <a:t>June </a:t>
            </a:r>
            <a:r>
              <a:rPr lang="en-US" b="1" i="1" u="sng" dirty="0"/>
              <a:t>02, </a:t>
            </a:r>
            <a:r>
              <a:rPr lang="en-US" b="1" i="1" u="sng" dirty="0" smtClean="0"/>
              <a:t>2017</a:t>
            </a:r>
          </a:p>
          <a:p>
            <a:r>
              <a:rPr lang="en-US" b="1" i="1" u="sng" dirty="0" smtClean="0"/>
              <a:t>Quebec</a:t>
            </a:r>
            <a:r>
              <a:rPr lang="en-US" b="1" i="1" u="sng" dirty="0"/>
              <a:t>, </a:t>
            </a:r>
            <a:r>
              <a:rPr lang="en-US" b="1" i="1" u="sng" dirty="0" smtClean="0"/>
              <a:t>CAN</a:t>
            </a:r>
            <a:endParaRPr lang="en-GB" i="1" u="sng" dirty="0"/>
          </a:p>
        </p:txBody>
      </p:sp>
    </p:spTree>
    <p:extLst>
      <p:ext uri="{BB962C8B-B14F-4D97-AF65-F5344CB8AC3E}">
        <p14:creationId xmlns:p14="http://schemas.microsoft.com/office/powerpoint/2010/main" val="165676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20000"/>
              </a:lnSpc>
              <a:spcBef>
                <a:spcPts val="900"/>
              </a:spcBef>
            </a:pPr>
            <a:r>
              <a:rPr lang="en-US" dirty="0" smtClean="0"/>
              <a:t>Growth in Tech Watch Cards – From 42 to 70 over last year</a:t>
            </a:r>
          </a:p>
          <a:p>
            <a:pPr>
              <a:lnSpc>
                <a:spcPct val="120000"/>
              </a:lnSpc>
              <a:spcBef>
                <a:spcPts val="900"/>
              </a:spcBef>
            </a:pPr>
            <a:r>
              <a:rPr lang="en-US" dirty="0" smtClean="0"/>
              <a:t>Making Accessible </a:t>
            </a:r>
            <a:br>
              <a:rPr lang="en-US" dirty="0" smtClean="0"/>
            </a:br>
            <a:r>
              <a:rPr lang="en-US" dirty="0" smtClean="0"/>
              <a:t>Through a Tech Watch Wiki</a:t>
            </a:r>
          </a:p>
          <a:p>
            <a:pPr>
              <a:lnSpc>
                <a:spcPct val="120000"/>
              </a:lnSpc>
              <a:spcBef>
                <a:spcPts val="900"/>
              </a:spcBef>
            </a:pPr>
            <a:r>
              <a:rPr lang="en-US" dirty="0" smtClean="0"/>
              <a:t>Available to NATO Members</a:t>
            </a:r>
            <a:br>
              <a:rPr lang="en-US" dirty="0" smtClean="0"/>
            </a:br>
            <a:r>
              <a:rPr lang="en-US" dirty="0" smtClean="0"/>
              <a:t>via S&amp;T Organization Website</a:t>
            </a:r>
          </a:p>
          <a:p>
            <a:pPr lvl="1">
              <a:lnSpc>
                <a:spcPct val="120000"/>
              </a:lnSpc>
              <a:spcBef>
                <a:spcPts val="900"/>
              </a:spcBef>
            </a:pPr>
            <a:r>
              <a:rPr lang="en-US" dirty="0" smtClean="0"/>
              <a:t>Access Activities, after login</a:t>
            </a:r>
          </a:p>
          <a:p>
            <a:pPr lvl="1">
              <a:lnSpc>
                <a:spcPct val="120000"/>
              </a:lnSpc>
              <a:spcBef>
                <a:spcPts val="900"/>
              </a:spcBef>
            </a:pPr>
            <a:r>
              <a:rPr lang="en-US" dirty="0" smtClean="0"/>
              <a:t>Separate TAB for Tech Watch</a:t>
            </a:r>
          </a:p>
          <a:p>
            <a:pPr lvl="1">
              <a:lnSpc>
                <a:spcPct val="120000"/>
              </a:lnSpc>
              <a:spcBef>
                <a:spcPts val="900"/>
              </a:spcBef>
            </a:pPr>
            <a:r>
              <a:rPr lang="en-US" dirty="0" smtClean="0"/>
              <a:t>Wiki is searchable</a:t>
            </a:r>
          </a:p>
          <a:p>
            <a:pPr lvl="1">
              <a:lnSpc>
                <a:spcPct val="120000"/>
              </a:lnSpc>
              <a:spcBef>
                <a:spcPts val="900"/>
              </a:spcBef>
            </a:pPr>
            <a:r>
              <a:rPr lang="en-US" dirty="0" smtClean="0"/>
              <a:t>Content added by CSO</a:t>
            </a:r>
            <a:br>
              <a:rPr lang="en-US" dirty="0" smtClean="0"/>
            </a:br>
            <a:endParaRPr lang="en-US" dirty="0"/>
          </a:p>
        </p:txBody>
      </p:sp>
      <p:sp>
        <p:nvSpPr>
          <p:cNvPr id="3" name="Title 2"/>
          <p:cNvSpPr>
            <a:spLocks noGrp="1"/>
          </p:cNvSpPr>
          <p:nvPr>
            <p:ph type="title"/>
          </p:nvPr>
        </p:nvSpPr>
        <p:spPr/>
        <p:txBody>
          <a:bodyPr/>
          <a:lstStyle/>
          <a:p>
            <a:r>
              <a:rPr lang="en-US" dirty="0" smtClean="0"/>
              <a:t>Technology Watch</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492896"/>
            <a:ext cx="4085511" cy="344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76056" y="6021288"/>
            <a:ext cx="3877728" cy="307777"/>
          </a:xfrm>
          <a:prstGeom prst="rect">
            <a:avLst/>
          </a:prstGeom>
          <a:noFill/>
        </p:spPr>
        <p:txBody>
          <a:bodyPr wrap="none" rtlCol="0">
            <a:spAutoFit/>
          </a:bodyPr>
          <a:lstStyle/>
          <a:p>
            <a:r>
              <a:rPr lang="en-US" sz="1400" dirty="0" smtClean="0">
                <a:solidFill>
                  <a:schemeClr val="accent1"/>
                </a:solidFill>
              </a:rPr>
              <a:t>https://www.sto.nato.int/publications/techwatch</a:t>
            </a:r>
            <a:endParaRPr lang="en-US" sz="1400" dirty="0">
              <a:solidFill>
                <a:schemeClr val="accent1"/>
              </a:solidFill>
            </a:endParaRPr>
          </a:p>
        </p:txBody>
      </p:sp>
      <p:sp>
        <p:nvSpPr>
          <p:cNvPr id="9" name="Oval 8"/>
          <p:cNvSpPr/>
          <p:nvPr/>
        </p:nvSpPr>
        <p:spPr>
          <a:xfrm>
            <a:off x="6578751" y="2780928"/>
            <a:ext cx="936104" cy="3600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05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98475" y="836613"/>
            <a:ext cx="8229600" cy="94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smtClean="0">
                <a:ea typeface="ＭＳ Ｐゴシック" pitchFamily="34" charset="-128"/>
              </a:rPr>
              <a:t>Notable Events</a:t>
            </a:r>
          </a:p>
        </p:txBody>
      </p:sp>
      <p:sp>
        <p:nvSpPr>
          <p:cNvPr id="13315" name="Rectangle 6"/>
          <p:cNvSpPr>
            <a:spLocks noChangeArrowheads="1"/>
          </p:cNvSpPr>
          <p:nvPr/>
        </p:nvSpPr>
        <p:spPr bwMode="auto">
          <a:xfrm>
            <a:off x="449263" y="1773238"/>
            <a:ext cx="8305800" cy="434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eaLnBrk="0" hangingPunct="0">
              <a:tabLst>
                <a:tab pos="1771650" algn="l"/>
              </a:tabLst>
              <a:defRPr>
                <a:solidFill>
                  <a:schemeClr val="tx1"/>
                </a:solidFill>
                <a:latin typeface="Arial" pitchFamily="34" charset="0"/>
                <a:ea typeface="ＭＳ Ｐゴシック" pitchFamily="34" charset="-128"/>
              </a:defRPr>
            </a:lvl1pPr>
            <a:lvl2pPr marL="742950" indent="-285750" eaLnBrk="0" hangingPunct="0">
              <a:tabLst>
                <a:tab pos="1771650" algn="l"/>
              </a:tabLst>
              <a:defRPr>
                <a:solidFill>
                  <a:schemeClr val="tx1"/>
                </a:solidFill>
                <a:latin typeface="Arial" pitchFamily="34" charset="0"/>
                <a:ea typeface="ＭＳ Ｐゴシック" pitchFamily="34" charset="-128"/>
              </a:defRPr>
            </a:lvl2pPr>
            <a:lvl3pPr marL="1143000" indent="-228600" eaLnBrk="0" hangingPunct="0">
              <a:tabLst>
                <a:tab pos="1771650" algn="l"/>
              </a:tabLst>
              <a:defRPr>
                <a:solidFill>
                  <a:schemeClr val="tx1"/>
                </a:solidFill>
                <a:latin typeface="Arial" pitchFamily="34" charset="0"/>
                <a:ea typeface="ＭＳ Ｐゴシック" pitchFamily="34" charset="-128"/>
              </a:defRPr>
            </a:lvl3pPr>
            <a:lvl4pPr marL="1600200" indent="-228600" eaLnBrk="0" hangingPunct="0">
              <a:tabLst>
                <a:tab pos="1771650" algn="l"/>
              </a:tabLst>
              <a:defRPr>
                <a:solidFill>
                  <a:schemeClr val="tx1"/>
                </a:solidFill>
                <a:latin typeface="Arial" pitchFamily="34" charset="0"/>
                <a:ea typeface="ＭＳ Ｐゴシック" pitchFamily="34" charset="-128"/>
              </a:defRPr>
            </a:lvl4pPr>
            <a:lvl5pPr marL="2057400" indent="-228600" eaLnBrk="0" hangingPunct="0">
              <a:tabLst>
                <a:tab pos="1771650" algn="l"/>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9pPr>
          </a:lstStyle>
          <a:p>
            <a:pPr>
              <a:buFont typeface="Symbol" pitchFamily="18" charset="2"/>
              <a:buChar char="·"/>
            </a:pPr>
            <a:r>
              <a:rPr lang="en-GB" altLang="en-US" sz="2000" b="1" dirty="0" smtClean="0">
                <a:latin typeface="Calibri" pitchFamily="34" charset="0"/>
              </a:rPr>
              <a:t>Autonomy Workshop – May 2017:</a:t>
            </a:r>
          </a:p>
          <a:p>
            <a:pPr lvl="1">
              <a:buFont typeface="Symbol" pitchFamily="18" charset="2"/>
              <a:buChar char="·"/>
            </a:pPr>
            <a:r>
              <a:rPr lang="en-GB" altLang="en-US" sz="2000" b="1" dirty="0" smtClean="0">
                <a:latin typeface="Calibri" pitchFamily="34" charset="0"/>
              </a:rPr>
              <a:t>Keynotes from </a:t>
            </a:r>
            <a:r>
              <a:rPr lang="en-GB" altLang="en-US" sz="2000" b="1" dirty="0" err="1" smtClean="0">
                <a:latin typeface="Calibri" pitchFamily="34" charset="0"/>
              </a:rPr>
              <a:t>Dr.</a:t>
            </a:r>
            <a:r>
              <a:rPr lang="en-GB" altLang="en-US" sz="2000" b="1" dirty="0" smtClean="0">
                <a:latin typeface="Calibri" pitchFamily="34" charset="0"/>
              </a:rPr>
              <a:t> Greg Zacharias &amp; Mr. Alan Shaffer</a:t>
            </a:r>
          </a:p>
          <a:p>
            <a:pPr lvl="1">
              <a:buFont typeface="Symbol" pitchFamily="18" charset="2"/>
              <a:buChar char="·"/>
            </a:pPr>
            <a:r>
              <a:rPr lang="en-GB" altLang="en-US" sz="2000" b="1" dirty="0" smtClean="0">
                <a:latin typeface="Calibri" pitchFamily="34" charset="0"/>
              </a:rPr>
              <a:t>23-25 May 2016 - Oslo Norway</a:t>
            </a:r>
            <a:endParaRPr lang="en-GB" altLang="en-US" sz="2000" b="1" dirty="0">
              <a:latin typeface="Calibri" pitchFamily="34" charset="0"/>
            </a:endParaRPr>
          </a:p>
          <a:p>
            <a:pPr>
              <a:buFont typeface="Symbol" pitchFamily="18" charset="2"/>
              <a:buChar char="·"/>
            </a:pPr>
            <a:r>
              <a:rPr lang="en-GB" altLang="en-US" sz="2000" b="1" dirty="0" smtClean="0">
                <a:latin typeface="Calibri" pitchFamily="34" charset="0"/>
              </a:rPr>
              <a:t>Cooperative Demonstration of Technology:</a:t>
            </a:r>
          </a:p>
          <a:p>
            <a:pPr lvl="1">
              <a:buFont typeface="Symbol" pitchFamily="18" charset="2"/>
              <a:buChar char="·"/>
            </a:pPr>
            <a:r>
              <a:rPr lang="en-US" sz="2000" b="1" dirty="0">
                <a:latin typeface="Calibri" panose="020F0502020204030204" pitchFamily="34" charset="0"/>
              </a:rPr>
              <a:t>Characterization of Munitions Contamination on Military Training </a:t>
            </a:r>
            <a:r>
              <a:rPr lang="en-US" sz="2000" b="1" dirty="0" smtClean="0">
                <a:latin typeface="Calibri" panose="020F0502020204030204" pitchFamily="34" charset="0"/>
              </a:rPr>
              <a:t>Ranges</a:t>
            </a:r>
          </a:p>
          <a:p>
            <a:pPr lvl="1">
              <a:buFont typeface="Symbol" pitchFamily="18" charset="2"/>
              <a:buChar char="·"/>
            </a:pPr>
            <a:r>
              <a:rPr lang="en-US" altLang="en-US" sz="2000" b="1" dirty="0" smtClean="0">
                <a:latin typeface="Calibri" panose="020F0502020204030204" pitchFamily="34" charset="0"/>
              </a:rPr>
              <a:t>3-7 Oct 2016 - </a:t>
            </a:r>
            <a:r>
              <a:rPr lang="en-US" altLang="en-US" sz="2000" b="1" dirty="0" err="1" smtClean="0">
                <a:latin typeface="Calibri" panose="020F0502020204030204" pitchFamily="34" charset="0"/>
              </a:rPr>
              <a:t>Cranfield</a:t>
            </a:r>
            <a:r>
              <a:rPr lang="en-US" altLang="en-US" sz="2000" b="1" dirty="0" smtClean="0">
                <a:latin typeface="Calibri" panose="020F0502020204030204" pitchFamily="34" charset="0"/>
              </a:rPr>
              <a:t> University, United Kingdom</a:t>
            </a:r>
            <a:endParaRPr lang="en-GB" altLang="en-US" sz="2000" b="1" dirty="0">
              <a:latin typeface="Calibri" panose="020F0502020204030204" pitchFamily="34" charset="0"/>
            </a:endParaRPr>
          </a:p>
          <a:p>
            <a:pPr>
              <a:buFont typeface="Symbol" pitchFamily="18" charset="2"/>
              <a:buChar char="·"/>
            </a:pPr>
            <a:r>
              <a:rPr lang="en-GB" altLang="en-US" sz="2000" b="1" dirty="0" smtClean="0">
                <a:latin typeface="Calibri" pitchFamily="34" charset="0"/>
              </a:rPr>
              <a:t>Aerospace Medicine Technical Course:</a:t>
            </a:r>
          </a:p>
          <a:p>
            <a:pPr lvl="1">
              <a:buFont typeface="Symbol" pitchFamily="18" charset="2"/>
              <a:buChar char="·"/>
            </a:pPr>
            <a:r>
              <a:rPr lang="en-GB" altLang="en-US" sz="2000" b="1" dirty="0" smtClean="0">
                <a:latin typeface="Calibri" pitchFamily="34" charset="0"/>
              </a:rPr>
              <a:t>Aerospace </a:t>
            </a:r>
            <a:r>
              <a:rPr lang="en-GB" altLang="en-US" sz="2000" b="1" dirty="0" err="1" smtClean="0">
                <a:latin typeface="Calibri" pitchFamily="34" charset="0"/>
              </a:rPr>
              <a:t>Medecine</a:t>
            </a:r>
            <a:r>
              <a:rPr lang="en-GB" altLang="en-US" sz="2000" b="1" dirty="0" smtClean="0">
                <a:latin typeface="Calibri" pitchFamily="34" charset="0"/>
              </a:rPr>
              <a:t> from the Ground Up</a:t>
            </a:r>
          </a:p>
          <a:p>
            <a:pPr lvl="1">
              <a:buFont typeface="Symbol" pitchFamily="18" charset="2"/>
              <a:buChar char="·"/>
            </a:pPr>
            <a:r>
              <a:rPr lang="en-GB" altLang="en-US" sz="2000" b="1" dirty="0" smtClean="0">
                <a:latin typeface="Calibri" pitchFamily="34" charset="0"/>
              </a:rPr>
              <a:t>March 2017 - </a:t>
            </a:r>
            <a:r>
              <a:rPr lang="en-GB" altLang="en-US" sz="2000" b="1" dirty="0" err="1" smtClean="0">
                <a:latin typeface="Calibri" pitchFamily="34" charset="0"/>
              </a:rPr>
              <a:t>Ramstein</a:t>
            </a:r>
            <a:r>
              <a:rPr lang="en-GB" altLang="en-US" sz="2000" b="1" dirty="0" smtClean="0">
                <a:latin typeface="Calibri" pitchFamily="34" charset="0"/>
              </a:rPr>
              <a:t> AB Germany</a:t>
            </a:r>
          </a:p>
          <a:p>
            <a:pPr>
              <a:buFont typeface="Symbol" pitchFamily="18" charset="2"/>
              <a:buChar char="·"/>
            </a:pPr>
            <a:r>
              <a:rPr lang="en-GB" altLang="en-US" sz="2000" b="1" dirty="0">
                <a:latin typeface="Calibri" panose="020F0502020204030204" pitchFamily="34" charset="0"/>
              </a:rPr>
              <a:t>Sensing Symposium</a:t>
            </a:r>
          </a:p>
          <a:p>
            <a:pPr lvl="1">
              <a:buFont typeface="Symbol" pitchFamily="18" charset="2"/>
              <a:buChar char="·"/>
            </a:pPr>
            <a:r>
              <a:rPr lang="en-US" sz="2000" b="1" dirty="0">
                <a:latin typeface="Calibri" panose="020F0502020204030204" pitchFamily="34" charset="0"/>
              </a:rPr>
              <a:t>9</a:t>
            </a:r>
            <a:r>
              <a:rPr lang="en-US" sz="2000" b="1" baseline="30000" dirty="0">
                <a:latin typeface="Calibri" panose="020F0502020204030204" pitchFamily="34" charset="0"/>
              </a:rPr>
              <a:t>th</a:t>
            </a:r>
            <a:r>
              <a:rPr lang="en-US" sz="2000" b="1" dirty="0">
                <a:latin typeface="Calibri" panose="020F0502020204030204" pitchFamily="34" charset="0"/>
              </a:rPr>
              <a:t> NATO Military Sensing Symposium</a:t>
            </a:r>
            <a:endParaRPr lang="en-GB" altLang="en-US" sz="2000" b="1" dirty="0">
              <a:latin typeface="Calibri" panose="020F0502020204030204" pitchFamily="34" charset="0"/>
            </a:endParaRPr>
          </a:p>
          <a:p>
            <a:pPr lvl="1">
              <a:buFont typeface="Symbol" pitchFamily="18" charset="2"/>
              <a:buChar char="·"/>
            </a:pPr>
            <a:r>
              <a:rPr lang="en-GB" altLang="en-US" sz="2000" b="1" dirty="0" smtClean="0">
                <a:latin typeface="Calibri" panose="020F0502020204030204" pitchFamily="34" charset="0"/>
              </a:rPr>
              <a:t>31 May – 2 June 2017 - Quebec</a:t>
            </a:r>
            <a:r>
              <a:rPr lang="en-GB" altLang="en-US" sz="2000" b="1" dirty="0">
                <a:latin typeface="Calibri" panose="020F0502020204030204" pitchFamily="34" charset="0"/>
              </a:rPr>
              <a:t>, Canada</a:t>
            </a:r>
          </a:p>
        </p:txBody>
      </p:sp>
    </p:spTree>
    <p:extLst>
      <p:ext uri="{BB962C8B-B14F-4D97-AF65-F5344CB8AC3E}">
        <p14:creationId xmlns:p14="http://schemas.microsoft.com/office/powerpoint/2010/main" val="4253059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 Website: </a:t>
            </a:r>
            <a:r>
              <a:rPr lang="en-US" dirty="0"/>
              <a:t>https://</a:t>
            </a:r>
            <a:r>
              <a:rPr lang="en-US" dirty="0">
                <a:hlinkClick r:id="rId2"/>
              </a:rPr>
              <a:t>www.sto.nato.int</a:t>
            </a:r>
            <a:endParaRPr lang="en-US" dirty="0"/>
          </a:p>
          <a:p>
            <a:endParaRPr lang="en-US" dirty="0" smtClean="0"/>
          </a:p>
          <a:p>
            <a:r>
              <a:rPr lang="en-US" dirty="0" smtClean="0"/>
              <a:t>Col Monty Greer</a:t>
            </a:r>
          </a:p>
          <a:p>
            <a:pPr lvl="1"/>
            <a:r>
              <a:rPr lang="en-US" dirty="0" smtClean="0">
                <a:hlinkClick r:id="rId3"/>
              </a:rPr>
              <a:t>James.Greer@cso.nato.int</a:t>
            </a:r>
            <a:endParaRPr lang="en-US" dirty="0" smtClean="0"/>
          </a:p>
          <a:p>
            <a:pPr lvl="1"/>
            <a:r>
              <a:rPr lang="en-US" dirty="0" smtClean="0"/>
              <a:t>+33673998230 (mobile)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6279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427" y="1879454"/>
            <a:ext cx="8769928" cy="4656428"/>
          </a:xfrm>
        </p:spPr>
        <p:txBody>
          <a:bodyPr>
            <a:normAutofit/>
          </a:bodyPr>
          <a:lstStyle/>
          <a:p>
            <a:pPr marL="0" indent="0">
              <a:buNone/>
            </a:pPr>
            <a:r>
              <a:rPr lang="en-US" sz="2800" dirty="0" smtClean="0"/>
              <a:t>NATO’s Security Situation is more complex and not assured:</a:t>
            </a:r>
          </a:p>
        </p:txBody>
      </p:sp>
      <p:sp>
        <p:nvSpPr>
          <p:cNvPr id="3" name="Title 2"/>
          <p:cNvSpPr>
            <a:spLocks noGrp="1"/>
          </p:cNvSpPr>
          <p:nvPr>
            <p:ph type="title"/>
          </p:nvPr>
        </p:nvSpPr>
        <p:spPr/>
        <p:txBody>
          <a:bodyPr>
            <a:normAutofit/>
          </a:bodyPr>
          <a:lstStyle/>
          <a:p>
            <a:r>
              <a:rPr lang="en-US" sz="3200" b="1" dirty="0" smtClean="0"/>
              <a:t>Why Collaborative S&amp;T in NATO</a:t>
            </a:r>
            <a:endParaRPr lang="en-US" sz="3200" b="1" dirty="0"/>
          </a:p>
        </p:txBody>
      </p:sp>
      <p:graphicFrame>
        <p:nvGraphicFramePr>
          <p:cNvPr id="5" name="Table 4"/>
          <p:cNvGraphicFramePr>
            <a:graphicFrameLocks noGrp="1"/>
          </p:cNvGraphicFramePr>
          <p:nvPr>
            <p:extLst>
              <p:ext uri="{D42A27DB-BD31-4B8C-83A1-F6EECF244321}">
                <p14:modId xmlns:p14="http://schemas.microsoft.com/office/powerpoint/2010/main" val="4241351234"/>
              </p:ext>
            </p:extLst>
          </p:nvPr>
        </p:nvGraphicFramePr>
        <p:xfrm>
          <a:off x="561971" y="2361110"/>
          <a:ext cx="8103564" cy="1285240"/>
        </p:xfrm>
        <a:graphic>
          <a:graphicData uri="http://schemas.openxmlformats.org/drawingml/2006/table">
            <a:tbl>
              <a:tblPr firstRow="1" bandRow="1">
                <a:tableStyleId>{5C22544A-7EE6-4342-B048-85BDC9FD1C3A}</a:tableStyleId>
              </a:tblPr>
              <a:tblGrid>
                <a:gridCol w="2025891"/>
                <a:gridCol w="2025891"/>
                <a:gridCol w="2320741"/>
                <a:gridCol w="1731041"/>
              </a:tblGrid>
              <a:tr h="370840">
                <a:tc>
                  <a:txBody>
                    <a:bodyPr/>
                    <a:lstStyle/>
                    <a:p>
                      <a:pPr algn="ctr"/>
                      <a:r>
                        <a:rPr lang="en-US" dirty="0" smtClean="0"/>
                        <a:t>COUNTRIES</a:t>
                      </a:r>
                      <a:endParaRPr lang="en-US" dirty="0"/>
                    </a:p>
                  </a:txBody>
                  <a:tcPr/>
                </a:tc>
                <a:tc>
                  <a:txBody>
                    <a:bodyPr/>
                    <a:lstStyle/>
                    <a:p>
                      <a:pPr algn="ctr"/>
                      <a:r>
                        <a:rPr lang="en-US" dirty="0" smtClean="0"/>
                        <a:t>ORGANIZATION(S)</a:t>
                      </a:r>
                      <a:endParaRPr lang="en-US" dirty="0"/>
                    </a:p>
                  </a:txBody>
                  <a:tcPr/>
                </a:tc>
                <a:tc>
                  <a:txBody>
                    <a:bodyPr/>
                    <a:lstStyle/>
                    <a:p>
                      <a:pPr algn="ctr"/>
                      <a:r>
                        <a:rPr lang="en-US" dirty="0" smtClean="0"/>
                        <a:t>TECHNOLOGIES</a:t>
                      </a:r>
                      <a:endParaRPr lang="en-US" dirty="0"/>
                    </a:p>
                  </a:txBody>
                  <a:tcPr/>
                </a:tc>
                <a:tc>
                  <a:txBody>
                    <a:bodyPr/>
                    <a:lstStyle/>
                    <a:p>
                      <a:pPr algn="ctr"/>
                      <a:r>
                        <a:rPr lang="en-US" dirty="0" smtClean="0"/>
                        <a:t>HUMANS</a:t>
                      </a:r>
                      <a:endParaRPr lang="en-US" dirty="0"/>
                    </a:p>
                  </a:txBody>
                  <a:tcPr/>
                </a:tc>
              </a:tr>
              <a:tr h="370840">
                <a:tc>
                  <a:txBody>
                    <a:bodyPr/>
                    <a:lstStyle/>
                    <a:p>
                      <a:r>
                        <a:rPr lang="en-US" i="1" dirty="0" smtClean="0"/>
                        <a:t>Russia, China, Iran, Syria, North Korea</a:t>
                      </a:r>
                      <a:endParaRPr lang="en-US" i="1" dirty="0"/>
                    </a:p>
                  </a:txBody>
                  <a:tcPr/>
                </a:tc>
                <a:tc>
                  <a:txBody>
                    <a:bodyPr/>
                    <a:lstStyle/>
                    <a:p>
                      <a:r>
                        <a:rPr lang="en-US" i="1" dirty="0" err="1" smtClean="0"/>
                        <a:t>Daesh</a:t>
                      </a:r>
                      <a:r>
                        <a:rPr lang="en-US" i="1" baseline="0" dirty="0" smtClean="0"/>
                        <a:t> </a:t>
                      </a:r>
                    </a:p>
                    <a:p>
                      <a:r>
                        <a:rPr lang="en-US" i="1" baseline="0" dirty="0" smtClean="0"/>
                        <a:t>Shadow Brokers</a:t>
                      </a:r>
                      <a:endParaRPr lang="en-US" i="1" dirty="0"/>
                    </a:p>
                  </a:txBody>
                  <a:tcPr/>
                </a:tc>
                <a:tc>
                  <a:txBody>
                    <a:bodyPr/>
                    <a:lstStyle/>
                    <a:p>
                      <a:r>
                        <a:rPr lang="en-US" i="1" dirty="0" smtClean="0"/>
                        <a:t>Cyber &amp; Electronic Warfare, Space, Integrated</a:t>
                      </a:r>
                      <a:r>
                        <a:rPr lang="en-US" i="1" baseline="0" dirty="0" smtClean="0"/>
                        <a:t> Air Defense</a:t>
                      </a:r>
                      <a:endParaRPr lang="en-US" i="1" dirty="0"/>
                    </a:p>
                  </a:txBody>
                  <a:tcPr/>
                </a:tc>
                <a:tc>
                  <a:txBody>
                    <a:bodyPr/>
                    <a:lstStyle/>
                    <a:p>
                      <a:r>
                        <a:rPr lang="en-US" i="1" dirty="0" smtClean="0"/>
                        <a:t>Mass Migration, Urbanization…</a:t>
                      </a:r>
                      <a:endParaRPr lang="en-US" i="1" dirty="0"/>
                    </a:p>
                  </a:txBody>
                  <a:tcPr/>
                </a:tc>
              </a:tr>
            </a:tbl>
          </a:graphicData>
        </a:graphic>
      </p:graphicFrame>
      <p:sp>
        <p:nvSpPr>
          <p:cNvPr id="4" name="Rectangle 3"/>
          <p:cNvSpPr/>
          <p:nvPr/>
        </p:nvSpPr>
        <p:spPr>
          <a:xfrm>
            <a:off x="903767" y="6033700"/>
            <a:ext cx="7621108" cy="369332"/>
          </a:xfrm>
          <a:prstGeom prst="rect">
            <a:avLst/>
          </a:prstGeom>
          <a:solidFill>
            <a:srgbClr val="92D050"/>
          </a:solidFill>
          <a:ln w="12700">
            <a:solidFill>
              <a:schemeClr val="tx1"/>
            </a:solidFill>
          </a:ln>
        </p:spPr>
        <p:txBody>
          <a:bodyPr wrap="square">
            <a:spAutoFit/>
          </a:bodyPr>
          <a:lstStyle/>
          <a:p>
            <a:pPr marL="0" indent="0" algn="ctr">
              <a:buNone/>
            </a:pPr>
            <a:r>
              <a:rPr lang="en-US" b="1" i="1" dirty="0"/>
              <a:t>Convergence of </a:t>
            </a:r>
            <a:r>
              <a:rPr lang="en-US" b="1" i="1" dirty="0" smtClean="0"/>
              <a:t>Factors Enhances Need </a:t>
            </a:r>
            <a:r>
              <a:rPr lang="en-US" b="1" i="1" dirty="0"/>
              <a:t>to </a:t>
            </a:r>
            <a:r>
              <a:rPr lang="en-US" b="1" i="1" dirty="0" smtClean="0"/>
              <a:t>Collaborate</a:t>
            </a:r>
            <a:endParaRPr lang="en-US" b="1" i="1" dirty="0"/>
          </a:p>
        </p:txBody>
      </p:sp>
      <p:sp>
        <p:nvSpPr>
          <p:cNvPr id="6" name="TextBox 5"/>
          <p:cNvSpPr txBox="1"/>
          <p:nvPr/>
        </p:nvSpPr>
        <p:spPr>
          <a:xfrm>
            <a:off x="520407" y="3804871"/>
            <a:ext cx="8582029" cy="2062103"/>
          </a:xfrm>
          <a:prstGeom prst="rect">
            <a:avLst/>
          </a:prstGeom>
          <a:noFill/>
        </p:spPr>
        <p:txBody>
          <a:bodyPr wrap="square" rtlCol="0">
            <a:spAutoFit/>
          </a:bodyPr>
          <a:lstStyle/>
          <a:p>
            <a:pPr marL="0" indent="0">
              <a:buNone/>
            </a:pPr>
            <a:r>
              <a:rPr lang="en-US" sz="2800" dirty="0">
                <a:latin typeface="+mn-lt"/>
              </a:rPr>
              <a:t>Changes in the International Technology Sphere</a:t>
            </a:r>
            <a:r>
              <a:rPr lang="en-US" sz="2800" dirty="0" smtClean="0">
                <a:latin typeface="+mn-lt"/>
              </a:rPr>
              <a:t>:</a:t>
            </a:r>
          </a:p>
          <a:p>
            <a:pPr marL="0" indent="0">
              <a:buNone/>
            </a:pPr>
            <a:endParaRPr lang="en-US" sz="1000" dirty="0">
              <a:latin typeface="+mn-lt"/>
            </a:endParaRPr>
          </a:p>
          <a:p>
            <a:pPr marL="514350" indent="-514350">
              <a:buAutoNum type="arabicPeriod"/>
            </a:pPr>
            <a:r>
              <a:rPr lang="en-US" sz="2000" dirty="0">
                <a:latin typeface="+mn-lt"/>
              </a:rPr>
              <a:t>Increase Use of Commercial </a:t>
            </a:r>
            <a:r>
              <a:rPr lang="en-US" sz="2000" dirty="0" smtClean="0">
                <a:latin typeface="+mn-lt"/>
              </a:rPr>
              <a:t>Items</a:t>
            </a:r>
            <a:r>
              <a:rPr lang="en-US" sz="2000" dirty="0">
                <a:latin typeface="+mn-lt"/>
              </a:rPr>
              <a:t> </a:t>
            </a:r>
            <a:r>
              <a:rPr lang="en-US" sz="2000" dirty="0" smtClean="0">
                <a:latin typeface="+mn-lt"/>
              </a:rPr>
              <a:t>→ Loss of Government Leadership in Tech</a:t>
            </a:r>
            <a:endParaRPr lang="en-US" sz="2000" dirty="0">
              <a:latin typeface="+mn-lt"/>
            </a:endParaRPr>
          </a:p>
          <a:p>
            <a:pPr marL="514350" indent="-514350">
              <a:buAutoNum type="arabicPeriod"/>
            </a:pPr>
            <a:r>
              <a:rPr lang="en-US" sz="2000" dirty="0">
                <a:latin typeface="+mn-lt"/>
              </a:rPr>
              <a:t>Very much shortened timelines to develop </a:t>
            </a:r>
            <a:r>
              <a:rPr lang="en-US" sz="2000" dirty="0" smtClean="0">
                <a:latin typeface="+mn-lt"/>
              </a:rPr>
              <a:t>technologies</a:t>
            </a:r>
          </a:p>
          <a:p>
            <a:endParaRPr lang="en-US" sz="1000" dirty="0" smtClean="0">
              <a:latin typeface="+mn-lt"/>
            </a:endParaRPr>
          </a:p>
          <a:p>
            <a:pPr marL="285750" indent="-285750">
              <a:buFont typeface="Wingdings" panose="05000000000000000000" pitchFamily="2" charset="2"/>
              <a:buChar char="Ø"/>
            </a:pPr>
            <a:r>
              <a:rPr lang="en-US" sz="2000" i="1" dirty="0" smtClean="0">
                <a:latin typeface="+mn-lt"/>
              </a:rPr>
              <a:t>Implies </a:t>
            </a:r>
            <a:r>
              <a:rPr lang="en-US" sz="2000" i="1" dirty="0">
                <a:latin typeface="+mn-lt"/>
              </a:rPr>
              <a:t>that NATO needs to go faster and expand technology development </a:t>
            </a:r>
            <a:endParaRPr lang="en-US" sz="2000" i="1" dirty="0" smtClean="0">
              <a:latin typeface="+mn-lt"/>
            </a:endParaRPr>
          </a:p>
          <a:p>
            <a:r>
              <a:rPr lang="en-US" sz="2000" i="1" dirty="0" smtClean="0">
                <a:latin typeface="+mn-lt"/>
              </a:rPr>
              <a:t>options </a:t>
            </a:r>
            <a:r>
              <a:rPr lang="en-US" sz="2000" i="1" dirty="0">
                <a:latin typeface="+mn-lt"/>
              </a:rPr>
              <a:t>leading to capabilities</a:t>
            </a:r>
            <a:r>
              <a:rPr lang="en-US" sz="2000" i="1" dirty="0" smtClean="0">
                <a:latin typeface="+mn-lt"/>
              </a:rPr>
              <a:t>.</a:t>
            </a:r>
            <a:endParaRPr lang="en-US" sz="2000" i="1" dirty="0">
              <a:latin typeface="+mn-lt"/>
            </a:endParaRPr>
          </a:p>
        </p:txBody>
      </p:sp>
    </p:spTree>
    <p:extLst>
      <p:ext uri="{BB962C8B-B14F-4D97-AF65-F5344CB8AC3E}">
        <p14:creationId xmlns:p14="http://schemas.microsoft.com/office/powerpoint/2010/main" val="44813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990600" y="969963"/>
            <a:ext cx="7772400" cy="14700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GB" altLang="en-US" sz="3200" dirty="0" smtClean="0">
                <a:ea typeface="ＭＳ Ｐゴシック" pitchFamily="34" charset="-128"/>
              </a:rPr>
              <a:t>The Science and Technology Organisation</a:t>
            </a:r>
            <a:br>
              <a:rPr lang="en-GB" altLang="en-US" sz="3200" dirty="0" smtClean="0">
                <a:ea typeface="ＭＳ Ｐゴシック" pitchFamily="34" charset="-128"/>
              </a:rPr>
            </a:br>
            <a:r>
              <a:rPr lang="en-GB" altLang="en-US" sz="2400" i="1" dirty="0" smtClean="0">
                <a:ea typeface="ＭＳ Ｐゴシック" pitchFamily="34" charset="-128"/>
              </a:rPr>
              <a:t>1 Board:  Science and Technology Board</a:t>
            </a:r>
            <a:br>
              <a:rPr lang="en-GB" altLang="en-US" sz="2400" i="1" dirty="0" smtClean="0">
                <a:ea typeface="ＭＳ Ｐゴシック" pitchFamily="34" charset="-128"/>
              </a:rPr>
            </a:br>
            <a:r>
              <a:rPr lang="en-GB" altLang="en-US" sz="2400" i="1" dirty="0" smtClean="0">
                <a:ea typeface="ＭＳ Ｐゴシック" pitchFamily="34" charset="-128"/>
              </a:rPr>
              <a:t>2 Business Models</a:t>
            </a:r>
            <a:br>
              <a:rPr lang="en-GB" altLang="en-US" sz="2400" i="1" dirty="0" smtClean="0">
                <a:ea typeface="ＭＳ Ｐゴシック" pitchFamily="34" charset="-128"/>
              </a:rPr>
            </a:br>
            <a:r>
              <a:rPr lang="en-GB" altLang="en-US" sz="2400" i="1" dirty="0" smtClean="0">
                <a:ea typeface="ＭＳ Ｐゴシック" pitchFamily="34" charset="-128"/>
              </a:rPr>
              <a:t>3 Executive Bodies </a:t>
            </a:r>
            <a:endParaRPr lang="en-GB" altLang="en-US" sz="3200" dirty="0" smtClean="0">
              <a:ea typeface="ＭＳ Ｐゴシック" pitchFamily="34" charset="-128"/>
            </a:endParaRPr>
          </a:p>
        </p:txBody>
      </p:sp>
      <p:pic>
        <p:nvPicPr>
          <p:cNvPr id="10243" name="Picture 6" descr="Sans titre-2.jpg"/>
          <p:cNvPicPr>
            <a:picLocks noChangeAspect="1"/>
          </p:cNvPicPr>
          <p:nvPr/>
        </p:nvPicPr>
        <p:blipFill>
          <a:blip r:embed="rId2" cstate="print">
            <a:extLst>
              <a:ext uri="{28A0092B-C50C-407E-A947-70E740481C1C}">
                <a14:useLocalDpi xmlns:a14="http://schemas.microsoft.com/office/drawing/2010/main" val="0"/>
              </a:ext>
            </a:extLst>
          </a:blip>
          <a:srcRect l="68250" b="27766"/>
          <a:stretch>
            <a:fillRect/>
          </a:stretch>
        </p:blipFill>
        <p:spPr bwMode="auto">
          <a:xfrm>
            <a:off x="179388" y="1268413"/>
            <a:ext cx="1622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801813" y="2708275"/>
            <a:ext cx="5472112" cy="3529013"/>
          </a:xfrm>
          <a:prstGeom prst="ellipse">
            <a:avLst/>
          </a:prstGeom>
          <a:gradFill>
            <a:gsLst>
              <a:gs pos="76000">
                <a:schemeClr val="accent1">
                  <a:tint val="100000"/>
                  <a:shade val="100000"/>
                  <a:satMod val="130000"/>
                  <a:alpha val="33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r>
              <a:rPr lang="en-US" dirty="0">
                <a:solidFill>
                  <a:srgbClr val="0070C0"/>
                </a:solidFill>
              </a:rPr>
              <a:t>Science and Technology </a:t>
            </a:r>
          </a:p>
          <a:p>
            <a:pPr algn="ctr">
              <a:defRPr/>
            </a:pPr>
            <a:r>
              <a:rPr lang="en-US" dirty="0">
                <a:solidFill>
                  <a:srgbClr val="0070C0"/>
                </a:solidFill>
              </a:rPr>
              <a:t>Board</a:t>
            </a:r>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sp>
        <p:nvSpPr>
          <p:cNvPr id="9" name="Oval 8"/>
          <p:cNvSpPr/>
          <p:nvPr/>
        </p:nvSpPr>
        <p:spPr>
          <a:xfrm>
            <a:off x="4427538" y="3357563"/>
            <a:ext cx="1584325" cy="1439862"/>
          </a:xfrm>
          <a:prstGeom prst="ellipse">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Office of the Chief Scientist</a:t>
            </a:r>
          </a:p>
        </p:txBody>
      </p:sp>
      <p:sp>
        <p:nvSpPr>
          <p:cNvPr id="10" name="Oval 9"/>
          <p:cNvSpPr/>
          <p:nvPr/>
        </p:nvSpPr>
        <p:spPr>
          <a:xfrm>
            <a:off x="3851275" y="4365625"/>
            <a:ext cx="1584325" cy="1439863"/>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Centre for </a:t>
            </a:r>
          </a:p>
          <a:p>
            <a:pPr algn="ctr">
              <a:defRPr/>
            </a:pPr>
            <a:r>
              <a:rPr lang="en-US" sz="1400" dirty="0">
                <a:solidFill>
                  <a:schemeClr val="tx1"/>
                </a:solidFill>
              </a:rPr>
              <a:t>Maritime Research </a:t>
            </a:r>
          </a:p>
        </p:txBody>
      </p:sp>
      <p:cxnSp>
        <p:nvCxnSpPr>
          <p:cNvPr id="5" name="Elbow Connector 4"/>
          <p:cNvCxnSpPr>
            <a:stCxn id="3" idx="2"/>
          </p:cNvCxnSpPr>
          <p:nvPr/>
        </p:nvCxnSpPr>
        <p:spPr>
          <a:xfrm rot="10800000">
            <a:off x="1801813" y="3357563"/>
            <a:ext cx="1185862" cy="72072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95288" y="2708275"/>
            <a:ext cx="1406525" cy="1323975"/>
          </a:xfrm>
          <a:prstGeom prst="rect">
            <a:avLst/>
          </a:prstGeom>
          <a:solidFill>
            <a:schemeClr val="tx2">
              <a:lumMod val="60000"/>
              <a:lumOff val="40000"/>
            </a:schemeClr>
          </a:solidFill>
        </p:spPr>
        <p:txBody>
          <a:bodyPr>
            <a:spAutoFit/>
          </a:bodyPr>
          <a:lstStyle/>
          <a:p>
            <a:pPr algn="ctr">
              <a:defRPr/>
            </a:pPr>
            <a:r>
              <a:rPr lang="en-US" sz="1600" dirty="0">
                <a:solidFill>
                  <a:srgbClr val="FFFF00"/>
                </a:solidFill>
                <a:cs typeface="+mn-cs"/>
              </a:rPr>
              <a:t>Conducts the NATO collaborative S&amp;T Program</a:t>
            </a:r>
          </a:p>
        </p:txBody>
      </p:sp>
      <p:sp>
        <p:nvSpPr>
          <p:cNvPr id="14" name="TextBox 13"/>
          <p:cNvSpPr txBox="1"/>
          <p:nvPr/>
        </p:nvSpPr>
        <p:spPr>
          <a:xfrm>
            <a:off x="7380288" y="2636838"/>
            <a:ext cx="1406525" cy="1077912"/>
          </a:xfrm>
          <a:prstGeom prst="rect">
            <a:avLst/>
          </a:prstGeom>
          <a:solidFill>
            <a:schemeClr val="tx2">
              <a:lumMod val="60000"/>
              <a:lumOff val="40000"/>
            </a:schemeClr>
          </a:solidFill>
        </p:spPr>
        <p:txBody>
          <a:bodyPr>
            <a:spAutoFit/>
          </a:bodyPr>
          <a:lstStyle/>
          <a:p>
            <a:pPr algn="ctr">
              <a:defRPr/>
            </a:pPr>
            <a:r>
              <a:rPr lang="en-US" sz="1600" dirty="0">
                <a:solidFill>
                  <a:srgbClr val="FFFF00"/>
                </a:solidFill>
                <a:cs typeface="+mn-cs"/>
              </a:rPr>
              <a:t>Provides NATO HQ </a:t>
            </a:r>
          </a:p>
          <a:p>
            <a:pPr algn="ctr">
              <a:defRPr/>
            </a:pPr>
            <a:r>
              <a:rPr lang="en-US" sz="1600" dirty="0">
                <a:solidFill>
                  <a:srgbClr val="FFFF00"/>
                </a:solidFill>
                <a:cs typeface="+mn-cs"/>
              </a:rPr>
              <a:t>Scientific Advice</a:t>
            </a:r>
          </a:p>
        </p:txBody>
      </p:sp>
      <p:cxnSp>
        <p:nvCxnSpPr>
          <p:cNvPr id="15" name="Elbow Connector 14"/>
          <p:cNvCxnSpPr>
            <a:stCxn id="9" idx="6"/>
          </p:cNvCxnSpPr>
          <p:nvPr/>
        </p:nvCxnSpPr>
        <p:spPr>
          <a:xfrm flipV="1">
            <a:off x="6011863" y="3357563"/>
            <a:ext cx="1262062" cy="72072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rot="10800000" flipV="1">
            <a:off x="2698750" y="5300663"/>
            <a:ext cx="1185863" cy="72072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50950" y="5143500"/>
            <a:ext cx="1406525" cy="1077913"/>
          </a:xfrm>
          <a:prstGeom prst="rect">
            <a:avLst/>
          </a:prstGeom>
          <a:solidFill>
            <a:schemeClr val="tx2">
              <a:lumMod val="60000"/>
              <a:lumOff val="40000"/>
            </a:schemeClr>
          </a:solidFill>
        </p:spPr>
        <p:txBody>
          <a:bodyPr lIns="0" rIns="0">
            <a:spAutoFit/>
          </a:bodyPr>
          <a:lstStyle/>
          <a:p>
            <a:pPr algn="ctr">
              <a:defRPr/>
            </a:pPr>
            <a:r>
              <a:rPr lang="en-US" sz="1600" dirty="0">
                <a:solidFill>
                  <a:srgbClr val="FFFF00"/>
                </a:solidFill>
                <a:cs typeface="+mn-cs"/>
              </a:rPr>
              <a:t>Conducts the NATO </a:t>
            </a:r>
            <a:endParaRPr lang="en-US" sz="1600" dirty="0" smtClean="0">
              <a:solidFill>
                <a:srgbClr val="FFFF00"/>
              </a:solidFill>
              <a:cs typeface="+mn-cs"/>
            </a:endParaRPr>
          </a:p>
          <a:p>
            <a:pPr algn="ctr">
              <a:defRPr/>
            </a:pPr>
            <a:r>
              <a:rPr lang="en-US" sz="1600" dirty="0" smtClean="0">
                <a:solidFill>
                  <a:srgbClr val="FFFF00"/>
                </a:solidFill>
                <a:cs typeface="+mn-cs"/>
              </a:rPr>
              <a:t>In-House </a:t>
            </a:r>
            <a:r>
              <a:rPr lang="en-US" sz="1600" dirty="0">
                <a:solidFill>
                  <a:srgbClr val="FFFF00"/>
                </a:solidFill>
                <a:cs typeface="+mn-cs"/>
              </a:rPr>
              <a:t>S&amp;T Program</a:t>
            </a:r>
          </a:p>
        </p:txBody>
      </p:sp>
      <p:sp>
        <p:nvSpPr>
          <p:cNvPr id="3" name="Oval 2"/>
          <p:cNvSpPr/>
          <p:nvPr/>
        </p:nvSpPr>
        <p:spPr>
          <a:xfrm>
            <a:off x="2987675" y="3357563"/>
            <a:ext cx="1728788" cy="1439862"/>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t>Collaboration Support Office</a:t>
            </a:r>
          </a:p>
        </p:txBody>
      </p:sp>
    </p:spTree>
    <p:extLst>
      <p:ext uri="{BB962C8B-B14F-4D97-AF65-F5344CB8AC3E}">
        <p14:creationId xmlns:p14="http://schemas.microsoft.com/office/powerpoint/2010/main" val="1614714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Merge 40"/>
          <p:cNvSpPr/>
          <p:nvPr/>
        </p:nvSpPr>
        <p:spPr>
          <a:xfrm>
            <a:off x="627154" y="4084437"/>
            <a:ext cx="3008265" cy="2357036"/>
          </a:xfrm>
          <a:prstGeom prst="flowChartMerge">
            <a:avLst/>
          </a:prstGeom>
          <a:gradFill>
            <a:gsLst>
              <a:gs pos="20000">
                <a:schemeClr val="accent1">
                  <a:tint val="100000"/>
                  <a:shade val="100000"/>
                  <a:satMod val="130000"/>
                  <a:lumMod val="88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6064" y="3745883"/>
            <a:ext cx="2658761" cy="276999"/>
          </a:xfrm>
          <a:prstGeom prst="rect">
            <a:avLst/>
          </a:prstGeom>
          <a:noFill/>
        </p:spPr>
        <p:txBody>
          <a:bodyPr wrap="square" rtlCol="0">
            <a:spAutoFit/>
          </a:bodyPr>
          <a:lstStyle/>
          <a:p>
            <a:pPr algn="ctr"/>
            <a:r>
              <a:rPr lang="en-US" sz="1200" b="1" dirty="0" smtClean="0"/>
              <a:t>R&amp;D PERSONNEL (FTE)</a:t>
            </a:r>
            <a:endParaRPr lang="en-US" sz="1200" b="1" dirty="0"/>
          </a:p>
        </p:txBody>
      </p:sp>
      <p:sp>
        <p:nvSpPr>
          <p:cNvPr id="8" name="TextBox 7"/>
          <p:cNvSpPr txBox="1"/>
          <p:nvPr/>
        </p:nvSpPr>
        <p:spPr>
          <a:xfrm>
            <a:off x="5150318" y="3745883"/>
            <a:ext cx="3079013" cy="276999"/>
          </a:xfrm>
          <a:prstGeom prst="rect">
            <a:avLst/>
          </a:prstGeom>
          <a:noFill/>
        </p:spPr>
        <p:txBody>
          <a:bodyPr wrap="square" rtlCol="0">
            <a:spAutoFit/>
          </a:bodyPr>
          <a:lstStyle/>
          <a:p>
            <a:pPr algn="ctr"/>
            <a:r>
              <a:rPr lang="en-US" sz="1200" b="1" dirty="0" smtClean="0"/>
              <a:t>R&amp;D INVESTMENTS (M US-$)</a:t>
            </a:r>
            <a:endParaRPr lang="en-US" sz="1200" b="1" dirty="0"/>
          </a:p>
        </p:txBody>
      </p:sp>
      <p:sp>
        <p:nvSpPr>
          <p:cNvPr id="16" name="TextBox 15"/>
          <p:cNvSpPr txBox="1"/>
          <p:nvPr/>
        </p:nvSpPr>
        <p:spPr>
          <a:xfrm>
            <a:off x="2421597" y="6093824"/>
            <a:ext cx="620274" cy="192360"/>
          </a:xfrm>
          <a:prstGeom prst="rect">
            <a:avLst/>
          </a:prstGeom>
          <a:noFill/>
        </p:spPr>
        <p:txBody>
          <a:bodyPr wrap="square" rtlCol="0">
            <a:spAutoFit/>
          </a:bodyPr>
          <a:lstStyle/>
          <a:p>
            <a:r>
              <a:rPr lang="en-US" sz="650" b="1" dirty="0" smtClean="0"/>
              <a:t>STO: 4,500</a:t>
            </a:r>
            <a:endParaRPr lang="en-US" sz="650" b="1" dirty="0"/>
          </a:p>
        </p:txBody>
      </p:sp>
      <p:sp>
        <p:nvSpPr>
          <p:cNvPr id="19" name="TextBox 18"/>
          <p:cNvSpPr txBox="1"/>
          <p:nvPr/>
        </p:nvSpPr>
        <p:spPr>
          <a:xfrm>
            <a:off x="-34750" y="5855297"/>
            <a:ext cx="1341105" cy="707886"/>
          </a:xfrm>
          <a:prstGeom prst="rect">
            <a:avLst/>
          </a:prstGeom>
          <a:noFill/>
        </p:spPr>
        <p:txBody>
          <a:bodyPr wrap="square" rtlCol="0">
            <a:spAutoFit/>
          </a:bodyPr>
          <a:lstStyle/>
          <a:p>
            <a:r>
              <a:rPr lang="en-US" sz="600" dirty="0" smtClean="0"/>
              <a:t>(1) Government R&amp;D Personnel</a:t>
            </a:r>
          </a:p>
          <a:p>
            <a:pPr marL="228600" indent="-228600">
              <a:buAutoNum type="arabicParenBoth"/>
            </a:pPr>
            <a:endParaRPr lang="en-US" sz="300" dirty="0" smtClean="0"/>
          </a:p>
          <a:p>
            <a:r>
              <a:rPr lang="en-US" sz="600" dirty="0" smtClean="0"/>
              <a:t>(2) Total R&amp;D Personnel</a:t>
            </a:r>
          </a:p>
          <a:p>
            <a:endParaRPr lang="en-US" sz="700" dirty="0" smtClean="0"/>
          </a:p>
          <a:p>
            <a:r>
              <a:rPr lang="en-US" sz="600" dirty="0" smtClean="0"/>
              <a:t>* Source: OECD, Main Science and Technology Indicators database (2015)</a:t>
            </a:r>
          </a:p>
        </p:txBody>
      </p:sp>
      <p:sp>
        <p:nvSpPr>
          <p:cNvPr id="30" name="TextBox 29"/>
          <p:cNvSpPr txBox="1"/>
          <p:nvPr/>
        </p:nvSpPr>
        <p:spPr>
          <a:xfrm>
            <a:off x="1575695" y="4713301"/>
            <a:ext cx="1079500" cy="276999"/>
          </a:xfrm>
          <a:prstGeom prst="rect">
            <a:avLst/>
          </a:prstGeom>
          <a:noFill/>
        </p:spPr>
        <p:txBody>
          <a:bodyPr wrap="square" rtlCol="0">
            <a:spAutoFit/>
          </a:bodyPr>
          <a:lstStyle/>
          <a:p>
            <a:pPr algn="ctr"/>
            <a:r>
              <a:rPr lang="en-US" sz="1200" b="1" i="1" dirty="0" smtClean="0"/>
              <a:t>INFLUENCE</a:t>
            </a:r>
            <a:endParaRPr lang="en-US" sz="1200" b="1" i="1" dirty="0"/>
          </a:p>
        </p:txBody>
      </p:sp>
      <p:sp>
        <p:nvSpPr>
          <p:cNvPr id="31" name="TextBox 30"/>
          <p:cNvSpPr txBox="1"/>
          <p:nvPr/>
        </p:nvSpPr>
        <p:spPr>
          <a:xfrm>
            <a:off x="1788410" y="5636472"/>
            <a:ext cx="726192" cy="230832"/>
          </a:xfrm>
          <a:prstGeom prst="rect">
            <a:avLst/>
          </a:prstGeom>
          <a:noFill/>
        </p:spPr>
        <p:txBody>
          <a:bodyPr wrap="square" rtlCol="0">
            <a:spAutoFit/>
          </a:bodyPr>
          <a:lstStyle/>
          <a:p>
            <a:pPr algn="ctr"/>
            <a:r>
              <a:rPr lang="en-US" sz="900" b="1" i="1" dirty="0" smtClean="0"/>
              <a:t>ACCESS</a:t>
            </a:r>
            <a:endParaRPr lang="en-US" sz="900" b="1" i="1" dirty="0"/>
          </a:p>
        </p:txBody>
      </p:sp>
      <p:sp>
        <p:nvSpPr>
          <p:cNvPr id="37" name="TextBox 36"/>
          <p:cNvSpPr txBox="1"/>
          <p:nvPr/>
        </p:nvSpPr>
        <p:spPr>
          <a:xfrm>
            <a:off x="3034615" y="6081543"/>
            <a:ext cx="649745" cy="230832"/>
          </a:xfrm>
          <a:prstGeom prst="rect">
            <a:avLst/>
          </a:prstGeom>
          <a:noFill/>
        </p:spPr>
        <p:txBody>
          <a:bodyPr wrap="square" rtlCol="0">
            <a:spAutoFit/>
          </a:bodyPr>
          <a:lstStyle/>
          <a:p>
            <a:pPr algn="ctr"/>
            <a:r>
              <a:rPr lang="en-US" sz="900" b="1" i="1" dirty="0" smtClean="0"/>
              <a:t>ACTIVE</a:t>
            </a:r>
            <a:endParaRPr lang="en-US" sz="900" b="1" i="1" dirty="0"/>
          </a:p>
        </p:txBody>
      </p:sp>
      <p:sp>
        <p:nvSpPr>
          <p:cNvPr id="2" name="Curved Down Arrow 1"/>
          <p:cNvSpPr/>
          <p:nvPr/>
        </p:nvSpPr>
        <p:spPr>
          <a:xfrm rot="16646458">
            <a:off x="1325827" y="6012315"/>
            <a:ext cx="450661" cy="10527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rot="16588738">
            <a:off x="597192" y="5275068"/>
            <a:ext cx="710336" cy="18708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8160057" y="5361412"/>
            <a:ext cx="955368" cy="1200329"/>
          </a:xfrm>
          <a:prstGeom prst="rect">
            <a:avLst/>
          </a:prstGeom>
          <a:noFill/>
        </p:spPr>
        <p:txBody>
          <a:bodyPr wrap="square" rtlCol="0">
            <a:spAutoFit/>
          </a:bodyPr>
          <a:lstStyle/>
          <a:p>
            <a:r>
              <a:rPr lang="en-US" sz="600" dirty="0" smtClean="0"/>
              <a:t>(3)  Total Government Budget Appropriations for R&amp;D (GBAORD)</a:t>
            </a:r>
          </a:p>
          <a:p>
            <a:endParaRPr lang="en-US" sz="600" dirty="0" smtClean="0"/>
          </a:p>
          <a:p>
            <a:r>
              <a:rPr lang="en-US" sz="600" dirty="0" smtClean="0"/>
              <a:t>(4) Gross Domestic Expenditure on R&amp;D (GERD)</a:t>
            </a:r>
          </a:p>
          <a:p>
            <a:endParaRPr lang="en-US" sz="600" dirty="0" smtClean="0"/>
          </a:p>
          <a:p>
            <a:r>
              <a:rPr lang="en-US" sz="600" dirty="0" smtClean="0"/>
              <a:t>* Source: OECD, Main Science and Technology Indicators database (2015)</a:t>
            </a:r>
            <a:endParaRPr lang="en-US" sz="600" dirty="0"/>
          </a:p>
        </p:txBody>
      </p:sp>
      <p:sp>
        <p:nvSpPr>
          <p:cNvPr id="38" name="Curved Down Arrow 37"/>
          <p:cNvSpPr/>
          <p:nvPr/>
        </p:nvSpPr>
        <p:spPr>
          <a:xfrm rot="17043938" flipV="1">
            <a:off x="7400822" y="5226929"/>
            <a:ext cx="659928" cy="163183"/>
          </a:xfrm>
          <a:prstGeom prst="curvedDownArrow">
            <a:avLst>
              <a:gd name="adj1" fmla="val 30529"/>
              <a:gd name="adj2" fmla="val 50000"/>
              <a:gd name="adj3" fmla="val 25000"/>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Curved Down Arrow 38"/>
          <p:cNvSpPr/>
          <p:nvPr/>
        </p:nvSpPr>
        <p:spPr>
          <a:xfrm rot="17093563" flipV="1">
            <a:off x="7145707" y="5934807"/>
            <a:ext cx="482072" cy="126389"/>
          </a:xfrm>
          <a:prstGeom prst="curvedDownArrow">
            <a:avLst>
              <a:gd name="adj1" fmla="val 26211"/>
              <a:gd name="adj2" fmla="val 49090"/>
              <a:gd name="adj3" fmla="val 32641"/>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1469784" y="4336160"/>
            <a:ext cx="1336675" cy="307777"/>
          </a:xfrm>
          <a:prstGeom prst="rect">
            <a:avLst/>
          </a:prstGeom>
          <a:noFill/>
        </p:spPr>
        <p:txBody>
          <a:bodyPr wrap="square" rtlCol="0">
            <a:spAutoFit/>
          </a:bodyPr>
          <a:lstStyle/>
          <a:p>
            <a:pPr algn="ctr"/>
            <a:r>
              <a:rPr lang="en-US" sz="1400" b="1" dirty="0" smtClean="0"/>
              <a:t>5,500,000 </a:t>
            </a:r>
            <a:r>
              <a:rPr lang="en-US" sz="700" b="1" dirty="0" smtClean="0"/>
              <a:t>(2)* </a:t>
            </a:r>
            <a:endParaRPr lang="en-US" sz="700" b="1" dirty="0"/>
          </a:p>
        </p:txBody>
      </p:sp>
      <p:sp>
        <p:nvSpPr>
          <p:cNvPr id="18" name="TextBox 17"/>
          <p:cNvSpPr txBox="1"/>
          <p:nvPr/>
        </p:nvSpPr>
        <p:spPr>
          <a:xfrm>
            <a:off x="1724941" y="5403103"/>
            <a:ext cx="946162" cy="261610"/>
          </a:xfrm>
          <a:prstGeom prst="rect">
            <a:avLst/>
          </a:prstGeom>
          <a:noFill/>
        </p:spPr>
        <p:txBody>
          <a:bodyPr wrap="square" rtlCol="0">
            <a:spAutoFit/>
          </a:bodyPr>
          <a:lstStyle/>
          <a:p>
            <a:pPr algn="ctr"/>
            <a:r>
              <a:rPr lang="en-US" sz="1100" b="1" dirty="0" smtClean="0"/>
              <a:t>670,000 </a:t>
            </a:r>
            <a:r>
              <a:rPr lang="en-US" sz="700" b="1" dirty="0" smtClean="0"/>
              <a:t>(1)* </a:t>
            </a:r>
            <a:endParaRPr lang="en-US" sz="700" b="1" dirty="0"/>
          </a:p>
        </p:txBody>
      </p:sp>
      <p:cxnSp>
        <p:nvCxnSpPr>
          <p:cNvPr id="13" name="Straight Connector 12"/>
          <p:cNvCxnSpPr/>
          <p:nvPr/>
        </p:nvCxnSpPr>
        <p:spPr>
          <a:xfrm>
            <a:off x="1441289" y="5303233"/>
            <a:ext cx="1420434"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Flowchart: Merge 28"/>
          <p:cNvSpPr/>
          <p:nvPr/>
        </p:nvSpPr>
        <p:spPr>
          <a:xfrm>
            <a:off x="5212067" y="4084437"/>
            <a:ext cx="2798293" cy="2359366"/>
          </a:xfrm>
          <a:prstGeom prst="flowChartMerge">
            <a:avLst/>
          </a:prstGeom>
          <a:gradFill flip="none" rotWithShape="1">
            <a:gsLst>
              <a:gs pos="41000">
                <a:schemeClr val="bg2">
                  <a:lumMod val="72000"/>
                </a:schemeClr>
              </a:gs>
              <a:gs pos="64000">
                <a:schemeClr val="bg2">
                  <a:lumMod val="50000"/>
                </a:schemeClr>
              </a:gs>
            </a:gsLst>
            <a:lin ang="2700000" scaled="1"/>
            <a:tileRec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237112" y="5371702"/>
            <a:ext cx="905427" cy="261610"/>
          </a:xfrm>
          <a:prstGeom prst="rect">
            <a:avLst/>
          </a:prstGeom>
          <a:noFill/>
        </p:spPr>
        <p:txBody>
          <a:bodyPr wrap="square" rtlCol="0">
            <a:spAutoFit/>
          </a:bodyPr>
          <a:lstStyle/>
          <a:p>
            <a:pPr algn="ctr"/>
            <a:r>
              <a:rPr lang="en-US" sz="1100" b="1" dirty="0" smtClean="0"/>
              <a:t>329,000 </a:t>
            </a:r>
            <a:r>
              <a:rPr lang="en-US" sz="700" b="1" dirty="0" smtClean="0"/>
              <a:t>(3)* </a:t>
            </a:r>
            <a:endParaRPr lang="en-US" sz="700" b="1" dirty="0"/>
          </a:p>
        </p:txBody>
      </p:sp>
      <p:sp>
        <p:nvSpPr>
          <p:cNvPr id="27" name="TextBox 26"/>
          <p:cNvSpPr txBox="1"/>
          <p:nvPr/>
        </p:nvSpPr>
        <p:spPr>
          <a:xfrm>
            <a:off x="5881932" y="4336160"/>
            <a:ext cx="1581150" cy="307777"/>
          </a:xfrm>
          <a:prstGeom prst="rect">
            <a:avLst/>
          </a:prstGeom>
          <a:noFill/>
        </p:spPr>
        <p:txBody>
          <a:bodyPr wrap="square" rtlCol="0">
            <a:spAutoFit/>
          </a:bodyPr>
          <a:lstStyle/>
          <a:p>
            <a:pPr algn="ctr"/>
            <a:r>
              <a:rPr lang="en-US" sz="1400" b="1" dirty="0" smtClean="0"/>
              <a:t>1,100,000 </a:t>
            </a:r>
            <a:r>
              <a:rPr lang="en-US" sz="700" b="1" dirty="0" smtClean="0"/>
              <a:t>(4)* </a:t>
            </a:r>
            <a:endParaRPr lang="en-US" sz="700" b="1" dirty="0"/>
          </a:p>
        </p:txBody>
      </p:sp>
      <p:sp>
        <p:nvSpPr>
          <p:cNvPr id="40" name="TextBox 39"/>
          <p:cNvSpPr txBox="1"/>
          <p:nvPr/>
        </p:nvSpPr>
        <p:spPr>
          <a:xfrm>
            <a:off x="4687644" y="6086204"/>
            <a:ext cx="925348" cy="230832"/>
          </a:xfrm>
          <a:prstGeom prst="rect">
            <a:avLst/>
          </a:prstGeom>
          <a:noFill/>
        </p:spPr>
        <p:txBody>
          <a:bodyPr wrap="square" rtlCol="0">
            <a:spAutoFit/>
          </a:bodyPr>
          <a:lstStyle/>
          <a:p>
            <a:pPr algn="ctr"/>
            <a:r>
              <a:rPr lang="en-US" sz="900" b="1" i="1" dirty="0" smtClean="0"/>
              <a:t>INVESTMENT</a:t>
            </a:r>
            <a:endParaRPr lang="en-US" sz="900" b="1" i="1" dirty="0"/>
          </a:p>
        </p:txBody>
      </p:sp>
      <p:cxnSp>
        <p:nvCxnSpPr>
          <p:cNvPr id="42" name="Straight Connector 41"/>
          <p:cNvCxnSpPr/>
          <p:nvPr/>
        </p:nvCxnSpPr>
        <p:spPr>
          <a:xfrm>
            <a:off x="1947116" y="6066861"/>
            <a:ext cx="389122" cy="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073454" y="6292418"/>
            <a:ext cx="13644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115445" y="6286184"/>
            <a:ext cx="746278" cy="215444"/>
          </a:xfrm>
          <a:prstGeom prst="rect">
            <a:avLst/>
          </a:prstGeom>
          <a:noFill/>
        </p:spPr>
        <p:txBody>
          <a:bodyPr wrap="square" rtlCol="0">
            <a:spAutoFit/>
          </a:bodyPr>
          <a:lstStyle/>
          <a:p>
            <a:pPr algn="ctr"/>
            <a:r>
              <a:rPr lang="en-US" sz="800" b="1" dirty="0" smtClean="0"/>
              <a:t>CSO: 49 </a:t>
            </a:r>
            <a:endParaRPr lang="en-US" sz="800" b="1" dirty="0"/>
          </a:p>
        </p:txBody>
      </p:sp>
      <p:sp>
        <p:nvSpPr>
          <p:cNvPr id="28" name="TextBox 27"/>
          <p:cNvSpPr txBox="1"/>
          <p:nvPr/>
        </p:nvSpPr>
        <p:spPr>
          <a:xfrm>
            <a:off x="5627293" y="6105440"/>
            <a:ext cx="905820" cy="192360"/>
          </a:xfrm>
          <a:prstGeom prst="rect">
            <a:avLst/>
          </a:prstGeom>
          <a:noFill/>
        </p:spPr>
        <p:txBody>
          <a:bodyPr wrap="square" rtlCol="0">
            <a:spAutoFit/>
          </a:bodyPr>
          <a:lstStyle/>
          <a:p>
            <a:r>
              <a:rPr lang="en-US" sz="650" b="1" dirty="0" smtClean="0"/>
              <a:t>STO </a:t>
            </a:r>
            <a:r>
              <a:rPr lang="en-US" sz="650" b="1" dirty="0" err="1" smtClean="0"/>
              <a:t>CPoW</a:t>
            </a:r>
            <a:r>
              <a:rPr lang="en-US" sz="650" b="1" dirty="0" smtClean="0"/>
              <a:t>: 500</a:t>
            </a:r>
            <a:endParaRPr lang="en-US" sz="650" b="1" dirty="0"/>
          </a:p>
        </p:txBody>
      </p:sp>
      <p:sp>
        <p:nvSpPr>
          <p:cNvPr id="52" name="TextBox 51"/>
          <p:cNvSpPr txBox="1"/>
          <p:nvPr/>
        </p:nvSpPr>
        <p:spPr>
          <a:xfrm>
            <a:off x="5843113" y="6298552"/>
            <a:ext cx="609720" cy="215444"/>
          </a:xfrm>
          <a:prstGeom prst="rect">
            <a:avLst/>
          </a:prstGeom>
          <a:noFill/>
        </p:spPr>
        <p:txBody>
          <a:bodyPr wrap="square" rtlCol="0">
            <a:spAutoFit/>
          </a:bodyPr>
          <a:lstStyle/>
          <a:p>
            <a:pPr algn="ctr"/>
            <a:r>
              <a:rPr lang="en-US" sz="800" b="1" dirty="0" smtClean="0"/>
              <a:t>CSO: 5.5 </a:t>
            </a:r>
            <a:endParaRPr lang="en-US" sz="800" b="1" dirty="0"/>
          </a:p>
        </p:txBody>
      </p:sp>
      <p:sp>
        <p:nvSpPr>
          <p:cNvPr id="53" name="Curved Down Arrow 52"/>
          <p:cNvSpPr/>
          <p:nvPr/>
        </p:nvSpPr>
        <p:spPr>
          <a:xfrm rot="16484729">
            <a:off x="1782309" y="6287799"/>
            <a:ext cx="153094" cy="4571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Curved Down Arrow 53"/>
          <p:cNvSpPr/>
          <p:nvPr/>
        </p:nvSpPr>
        <p:spPr>
          <a:xfrm rot="16639471" flipV="1">
            <a:off x="6901162" y="6260736"/>
            <a:ext cx="203329" cy="61866"/>
          </a:xfrm>
          <a:prstGeom prst="curvedDown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42"/>
          <p:cNvCxnSpPr/>
          <p:nvPr/>
        </p:nvCxnSpPr>
        <p:spPr>
          <a:xfrm flipH="1">
            <a:off x="6553381" y="6293346"/>
            <a:ext cx="13644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427043" y="6077707"/>
            <a:ext cx="389122" cy="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979480" y="5308520"/>
            <a:ext cx="1284243"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249293" y="5616648"/>
            <a:ext cx="846428" cy="230832"/>
          </a:xfrm>
          <a:prstGeom prst="rect">
            <a:avLst/>
          </a:prstGeom>
          <a:noFill/>
        </p:spPr>
        <p:txBody>
          <a:bodyPr wrap="square" rtlCol="0">
            <a:spAutoFit/>
          </a:bodyPr>
          <a:lstStyle/>
          <a:p>
            <a:pPr algn="ctr"/>
            <a:r>
              <a:rPr lang="en-US" sz="900" b="1" i="1" dirty="0" smtClean="0"/>
              <a:t>LEVERAGE</a:t>
            </a:r>
            <a:endParaRPr lang="en-US" sz="900" b="1" i="1" dirty="0"/>
          </a:p>
        </p:txBody>
      </p:sp>
      <p:sp>
        <p:nvSpPr>
          <p:cNvPr id="33" name="TextBox 32"/>
          <p:cNvSpPr txBox="1"/>
          <p:nvPr/>
        </p:nvSpPr>
        <p:spPr>
          <a:xfrm>
            <a:off x="6237112" y="4728154"/>
            <a:ext cx="854784" cy="276999"/>
          </a:xfrm>
          <a:prstGeom prst="rect">
            <a:avLst/>
          </a:prstGeom>
          <a:noFill/>
        </p:spPr>
        <p:txBody>
          <a:bodyPr wrap="square" rtlCol="0">
            <a:spAutoFit/>
          </a:bodyPr>
          <a:lstStyle/>
          <a:p>
            <a:pPr algn="ctr"/>
            <a:r>
              <a:rPr lang="en-US" sz="1200" b="1" i="1" dirty="0" smtClean="0"/>
              <a:t>ACCESS</a:t>
            </a:r>
            <a:endParaRPr lang="en-US" sz="1200" b="1" i="1" dirty="0"/>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108" y="2012225"/>
            <a:ext cx="2413185" cy="1578700"/>
          </a:xfrm>
          <a:prstGeom prst="rect">
            <a:avLst/>
          </a:prstGeom>
        </p:spPr>
      </p:pic>
      <p:sp>
        <p:nvSpPr>
          <p:cNvPr id="49" name="TextBox 48"/>
          <p:cNvSpPr txBox="1"/>
          <p:nvPr/>
        </p:nvSpPr>
        <p:spPr>
          <a:xfrm>
            <a:off x="270048" y="2509187"/>
            <a:ext cx="2909781" cy="584775"/>
          </a:xfrm>
          <a:prstGeom prst="rect">
            <a:avLst/>
          </a:prstGeom>
          <a:noFill/>
          <a:effectLst/>
        </p:spPr>
        <p:txBody>
          <a:bodyPr wrap="square" rtlCol="0">
            <a:spAutoFit/>
          </a:bodyPr>
          <a:lstStyle/>
          <a:p>
            <a:r>
              <a:rPr lang="en-US" sz="1600" b="1" i="1" dirty="0" smtClean="0"/>
              <a:t>Maintain </a:t>
            </a:r>
            <a:r>
              <a:rPr lang="en-US" sz="1600" b="1" i="1" u="sng" dirty="0" smtClean="0"/>
              <a:t>Active Network</a:t>
            </a:r>
            <a:r>
              <a:rPr lang="en-US" sz="1600" b="1" i="1" dirty="0" smtClean="0"/>
              <a:t> of about 4,500</a:t>
            </a:r>
            <a:endParaRPr lang="en-US" sz="1600" b="1" i="1" dirty="0"/>
          </a:p>
        </p:txBody>
      </p:sp>
      <p:sp>
        <p:nvSpPr>
          <p:cNvPr id="50" name="TextBox 49"/>
          <p:cNvSpPr txBox="1"/>
          <p:nvPr/>
        </p:nvSpPr>
        <p:spPr>
          <a:xfrm>
            <a:off x="5753629" y="2509187"/>
            <a:ext cx="3266225" cy="584775"/>
          </a:xfrm>
          <a:prstGeom prst="rect">
            <a:avLst/>
          </a:prstGeom>
          <a:noFill/>
        </p:spPr>
        <p:txBody>
          <a:bodyPr wrap="square" rtlCol="0">
            <a:spAutoFit/>
          </a:bodyPr>
          <a:lstStyle/>
          <a:p>
            <a:r>
              <a:rPr lang="en-US" sz="1600" b="1" i="1" dirty="0"/>
              <a:t>Manage &gt; </a:t>
            </a:r>
            <a:r>
              <a:rPr lang="en-US" sz="1600" b="1" i="1" dirty="0" smtClean="0"/>
              <a:t>250 </a:t>
            </a:r>
            <a:r>
              <a:rPr lang="en-US" sz="1600" b="1" i="1" u="sng" dirty="0"/>
              <a:t>Collaborative S&amp;T Activities</a:t>
            </a:r>
            <a:r>
              <a:rPr lang="en-US" sz="1600" b="1" i="1" dirty="0"/>
              <a:t> </a:t>
            </a:r>
            <a:r>
              <a:rPr lang="en-US" sz="1600" b="1" i="1" dirty="0" smtClean="0"/>
              <a:t>per annum</a:t>
            </a:r>
            <a:endParaRPr lang="en-US" sz="1600" b="1" i="1" dirty="0"/>
          </a:p>
        </p:txBody>
      </p:sp>
      <p:sp>
        <p:nvSpPr>
          <p:cNvPr id="55" name="Title 2"/>
          <p:cNvSpPr txBox="1">
            <a:spLocks/>
          </p:cNvSpPr>
          <p:nvPr/>
        </p:nvSpPr>
        <p:spPr>
          <a:xfrm>
            <a:off x="457200" y="876013"/>
            <a:ext cx="8229600" cy="942396"/>
          </a:xfrm>
          <a:prstGeom prst="rect">
            <a:avLst/>
          </a:prstGeom>
        </p:spPr>
        <p:txBody>
          <a:bodyPr anchor="t" anchorCtr="1">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b="1" smtClean="0"/>
              <a:t>The CSO</a:t>
            </a:r>
            <a:br>
              <a:rPr lang="en-US" sz="3600" b="1" smtClean="0"/>
            </a:br>
            <a:r>
              <a:rPr lang="en-US" sz="3200" b="1" i="1" smtClean="0"/>
              <a:t>“The </a:t>
            </a:r>
            <a:r>
              <a:rPr lang="en-US" sz="3600" b="1" i="1" smtClean="0"/>
              <a:t>Production Engine </a:t>
            </a:r>
            <a:r>
              <a:rPr lang="en-US" sz="3200" b="1" i="1" smtClean="0"/>
              <a:t>of S&amp;T in NATO”</a:t>
            </a:r>
            <a:endParaRPr lang="en-US" sz="3200" b="1" i="1" dirty="0"/>
          </a:p>
        </p:txBody>
      </p:sp>
      <p:sp>
        <p:nvSpPr>
          <p:cNvPr id="56" name="TextBox 55"/>
          <p:cNvSpPr txBox="1"/>
          <p:nvPr/>
        </p:nvSpPr>
        <p:spPr>
          <a:xfrm>
            <a:off x="3691084" y="4293209"/>
            <a:ext cx="1459234" cy="1323439"/>
          </a:xfrm>
          <a:prstGeom prst="rect">
            <a:avLst/>
          </a:prstGeom>
          <a:noFill/>
          <a:effectLst/>
        </p:spPr>
        <p:txBody>
          <a:bodyPr wrap="square" rtlCol="0">
            <a:spAutoFit/>
          </a:bodyPr>
          <a:lstStyle/>
          <a:p>
            <a:pPr algn="ctr"/>
            <a:r>
              <a:rPr lang="en-US" sz="1600" b="1" i="1" dirty="0" smtClean="0"/>
              <a:t>Leveraging NATO/EU &amp; Global Partners Resources</a:t>
            </a:r>
            <a:endParaRPr lang="en-US" sz="1600" b="1" i="1" dirty="0"/>
          </a:p>
        </p:txBody>
      </p:sp>
    </p:spTree>
    <p:extLst>
      <p:ext uri="{BB962C8B-B14F-4D97-AF65-F5344CB8AC3E}">
        <p14:creationId xmlns:p14="http://schemas.microsoft.com/office/powerpoint/2010/main" val="395516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bwMode="auto">
          <a:xfrm>
            <a:off x="457200" y="876300"/>
            <a:ext cx="8229600" cy="941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smtClean="0">
                <a:ea typeface="ＭＳ Ｐゴシック" pitchFamily="34" charset="-128"/>
              </a:rPr>
              <a:t>The STO Panels/Group</a:t>
            </a:r>
          </a:p>
        </p:txBody>
      </p:sp>
      <p:sp>
        <p:nvSpPr>
          <p:cNvPr id="1638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638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6390"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sp>
        <p:nvSpPr>
          <p:cNvPr id="16391" name="Rectangle 6"/>
          <p:cNvSpPr>
            <a:spLocks noChangeArrowheads="1"/>
          </p:cNvSpPr>
          <p:nvPr/>
        </p:nvSpPr>
        <p:spPr bwMode="auto">
          <a:xfrm>
            <a:off x="457200" y="1893888"/>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tabLst>
                <a:tab pos="1771650" algn="l"/>
              </a:tabLst>
              <a:defRPr>
                <a:solidFill>
                  <a:schemeClr val="tx1"/>
                </a:solidFill>
                <a:latin typeface="Arial" pitchFamily="34" charset="0"/>
                <a:ea typeface="ＭＳ Ｐゴシック" pitchFamily="34" charset="-128"/>
              </a:defRPr>
            </a:lvl1pPr>
            <a:lvl2pPr marL="742950" indent="-285750" eaLnBrk="0" hangingPunct="0">
              <a:tabLst>
                <a:tab pos="1771650" algn="l"/>
              </a:tabLst>
              <a:defRPr>
                <a:solidFill>
                  <a:schemeClr val="tx1"/>
                </a:solidFill>
                <a:latin typeface="Arial" pitchFamily="34" charset="0"/>
                <a:ea typeface="ＭＳ Ｐゴシック" pitchFamily="34" charset="-128"/>
              </a:defRPr>
            </a:lvl2pPr>
            <a:lvl3pPr marL="1143000" indent="-228600" eaLnBrk="0" hangingPunct="0">
              <a:tabLst>
                <a:tab pos="1771650" algn="l"/>
              </a:tabLst>
              <a:defRPr>
                <a:solidFill>
                  <a:schemeClr val="tx1"/>
                </a:solidFill>
                <a:latin typeface="Arial" pitchFamily="34" charset="0"/>
                <a:ea typeface="ＭＳ Ｐゴシック" pitchFamily="34" charset="-128"/>
              </a:defRPr>
            </a:lvl3pPr>
            <a:lvl4pPr marL="1600200" indent="-228600" eaLnBrk="0" hangingPunct="0">
              <a:tabLst>
                <a:tab pos="1771650" algn="l"/>
              </a:tabLst>
              <a:defRPr>
                <a:solidFill>
                  <a:schemeClr val="tx1"/>
                </a:solidFill>
                <a:latin typeface="Arial" pitchFamily="34" charset="0"/>
                <a:ea typeface="ＭＳ Ｐゴシック" pitchFamily="34" charset="-128"/>
              </a:defRPr>
            </a:lvl4pPr>
            <a:lvl5pPr marL="2057400" indent="-228600" eaLnBrk="0" hangingPunct="0">
              <a:tabLst>
                <a:tab pos="1771650" algn="l"/>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771650" algn="l"/>
              </a:tabLst>
              <a:defRPr>
                <a:solidFill>
                  <a:schemeClr val="tx1"/>
                </a:solidFill>
                <a:latin typeface="Arial" pitchFamily="34" charset="0"/>
                <a:ea typeface="ＭＳ Ｐゴシック" pitchFamily="34" charset="-128"/>
              </a:defRPr>
            </a:lvl9pPr>
          </a:lstStyle>
          <a:p>
            <a:pPr>
              <a:spcBef>
                <a:spcPct val="50000"/>
              </a:spcBef>
              <a:buFont typeface="Symbol" pitchFamily="18" charset="2"/>
              <a:buChar char="·"/>
            </a:pPr>
            <a:r>
              <a:rPr lang="en-GB" altLang="en-US" sz="2800" b="1">
                <a:solidFill>
                  <a:srgbClr val="009900"/>
                </a:solidFill>
                <a:latin typeface="Calibri" pitchFamily="34" charset="0"/>
              </a:rPr>
              <a:t>AVT</a:t>
            </a:r>
            <a:r>
              <a:rPr lang="en-GB" altLang="en-US" sz="2800" b="1">
                <a:latin typeface="Calibri" pitchFamily="34" charset="0"/>
              </a:rPr>
              <a:t>	Applied Vehicle Technology</a:t>
            </a:r>
            <a:r>
              <a:rPr lang="en-GB" altLang="en-US" sz="2800" b="1">
                <a:solidFill>
                  <a:schemeClr val="accent2"/>
                </a:solidFill>
                <a:latin typeface="Calibri" pitchFamily="34" charset="0"/>
              </a:rPr>
              <a:t> </a:t>
            </a:r>
          </a:p>
          <a:p>
            <a:pPr>
              <a:spcBef>
                <a:spcPct val="50000"/>
              </a:spcBef>
              <a:buFont typeface="Symbol" pitchFamily="18" charset="2"/>
              <a:buChar char="·"/>
            </a:pPr>
            <a:r>
              <a:rPr lang="en-GB" altLang="en-US" sz="2800" b="1">
                <a:solidFill>
                  <a:srgbClr val="009900"/>
                </a:solidFill>
                <a:latin typeface="Calibri" pitchFamily="34" charset="0"/>
              </a:rPr>
              <a:t>HFM</a:t>
            </a:r>
            <a:r>
              <a:rPr lang="en-GB" altLang="en-US" sz="2800" b="1">
                <a:latin typeface="Calibri" pitchFamily="34" charset="0"/>
              </a:rPr>
              <a:t>	Human Factors and Medicine </a:t>
            </a:r>
          </a:p>
          <a:p>
            <a:pPr>
              <a:spcBef>
                <a:spcPct val="50000"/>
              </a:spcBef>
              <a:buFont typeface="Symbol" pitchFamily="18" charset="2"/>
              <a:buChar char="·"/>
            </a:pPr>
            <a:r>
              <a:rPr lang="en-GB" altLang="en-US" sz="2800" b="1">
                <a:solidFill>
                  <a:srgbClr val="009900"/>
                </a:solidFill>
                <a:latin typeface="Calibri" pitchFamily="34" charset="0"/>
              </a:rPr>
              <a:t>IST </a:t>
            </a:r>
            <a:r>
              <a:rPr lang="en-GB" altLang="en-US" sz="2800" b="1">
                <a:latin typeface="Calibri" pitchFamily="34" charset="0"/>
              </a:rPr>
              <a:t>	Information Systems Technology </a:t>
            </a:r>
          </a:p>
          <a:p>
            <a:pPr>
              <a:spcBef>
                <a:spcPct val="50000"/>
              </a:spcBef>
              <a:buFont typeface="Symbol" pitchFamily="18" charset="2"/>
              <a:buChar char="·"/>
            </a:pPr>
            <a:r>
              <a:rPr lang="en-GB" altLang="en-US" sz="2800" b="1">
                <a:solidFill>
                  <a:srgbClr val="009900"/>
                </a:solidFill>
                <a:latin typeface="Calibri" pitchFamily="34" charset="0"/>
              </a:rPr>
              <a:t>SAS</a:t>
            </a:r>
            <a:r>
              <a:rPr lang="en-GB" altLang="en-US" sz="2800" b="1">
                <a:latin typeface="Calibri" pitchFamily="34" charset="0"/>
              </a:rPr>
              <a:t>	System Analysis &amp; Studies</a:t>
            </a:r>
          </a:p>
          <a:p>
            <a:pPr>
              <a:spcBef>
                <a:spcPct val="50000"/>
              </a:spcBef>
              <a:buFont typeface="Symbol" pitchFamily="18" charset="2"/>
              <a:buChar char="·"/>
            </a:pPr>
            <a:r>
              <a:rPr lang="en-GB" altLang="en-US" sz="2800" b="1">
                <a:solidFill>
                  <a:srgbClr val="009900"/>
                </a:solidFill>
                <a:latin typeface="Calibri" pitchFamily="34" charset="0"/>
              </a:rPr>
              <a:t>SCI</a:t>
            </a:r>
            <a:r>
              <a:rPr lang="en-GB" altLang="en-US" sz="2800" b="1">
                <a:latin typeface="Calibri" pitchFamily="34" charset="0"/>
              </a:rPr>
              <a:t>	Systems Concepts &amp; Integration</a:t>
            </a:r>
          </a:p>
          <a:p>
            <a:pPr>
              <a:spcBef>
                <a:spcPct val="50000"/>
              </a:spcBef>
              <a:buFont typeface="Symbol" pitchFamily="18" charset="2"/>
              <a:buChar char="·"/>
            </a:pPr>
            <a:r>
              <a:rPr lang="en-GB" altLang="en-US" sz="2800" b="1">
                <a:solidFill>
                  <a:srgbClr val="009900"/>
                </a:solidFill>
                <a:latin typeface="Calibri" pitchFamily="34" charset="0"/>
              </a:rPr>
              <a:t>SET</a:t>
            </a:r>
            <a:r>
              <a:rPr lang="en-GB" altLang="en-US" sz="2800" b="1">
                <a:latin typeface="Calibri" pitchFamily="34" charset="0"/>
              </a:rPr>
              <a:t>	Sensors &amp; Electronics Technology</a:t>
            </a:r>
          </a:p>
          <a:p>
            <a:pPr>
              <a:spcBef>
                <a:spcPct val="50000"/>
              </a:spcBef>
              <a:buFont typeface="Symbol" pitchFamily="18" charset="2"/>
              <a:buChar char="·"/>
            </a:pPr>
            <a:r>
              <a:rPr lang="en-GB" altLang="en-US" sz="2800" b="1">
                <a:solidFill>
                  <a:srgbClr val="009900"/>
                </a:solidFill>
                <a:latin typeface="Calibri" pitchFamily="34" charset="0"/>
              </a:rPr>
              <a:t>MSG</a:t>
            </a:r>
            <a:r>
              <a:rPr lang="en-GB" altLang="en-US" sz="2800" b="1">
                <a:solidFill>
                  <a:schemeClr val="accent2"/>
                </a:solidFill>
                <a:latin typeface="Calibri" pitchFamily="34" charset="0"/>
              </a:rPr>
              <a:t>	</a:t>
            </a:r>
            <a:r>
              <a:rPr lang="en-GB" altLang="en-US" sz="2800" b="1">
                <a:latin typeface="Calibri" pitchFamily="34" charset="0"/>
              </a:rPr>
              <a:t>Modelling and Simulation Group</a:t>
            </a:r>
          </a:p>
        </p:txBody>
      </p:sp>
    </p:spTree>
    <p:extLst>
      <p:ext uri="{BB962C8B-B14F-4D97-AF65-F5344CB8AC3E}">
        <p14:creationId xmlns:p14="http://schemas.microsoft.com/office/powerpoint/2010/main" val="22663972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2"/>
          <p:cNvGrpSpPr>
            <a:grpSpLocks/>
          </p:cNvGrpSpPr>
          <p:nvPr/>
        </p:nvGrpSpPr>
        <p:grpSpPr bwMode="auto">
          <a:xfrm>
            <a:off x="684213" y="2817813"/>
            <a:ext cx="2786062" cy="2266950"/>
            <a:chOff x="-42072" y="3567627"/>
            <a:chExt cx="2786262" cy="2266647"/>
          </a:xfrm>
        </p:grpSpPr>
        <p:pic>
          <p:nvPicPr>
            <p:cNvPr id="7176" name="Picture 4"/>
            <p:cNvPicPr>
              <a:picLocks noChangeAspect="1" noChangeArrowheads="1"/>
            </p:cNvPicPr>
            <p:nvPr/>
          </p:nvPicPr>
          <p:blipFill>
            <a:blip r:embed="rId2">
              <a:extLst>
                <a:ext uri="{28A0092B-C50C-407E-A947-70E740481C1C}">
                  <a14:useLocalDpi xmlns:a14="http://schemas.microsoft.com/office/drawing/2010/main" val="0"/>
                </a:ext>
              </a:extLst>
            </a:blip>
            <a:srcRect l="7475" r="2597"/>
            <a:stretch>
              <a:fillRect/>
            </a:stretch>
          </p:blipFill>
          <p:spPr bwMode="auto">
            <a:xfrm>
              <a:off x="-442" y="3567627"/>
              <a:ext cx="2744632" cy="226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7" name="TextBox 1"/>
            <p:cNvSpPr txBox="1">
              <a:spLocks noChangeArrowheads="1"/>
            </p:cNvSpPr>
            <p:nvPr/>
          </p:nvSpPr>
          <p:spPr bwMode="auto">
            <a:xfrm>
              <a:off x="994086" y="3753456"/>
              <a:ext cx="835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b="1"/>
                <a:t>National </a:t>
              </a:r>
            </a:p>
            <a:p>
              <a:pPr algn="ctr" eaLnBrk="1" hangingPunct="1"/>
              <a:r>
                <a:rPr lang="en-US" altLang="en-US" sz="1200" b="1"/>
                <a:t>Interests</a:t>
              </a:r>
            </a:p>
          </p:txBody>
        </p:sp>
        <p:sp>
          <p:nvSpPr>
            <p:cNvPr id="7178" name="TextBox 8"/>
            <p:cNvSpPr txBox="1">
              <a:spLocks noChangeArrowheads="1"/>
            </p:cNvSpPr>
            <p:nvPr/>
          </p:nvSpPr>
          <p:spPr bwMode="auto">
            <a:xfrm>
              <a:off x="1406795" y="4979013"/>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b="1"/>
                <a:t>Knowledge</a:t>
              </a:r>
            </a:p>
            <a:p>
              <a:pPr algn="ctr" eaLnBrk="1" hangingPunct="1"/>
              <a:r>
                <a:rPr lang="en-US" altLang="en-US" sz="1200" b="1"/>
                <a:t>Generation</a:t>
              </a:r>
            </a:p>
          </p:txBody>
        </p:sp>
        <p:sp>
          <p:nvSpPr>
            <p:cNvPr id="7179" name="TextBox 9"/>
            <p:cNvSpPr txBox="1">
              <a:spLocks noChangeArrowheads="1"/>
            </p:cNvSpPr>
            <p:nvPr/>
          </p:nvSpPr>
          <p:spPr bwMode="auto">
            <a:xfrm>
              <a:off x="1595217" y="4244397"/>
              <a:ext cx="11240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b="1"/>
                <a:t>Partnerships</a:t>
              </a:r>
            </a:p>
          </p:txBody>
        </p:sp>
        <p:sp>
          <p:nvSpPr>
            <p:cNvPr id="7180" name="TextBox 12"/>
            <p:cNvSpPr txBox="1">
              <a:spLocks noChangeArrowheads="1"/>
            </p:cNvSpPr>
            <p:nvPr/>
          </p:nvSpPr>
          <p:spPr bwMode="auto">
            <a:xfrm>
              <a:off x="212353" y="5022644"/>
              <a:ext cx="1067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b="1"/>
                <a:t>Exploitation</a:t>
              </a:r>
            </a:p>
          </p:txBody>
        </p:sp>
        <p:sp>
          <p:nvSpPr>
            <p:cNvPr id="7181" name="TextBox 13"/>
            <p:cNvSpPr txBox="1">
              <a:spLocks noChangeArrowheads="1"/>
            </p:cNvSpPr>
            <p:nvPr/>
          </p:nvSpPr>
          <p:spPr bwMode="auto">
            <a:xfrm>
              <a:off x="-42072" y="4170308"/>
              <a:ext cx="806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b="1"/>
                <a:t>NATO</a:t>
              </a:r>
            </a:p>
            <a:p>
              <a:pPr algn="ctr" eaLnBrk="1" hangingPunct="1"/>
              <a:r>
                <a:rPr lang="en-US" altLang="en-US" sz="1200" b="1"/>
                <a:t>Success</a:t>
              </a:r>
            </a:p>
          </p:txBody>
        </p:sp>
        <p:sp>
          <p:nvSpPr>
            <p:cNvPr id="7182" name="TextBox 14"/>
            <p:cNvSpPr txBox="1">
              <a:spLocks noChangeArrowheads="1"/>
            </p:cNvSpPr>
            <p:nvPr/>
          </p:nvSpPr>
          <p:spPr bwMode="auto">
            <a:xfrm>
              <a:off x="798303" y="4454152"/>
              <a:ext cx="1178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b="1"/>
                <a:t>Collaboration</a:t>
              </a:r>
            </a:p>
          </p:txBody>
        </p:sp>
      </p:grpSp>
      <p:sp>
        <p:nvSpPr>
          <p:cNvPr id="12" name="Content Placeholder 8"/>
          <p:cNvSpPr txBox="1">
            <a:spLocks/>
          </p:cNvSpPr>
          <p:nvPr/>
        </p:nvSpPr>
        <p:spPr>
          <a:xfrm>
            <a:off x="5580112" y="1473959"/>
            <a:ext cx="3563888" cy="506506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0" rIns="0"/>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91440">
              <a:spcBef>
                <a:spcPts val="600"/>
              </a:spcBef>
              <a:defRPr/>
            </a:pPr>
            <a:r>
              <a:rPr lang="en-GB" altLang="en-US" b="1" dirty="0" smtClean="0">
                <a:solidFill>
                  <a:srgbClr val="FFFFFF"/>
                </a:solidFill>
                <a:latin typeface="Calibri" pitchFamily="34" charset="0"/>
              </a:rPr>
              <a:t>Toolbox:</a:t>
            </a:r>
          </a:p>
          <a:p>
            <a:pPr marL="91440">
              <a:spcBef>
                <a:spcPts val="600"/>
              </a:spcBef>
              <a:buFontTx/>
              <a:buChar char="•"/>
              <a:defRPr/>
            </a:pPr>
            <a:r>
              <a:rPr lang="en-GB" altLang="en-US" b="1" u="sng" dirty="0">
                <a:solidFill>
                  <a:srgbClr val="FFFFFF"/>
                </a:solidFill>
                <a:latin typeface="Calibri" pitchFamily="34" charset="0"/>
              </a:rPr>
              <a:t>Task Group</a:t>
            </a:r>
            <a:br>
              <a:rPr lang="en-GB" altLang="en-US" b="1" u="sng" dirty="0">
                <a:solidFill>
                  <a:srgbClr val="FFFFFF"/>
                </a:solidFill>
                <a:latin typeface="Calibri" pitchFamily="34" charset="0"/>
              </a:rPr>
            </a:br>
            <a:r>
              <a:rPr lang="en-GB" altLang="en-US" u="sng" dirty="0" smtClean="0">
                <a:solidFill>
                  <a:srgbClr val="FFFFFF"/>
                </a:solidFill>
                <a:latin typeface="Calibri" pitchFamily="34" charset="0"/>
              </a:rPr>
              <a:t>Technology Demos happen here!</a:t>
            </a:r>
            <a:r>
              <a:rPr lang="en-GB" altLang="en-US" b="1" u="sng" dirty="0" smtClean="0">
                <a:solidFill>
                  <a:srgbClr val="FFFFFF"/>
                </a:solidFill>
                <a:latin typeface="Calibri" pitchFamily="34" charset="0"/>
              </a:rPr>
              <a:t/>
            </a:r>
            <a:br>
              <a:rPr lang="en-GB" altLang="en-US" b="1" u="sng" dirty="0" smtClean="0">
                <a:solidFill>
                  <a:srgbClr val="FFFFFF"/>
                </a:solidFill>
                <a:latin typeface="Calibri" pitchFamily="34" charset="0"/>
              </a:rPr>
            </a:br>
            <a:r>
              <a:rPr lang="en-GB" altLang="en-US" sz="1600" dirty="0" smtClean="0">
                <a:solidFill>
                  <a:srgbClr val="FFFFFF"/>
                </a:solidFill>
                <a:latin typeface="Calibri" pitchFamily="34" charset="0"/>
              </a:rPr>
              <a:t>(</a:t>
            </a:r>
            <a:r>
              <a:rPr lang="en-GB" altLang="en-US" sz="1600" dirty="0">
                <a:solidFill>
                  <a:srgbClr val="FFFFFF"/>
                </a:solidFill>
                <a:latin typeface="Calibri" pitchFamily="34" charset="0"/>
              </a:rPr>
              <a:t>study </a:t>
            </a:r>
            <a:r>
              <a:rPr lang="en-GB" altLang="en-US" sz="1600" dirty="0" smtClean="0">
                <a:solidFill>
                  <a:srgbClr val="FFFFFF"/>
                </a:solidFill>
                <a:latin typeface="Calibri" pitchFamily="34" charset="0"/>
              </a:rPr>
              <a:t>group, 3 years)</a:t>
            </a:r>
          </a:p>
          <a:p>
            <a:pPr marL="91440">
              <a:spcBef>
                <a:spcPts val="600"/>
              </a:spcBef>
              <a:buFontTx/>
              <a:buChar char="•"/>
              <a:defRPr/>
            </a:pPr>
            <a:r>
              <a:rPr lang="en-GB" altLang="en-US" b="1" u="sng" dirty="0" smtClean="0">
                <a:solidFill>
                  <a:srgbClr val="FFFFFF"/>
                </a:solidFill>
                <a:latin typeface="Calibri" pitchFamily="34" charset="0"/>
              </a:rPr>
              <a:t>Specialists’ Team </a:t>
            </a:r>
            <a:r>
              <a:rPr lang="en-GB" altLang="en-US" sz="1600" b="1" u="sng" dirty="0" smtClean="0">
                <a:solidFill>
                  <a:srgbClr val="FFFFFF"/>
                </a:solidFill>
                <a:latin typeface="Calibri" pitchFamily="34" charset="0"/>
              </a:rPr>
              <a:t/>
            </a:r>
            <a:br>
              <a:rPr lang="en-GB" altLang="en-US" sz="1600" b="1" u="sng" dirty="0" smtClean="0">
                <a:solidFill>
                  <a:srgbClr val="FFFFFF"/>
                </a:solidFill>
                <a:latin typeface="Calibri" pitchFamily="34" charset="0"/>
              </a:rPr>
            </a:br>
            <a:r>
              <a:rPr lang="en-GB" altLang="en-US" sz="1600" dirty="0" smtClean="0">
                <a:solidFill>
                  <a:srgbClr val="FFFFFF"/>
                </a:solidFill>
                <a:latin typeface="Calibri" pitchFamily="34" charset="0"/>
              </a:rPr>
              <a:t>(quick reaction)</a:t>
            </a:r>
          </a:p>
          <a:p>
            <a:pPr marL="91440">
              <a:spcBef>
                <a:spcPts val="600"/>
              </a:spcBef>
              <a:buFontTx/>
              <a:buChar char="•"/>
              <a:defRPr/>
            </a:pPr>
            <a:r>
              <a:rPr lang="en-GB" altLang="en-US" b="1" u="sng" dirty="0" smtClean="0">
                <a:solidFill>
                  <a:srgbClr val="FFFFFF"/>
                </a:solidFill>
                <a:latin typeface="Calibri" pitchFamily="34" charset="0"/>
              </a:rPr>
              <a:t>Specialists’ Meeting</a:t>
            </a:r>
            <a:r>
              <a:rPr lang="en-GB" altLang="en-US" u="sng" dirty="0" smtClean="0">
                <a:solidFill>
                  <a:srgbClr val="FFFFFF"/>
                </a:solidFill>
                <a:latin typeface="Calibri" pitchFamily="34" charset="0"/>
              </a:rPr>
              <a:t> </a:t>
            </a:r>
            <a:r>
              <a:rPr lang="en-GB" altLang="en-US" sz="1600" u="sng" dirty="0" smtClean="0">
                <a:solidFill>
                  <a:srgbClr val="FFFFFF"/>
                </a:solidFill>
                <a:latin typeface="Calibri" pitchFamily="34" charset="0"/>
              </a:rPr>
              <a:t/>
            </a:r>
            <a:br>
              <a:rPr lang="en-GB" altLang="en-US" sz="1600" u="sng" dirty="0" smtClean="0">
                <a:solidFill>
                  <a:srgbClr val="FFFFFF"/>
                </a:solidFill>
                <a:latin typeface="Calibri" pitchFamily="34" charset="0"/>
              </a:rPr>
            </a:br>
            <a:r>
              <a:rPr lang="en-GB" altLang="en-US" sz="1600" dirty="0">
                <a:solidFill>
                  <a:srgbClr val="FFFFFF"/>
                </a:solidFill>
                <a:latin typeface="Calibri" pitchFamily="34" charset="0"/>
              </a:rPr>
              <a:t>(&lt;100 people, 2-3 days )</a:t>
            </a:r>
          </a:p>
          <a:p>
            <a:pPr marL="91440">
              <a:spcBef>
                <a:spcPts val="600"/>
              </a:spcBef>
              <a:buFontTx/>
              <a:buChar char="•"/>
              <a:defRPr/>
            </a:pPr>
            <a:r>
              <a:rPr lang="en-GB" altLang="en-US" b="1" u="sng" dirty="0" smtClean="0">
                <a:solidFill>
                  <a:srgbClr val="FFFFFF"/>
                </a:solidFill>
                <a:latin typeface="Calibri" pitchFamily="34" charset="0"/>
              </a:rPr>
              <a:t>Workshop</a:t>
            </a:r>
            <a:r>
              <a:rPr lang="en-GB" altLang="en-US" dirty="0" smtClean="0">
                <a:solidFill>
                  <a:srgbClr val="FFFFFF"/>
                </a:solidFill>
                <a:latin typeface="Calibri" pitchFamily="34" charset="0"/>
              </a:rPr>
              <a:t> </a:t>
            </a:r>
            <a:r>
              <a:rPr lang="en-GB" altLang="en-US" sz="1600" dirty="0" smtClean="0">
                <a:solidFill>
                  <a:srgbClr val="FFFFFF"/>
                </a:solidFill>
                <a:latin typeface="Calibri" pitchFamily="34" charset="0"/>
              </a:rPr>
              <a:t/>
            </a:r>
            <a:br>
              <a:rPr lang="en-GB" altLang="en-US" sz="1600" dirty="0" smtClean="0">
                <a:solidFill>
                  <a:srgbClr val="FFFFFF"/>
                </a:solidFill>
                <a:latin typeface="Calibri" pitchFamily="34" charset="0"/>
              </a:rPr>
            </a:br>
            <a:r>
              <a:rPr lang="en-GB" altLang="en-US" sz="1600" dirty="0" smtClean="0">
                <a:solidFill>
                  <a:srgbClr val="FFFFFF"/>
                </a:solidFill>
                <a:latin typeface="Calibri" pitchFamily="34" charset="0"/>
              </a:rPr>
              <a:t>(selected participation, 2-3 days) </a:t>
            </a:r>
          </a:p>
          <a:p>
            <a:pPr marL="91440">
              <a:spcBef>
                <a:spcPts val="600"/>
              </a:spcBef>
              <a:buFontTx/>
              <a:buChar char="•"/>
              <a:defRPr/>
            </a:pPr>
            <a:r>
              <a:rPr lang="en-GB" altLang="en-US" b="1" u="sng" dirty="0" smtClean="0">
                <a:solidFill>
                  <a:srgbClr val="FFFFFF"/>
                </a:solidFill>
                <a:latin typeface="Calibri" pitchFamily="34" charset="0"/>
              </a:rPr>
              <a:t>Lecture Series</a:t>
            </a:r>
            <a:r>
              <a:rPr lang="en-GB" altLang="en-US" sz="1600" b="1" u="sng" dirty="0" smtClean="0">
                <a:solidFill>
                  <a:srgbClr val="FFFFFF"/>
                </a:solidFill>
                <a:latin typeface="Calibri" pitchFamily="34" charset="0"/>
              </a:rPr>
              <a:t/>
            </a:r>
            <a:br>
              <a:rPr lang="en-GB" altLang="en-US" sz="1600" b="1" u="sng" dirty="0" smtClean="0">
                <a:solidFill>
                  <a:srgbClr val="FFFFFF"/>
                </a:solidFill>
                <a:latin typeface="Calibri" pitchFamily="34" charset="0"/>
              </a:rPr>
            </a:br>
            <a:r>
              <a:rPr lang="en-GB" altLang="en-US" sz="1600" dirty="0" smtClean="0">
                <a:solidFill>
                  <a:srgbClr val="FFFFFF"/>
                </a:solidFill>
                <a:latin typeface="Calibri" pitchFamily="34" charset="0"/>
              </a:rPr>
              <a:t>(junior and mid-level scientists)</a:t>
            </a:r>
          </a:p>
          <a:p>
            <a:pPr marL="91440">
              <a:spcBef>
                <a:spcPts val="600"/>
              </a:spcBef>
              <a:buFontTx/>
              <a:buChar char="•"/>
              <a:defRPr/>
            </a:pPr>
            <a:r>
              <a:rPr lang="en-GB" altLang="en-US" b="1" u="sng" dirty="0" smtClean="0">
                <a:solidFill>
                  <a:srgbClr val="FFFFFF"/>
                </a:solidFill>
                <a:latin typeface="Calibri" pitchFamily="34" charset="0"/>
              </a:rPr>
              <a:t>Technical Course </a:t>
            </a:r>
          </a:p>
          <a:p>
            <a:pPr marL="91440">
              <a:spcBef>
                <a:spcPts val="600"/>
              </a:spcBef>
              <a:buFontTx/>
              <a:buChar char="•"/>
              <a:defRPr/>
            </a:pPr>
            <a:r>
              <a:rPr lang="en-GB" altLang="en-US" b="1" u="sng" dirty="0">
                <a:solidFill>
                  <a:srgbClr val="FFFFFF"/>
                </a:solidFill>
                <a:latin typeface="Calibri" pitchFamily="34" charset="0"/>
              </a:rPr>
              <a:t>Symposia</a:t>
            </a:r>
            <a:r>
              <a:rPr lang="en-GB" altLang="en-US" dirty="0">
                <a:solidFill>
                  <a:srgbClr val="FFFFFF"/>
                </a:solidFill>
                <a:latin typeface="Calibri" pitchFamily="34" charset="0"/>
              </a:rPr>
              <a:t> </a:t>
            </a:r>
            <a:br>
              <a:rPr lang="en-GB" altLang="en-US" dirty="0">
                <a:solidFill>
                  <a:srgbClr val="FFFFFF"/>
                </a:solidFill>
                <a:latin typeface="Calibri" pitchFamily="34" charset="0"/>
              </a:rPr>
            </a:br>
            <a:r>
              <a:rPr lang="en-GB" altLang="en-US" sz="1600" dirty="0">
                <a:solidFill>
                  <a:srgbClr val="FFFFFF"/>
                </a:solidFill>
                <a:latin typeface="Calibri" pitchFamily="34" charset="0"/>
              </a:rPr>
              <a:t>(&gt;100 people, 3-4 days)</a:t>
            </a:r>
          </a:p>
          <a:p>
            <a:pPr marL="91440">
              <a:spcBef>
                <a:spcPts val="600"/>
              </a:spcBef>
              <a:buFontTx/>
              <a:buChar char="•"/>
              <a:defRPr/>
            </a:pPr>
            <a:r>
              <a:rPr lang="en-GB" altLang="en-US" b="1" u="sng" dirty="0" smtClean="0">
                <a:solidFill>
                  <a:srgbClr val="FFFFFF"/>
                </a:solidFill>
                <a:latin typeface="Calibri" pitchFamily="34" charset="0"/>
              </a:rPr>
              <a:t>Exploratory Team</a:t>
            </a:r>
            <a:endParaRPr lang="fr-FR" altLang="en-US" b="1" u="sng" dirty="0" smtClean="0">
              <a:solidFill>
                <a:srgbClr val="FFFFFF"/>
              </a:solidFill>
              <a:latin typeface="Calibri" pitchFamily="34" charset="0"/>
            </a:endParaRPr>
          </a:p>
        </p:txBody>
      </p:sp>
      <p:sp>
        <p:nvSpPr>
          <p:cNvPr id="7174" name="Rectangle 9"/>
          <p:cNvSpPr txBox="1">
            <a:spLocks noChangeArrowheads="1"/>
          </p:cNvSpPr>
          <p:nvPr/>
        </p:nvSpPr>
        <p:spPr bwMode="auto">
          <a:xfrm>
            <a:off x="539750" y="836613"/>
            <a:ext cx="8229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GB" altLang="en-US" sz="4400">
                <a:latin typeface="Calibri" pitchFamily="34" charset="0"/>
              </a:rPr>
              <a:t>Collaborative S&amp;T </a:t>
            </a:r>
            <a:r>
              <a:rPr lang="en-US" altLang="en-US" sz="4400">
                <a:latin typeface="Calibri" pitchFamily="34" charset="0"/>
              </a:rPr>
              <a:t>Environment</a:t>
            </a:r>
          </a:p>
        </p:txBody>
      </p:sp>
      <p:sp>
        <p:nvSpPr>
          <p:cNvPr id="2" name="Right Arrow 1"/>
          <p:cNvSpPr/>
          <p:nvPr/>
        </p:nvSpPr>
        <p:spPr>
          <a:xfrm>
            <a:off x="3470275" y="3233738"/>
            <a:ext cx="2109788" cy="14573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chemeClr val="tx1"/>
                </a:solidFill>
              </a:rPr>
              <a:t>250 </a:t>
            </a:r>
            <a:r>
              <a:rPr lang="en-US" dirty="0">
                <a:solidFill>
                  <a:schemeClr val="tx1"/>
                </a:solidFill>
              </a:rPr>
              <a:t>Activities Per Year</a:t>
            </a:r>
          </a:p>
        </p:txBody>
      </p:sp>
    </p:spTree>
    <p:extLst>
      <p:ext uri="{BB962C8B-B14F-4D97-AF65-F5344CB8AC3E}">
        <p14:creationId xmlns:p14="http://schemas.microsoft.com/office/powerpoint/2010/main" val="155952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Chart 4"/>
          <p:cNvGraphicFramePr>
            <a:graphicFrameLocks/>
          </p:cNvGraphicFramePr>
          <p:nvPr>
            <p:extLst>
              <p:ext uri="{D42A27DB-BD31-4B8C-83A1-F6EECF244321}">
                <p14:modId xmlns:p14="http://schemas.microsoft.com/office/powerpoint/2010/main" val="67289498"/>
              </p:ext>
            </p:extLst>
          </p:nvPr>
        </p:nvGraphicFramePr>
        <p:xfrm>
          <a:off x="587375" y="1511300"/>
          <a:ext cx="8483600" cy="5283200"/>
        </p:xfrm>
        <a:graphic>
          <a:graphicData uri="http://schemas.openxmlformats.org/presentationml/2006/ole">
            <mc:AlternateContent xmlns:mc="http://schemas.openxmlformats.org/markup-compatibility/2006">
              <mc:Choice xmlns:v="urn:schemas-microsoft-com:vml" Requires="v">
                <p:oleObj spid="_x0000_s4137" r:id="rId4" imgW="8486367" imgH="5285690" progId="Excel.Chart.8">
                  <p:embed/>
                </p:oleObj>
              </mc:Choice>
              <mc:Fallback>
                <p:oleObj r:id="rId4" imgW="8486367" imgH="528569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1511300"/>
                        <a:ext cx="8483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8" name="Rectangle 2"/>
          <p:cNvSpPr>
            <a:spLocks noGrp="1" noChangeArrowheads="1"/>
          </p:cNvSpPr>
          <p:nvPr>
            <p:ph type="title"/>
          </p:nvPr>
        </p:nvSpPr>
        <p:spPr bwMode="auto">
          <a:xfrm>
            <a:off x="457200" y="876300"/>
            <a:ext cx="8229600" cy="941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defRPr/>
            </a:pPr>
            <a:r>
              <a:rPr lang="en-US" altLang="en-US" b="1" dirty="0">
                <a:solidFill>
                  <a:schemeClr val="accent3">
                    <a:lumMod val="75000"/>
                  </a:schemeClr>
                </a:solidFill>
              </a:rPr>
              <a:t>Total Number of Activities per Year</a:t>
            </a:r>
            <a:r>
              <a:rPr lang="en-US" altLang="en-US" sz="3200" dirty="0" smtClean="0">
                <a:ea typeface="ＭＳ Ｐゴシック" pitchFamily="34" charset="-128"/>
              </a:rPr>
              <a:t/>
            </a:r>
            <a:br>
              <a:rPr lang="en-US" altLang="en-US" sz="3200" dirty="0" smtClean="0">
                <a:ea typeface="ＭＳ Ｐゴシック" pitchFamily="34" charset="-128"/>
              </a:rPr>
            </a:br>
            <a:r>
              <a:rPr lang="en-US" altLang="en-US" sz="2200" b="1" dirty="0">
                <a:solidFill>
                  <a:schemeClr val="accent6">
                    <a:lumMod val="75000"/>
                  </a:schemeClr>
                </a:solidFill>
              </a:rPr>
              <a:t>All Panels/Group Combined</a:t>
            </a:r>
          </a:p>
        </p:txBody>
      </p:sp>
      <p:sp>
        <p:nvSpPr>
          <p:cNvPr id="2" name="TextBox 1"/>
          <p:cNvSpPr txBox="1"/>
          <p:nvPr/>
        </p:nvSpPr>
        <p:spPr>
          <a:xfrm>
            <a:off x="1979712" y="1916832"/>
            <a:ext cx="5237331" cy="923330"/>
          </a:xfrm>
          <a:prstGeom prst="rect">
            <a:avLst/>
          </a:prstGeom>
          <a:solidFill>
            <a:schemeClr val="accent2"/>
          </a:solidFill>
        </p:spPr>
        <p:txBody>
          <a:bodyPr wrap="none" rtlCol="0">
            <a:spAutoFit/>
          </a:bodyPr>
          <a:lstStyle/>
          <a:p>
            <a:r>
              <a:rPr lang="en-US" dirty="0" smtClean="0">
                <a:solidFill>
                  <a:srgbClr val="FFFF00"/>
                </a:solidFill>
              </a:rPr>
              <a:t>Plus about 75 Exploratory Teams, 50 of which </a:t>
            </a:r>
          </a:p>
          <a:p>
            <a:r>
              <a:rPr lang="en-US" dirty="0" smtClean="0">
                <a:solidFill>
                  <a:srgbClr val="FFFF00"/>
                </a:solidFill>
              </a:rPr>
              <a:t>are mature enough to become an activity—about </a:t>
            </a:r>
          </a:p>
          <a:p>
            <a:r>
              <a:rPr lang="en-US" dirty="0" smtClean="0">
                <a:solidFill>
                  <a:srgbClr val="FFFF00"/>
                </a:solidFill>
              </a:rPr>
              <a:t>80% become Task Groups / other</a:t>
            </a:r>
            <a:endParaRPr lang="en-US" dirty="0">
              <a:solidFill>
                <a:srgbClr val="FFFF00"/>
              </a:solidFill>
            </a:endParaRPr>
          </a:p>
        </p:txBody>
      </p:sp>
      <p:cxnSp>
        <p:nvCxnSpPr>
          <p:cNvPr id="4" name="Straight Arrow Connector 3"/>
          <p:cNvCxnSpPr/>
          <p:nvPr/>
        </p:nvCxnSpPr>
        <p:spPr>
          <a:xfrm>
            <a:off x="7217043" y="2204864"/>
            <a:ext cx="1027365"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3"/>
          <p:cNvSpPr>
            <a:spLocks noGrp="1"/>
          </p:cNvSpPr>
          <p:nvPr>
            <p:ph type="sldNum" sz="quarter" idx="4294967295"/>
          </p:nvPr>
        </p:nvSpPr>
        <p:spPr>
          <a:xfrm>
            <a:off x="6956425" y="6597650"/>
            <a:ext cx="2133600" cy="287338"/>
          </a:xfrm>
          <a:prstGeom prst="rect">
            <a:avLst/>
          </a:prstGeom>
        </p:spPr>
        <p:txBody>
          <a:bodyPr vert="horz" wrap="square" lIns="91440" tIns="45720" rIns="91440" bIns="45720" numCol="1" anchor="ctr" anchorCtr="0" compatLnSpc="1">
            <a:prstTxWarp prst="textNoShape">
              <a:avLst/>
            </a:prstTxWarp>
          </a:bodyPr>
          <a:lstStyle/>
          <a:p>
            <a:pPr algn="r"/>
            <a:r>
              <a:rPr lang="en-US" sz="1200" dirty="0">
                <a:solidFill>
                  <a:schemeClr val="bg1"/>
                </a:solidFill>
              </a:rPr>
              <a:t>Slide </a:t>
            </a:r>
            <a:fld id="{800DED5B-8398-4CAE-B886-C192F28280EA}" type="slidenum">
              <a:rPr lang="en-US" sz="1200">
                <a:solidFill>
                  <a:schemeClr val="bg1"/>
                </a:solidFill>
              </a:rPr>
              <a:pPr algn="r"/>
              <a:t>7</a:t>
            </a:fld>
            <a:endParaRPr lang="en-US" sz="1200" dirty="0">
              <a:solidFill>
                <a:schemeClr val="bg1"/>
              </a:solidFill>
            </a:endParaRPr>
          </a:p>
        </p:txBody>
      </p:sp>
    </p:spTree>
    <p:extLst>
      <p:ext uri="{BB962C8B-B14F-4D97-AF65-F5344CB8AC3E}">
        <p14:creationId xmlns:p14="http://schemas.microsoft.com/office/powerpoint/2010/main" val="43351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6300"/>
            <a:ext cx="8229600" cy="941388"/>
          </a:xfrm>
        </p:spPr>
        <p:txBody>
          <a:bodyPr>
            <a:normAutofit fontScale="90000"/>
          </a:bodyPr>
          <a:lstStyle/>
          <a:p>
            <a:pPr>
              <a:defRPr/>
            </a:pPr>
            <a:r>
              <a:rPr lang="en-US" altLang="en-US" dirty="0" smtClean="0">
                <a:solidFill>
                  <a:srgbClr val="89146A"/>
                </a:solidFill>
                <a:ea typeface="ＭＳ Ｐゴシック" pitchFamily="34" charset="-128"/>
              </a:rPr>
              <a:t>NATO Nations Participation </a:t>
            </a:r>
            <a:r>
              <a:rPr lang="en-US" altLang="en-US" dirty="0">
                <a:solidFill>
                  <a:srgbClr val="89146A"/>
                </a:solidFill>
                <a:ea typeface="ＭＳ Ｐゴシック" pitchFamily="34" charset="-128"/>
              </a:rPr>
              <a:t>in </a:t>
            </a:r>
            <a:r>
              <a:rPr lang="en-US" altLang="en-US" dirty="0" err="1" smtClean="0">
                <a:solidFill>
                  <a:srgbClr val="89146A"/>
                </a:solidFill>
                <a:ea typeface="ＭＳ Ｐゴシック" pitchFamily="34" charset="-128"/>
              </a:rPr>
              <a:t>CPoW</a:t>
            </a:r>
            <a:r>
              <a:rPr lang="en-US" sz="2700" dirty="0" smtClean="0">
                <a:solidFill>
                  <a:srgbClr val="89146A"/>
                </a:solidFill>
              </a:rPr>
              <a:t/>
            </a:r>
            <a:br>
              <a:rPr lang="en-US" sz="2700" dirty="0" smtClean="0">
                <a:solidFill>
                  <a:srgbClr val="89146A"/>
                </a:solidFill>
              </a:rPr>
            </a:br>
            <a:r>
              <a:rPr lang="en-US" sz="2700" dirty="0" smtClean="0"/>
              <a:t>(activities per nation)</a:t>
            </a:r>
            <a:endParaRPr lang="en-US" sz="2700" dirty="0"/>
          </a:p>
        </p:txBody>
      </p:sp>
      <p:graphicFrame>
        <p:nvGraphicFramePr>
          <p:cNvPr id="4" name="Chart 3"/>
          <p:cNvGraphicFramePr>
            <a:graphicFrameLocks/>
          </p:cNvGraphicFramePr>
          <p:nvPr>
            <p:extLst>
              <p:ext uri="{D42A27DB-BD31-4B8C-83A1-F6EECF244321}">
                <p14:modId xmlns:p14="http://schemas.microsoft.com/office/powerpoint/2010/main" val="2717038134"/>
              </p:ext>
            </p:extLst>
          </p:nvPr>
        </p:nvGraphicFramePr>
        <p:xfrm>
          <a:off x="1" y="873457"/>
          <a:ext cx="9144000" cy="5718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7954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ChangeArrowheads="1"/>
          </p:cNvSpPr>
          <p:nvPr/>
        </p:nvSpPr>
        <p:spPr bwMode="auto">
          <a:xfrm>
            <a:off x="4648200" y="3683325"/>
            <a:ext cx="4495800" cy="2877813"/>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54000" tIns="54000" rIns="54000" bIns="54000"/>
          <a:lstStyle/>
          <a:p>
            <a:pPr defTabSz="457200" eaLnBrk="0" fontAlgn="base" hangingPunct="0">
              <a:spcBef>
                <a:spcPct val="0"/>
              </a:spcBef>
              <a:spcAft>
                <a:spcPct val="0"/>
              </a:spcAft>
              <a:defRPr/>
            </a:pPr>
            <a:r>
              <a:rPr lang="en-GB" sz="1400" b="1" dirty="0">
                <a:solidFill>
                  <a:prstClr val="black"/>
                </a:solidFill>
                <a:latin typeface="Arial" charset="0"/>
                <a:ea typeface="ＭＳ Ｐゴシック" pitchFamily="34" charset="-128"/>
              </a:rPr>
              <a:t>Impact and Exploitation:</a:t>
            </a:r>
          </a:p>
          <a:p>
            <a:pPr marL="285750" indent="-285750">
              <a:buFontTx/>
              <a:buChar char="-"/>
            </a:pPr>
            <a:r>
              <a:rPr lang="en-US" sz="1400" dirty="0"/>
              <a:t>A detailed proposal and plan for a task group activity (or activities) in one or more of the three space domain awareness focus areas (space environment, radio frequency interference and space object tracking). </a:t>
            </a:r>
          </a:p>
        </p:txBody>
      </p:sp>
      <p:sp>
        <p:nvSpPr>
          <p:cNvPr id="13316" name="Rectangle 18"/>
          <p:cNvSpPr>
            <a:spLocks noChangeArrowheads="1"/>
          </p:cNvSpPr>
          <p:nvPr/>
        </p:nvSpPr>
        <p:spPr bwMode="auto">
          <a:xfrm>
            <a:off x="-4763" y="3683324"/>
            <a:ext cx="4648201" cy="2877813"/>
          </a:xfrm>
          <a:prstGeom prst="rect">
            <a:avLst/>
          </a:prstGeom>
          <a:solidFill>
            <a:schemeClr val="bg1"/>
          </a:solidFill>
          <a:ln w="12700">
            <a:noFill/>
            <a:miter lim="800000"/>
            <a:headEnd type="none" w="sm" len="sm"/>
            <a:tailEnd type="none" w="sm" len="sm"/>
          </a:ln>
        </p:spPr>
        <p:txBody>
          <a:bodyPr lIns="54000" tIns="54000" rIns="54000" bIns="54000"/>
          <a:lstStyle/>
          <a:p>
            <a:pPr defTabSz="457200" eaLnBrk="0" fontAlgn="base" hangingPunct="0">
              <a:spcBef>
                <a:spcPct val="0"/>
              </a:spcBef>
              <a:spcAft>
                <a:spcPct val="0"/>
              </a:spcAft>
              <a:defRPr/>
            </a:pPr>
            <a:r>
              <a:rPr lang="en-GB" sz="1400" b="1" dirty="0">
                <a:solidFill>
                  <a:prstClr val="black"/>
                </a:solidFill>
                <a:latin typeface="Arial" charset="0"/>
                <a:ea typeface="ＭＳ Ｐゴシック" pitchFamily="34" charset="-128"/>
              </a:rPr>
              <a:t>Objectives:</a:t>
            </a:r>
          </a:p>
          <a:p>
            <a:pPr marL="171450" indent="-171450" defTabSz="457200" eaLnBrk="0" fontAlgn="base" hangingPunct="0">
              <a:spcBef>
                <a:spcPct val="0"/>
              </a:spcBef>
              <a:spcAft>
                <a:spcPct val="0"/>
              </a:spcAft>
              <a:buFontTx/>
              <a:buChar char="-"/>
              <a:defRPr/>
            </a:pPr>
            <a:r>
              <a:rPr lang="en-US" sz="1400" dirty="0"/>
              <a:t>The exploratory team will determine the type of SDA information can pragmatically be collected, shared and fused within the member nations participating </a:t>
            </a:r>
            <a:r>
              <a:rPr lang="en-US" sz="1400" b="1" kern="0" dirty="0" smtClean="0">
                <a:solidFill>
                  <a:prstClr val="black"/>
                </a:solidFill>
                <a:latin typeface="Arial" charset="0"/>
                <a:ea typeface="ＭＳ Ｐゴシック" pitchFamily="34" charset="-128"/>
              </a:rPr>
              <a:t>Topics/themes</a:t>
            </a:r>
            <a:r>
              <a:rPr lang="en-US" sz="1400" b="1" kern="0" dirty="0">
                <a:solidFill>
                  <a:prstClr val="black"/>
                </a:solidFill>
                <a:latin typeface="Arial" charset="0"/>
                <a:ea typeface="ＭＳ Ｐゴシック" pitchFamily="34" charset="-128"/>
              </a:rPr>
              <a:t>:</a:t>
            </a:r>
          </a:p>
          <a:p>
            <a:pPr marL="285750" indent="-285750">
              <a:buFontTx/>
              <a:buChar char="-"/>
            </a:pPr>
            <a:r>
              <a:rPr lang="en-US" sz="1400" dirty="0" smtClean="0"/>
              <a:t>Space Object Tracking</a:t>
            </a:r>
          </a:p>
          <a:p>
            <a:pPr marL="285750" indent="-285750">
              <a:buFontTx/>
              <a:buChar char="-"/>
            </a:pPr>
            <a:r>
              <a:rPr lang="en-US" sz="1400" dirty="0" smtClean="0"/>
              <a:t>Satellite RF Interference</a:t>
            </a:r>
          </a:p>
          <a:p>
            <a:pPr marL="285750" indent="-285750">
              <a:buFontTx/>
              <a:buChar char="-"/>
            </a:pPr>
            <a:r>
              <a:rPr lang="en-US" sz="1400" dirty="0" smtClean="0"/>
              <a:t>Space environment (weather) conditions affecting spacecraft</a:t>
            </a:r>
          </a:p>
          <a:p>
            <a:pPr marL="285750" indent="-285750">
              <a:buFontTx/>
              <a:buChar char="-"/>
            </a:pPr>
            <a:r>
              <a:rPr lang="en-US" sz="1400" dirty="0" smtClean="0"/>
              <a:t>Data fusion algorithms</a:t>
            </a:r>
          </a:p>
          <a:p>
            <a:pPr marL="285750" indent="-285750">
              <a:buFontTx/>
              <a:buChar char="-"/>
            </a:pPr>
            <a:r>
              <a:rPr lang="en-US" sz="1400" dirty="0" smtClean="0"/>
              <a:t>Decision Support communication concepts, tools and methods for communicating changes in the space domain</a:t>
            </a:r>
          </a:p>
          <a:p>
            <a:endParaRPr lang="en-US" sz="1400" dirty="0"/>
          </a:p>
        </p:txBody>
      </p:sp>
      <p:sp>
        <p:nvSpPr>
          <p:cNvPr id="36869" name="Rectangle 1"/>
          <p:cNvSpPr>
            <a:spLocks noChangeArrowheads="1"/>
          </p:cNvSpPr>
          <p:nvPr/>
        </p:nvSpPr>
        <p:spPr bwMode="auto">
          <a:xfrm>
            <a:off x="-168275" y="949325"/>
            <a:ext cx="4816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457200" fontAlgn="base">
              <a:spcBef>
                <a:spcPct val="0"/>
              </a:spcBef>
              <a:spcAft>
                <a:spcPct val="0"/>
              </a:spcAft>
            </a:pPr>
            <a:r>
              <a:rPr lang="en-US" altLang="en-US" b="1" dirty="0" smtClean="0">
                <a:solidFill>
                  <a:prstClr val="black"/>
                </a:solidFill>
                <a:ea typeface="ＭＳ Ｐゴシック" pitchFamily="34" charset="-128"/>
              </a:rPr>
              <a:t>SCI-ET-036: </a:t>
            </a:r>
            <a:r>
              <a:rPr lang="en-US" b="1" dirty="0">
                <a:solidFill>
                  <a:prstClr val="black"/>
                </a:solidFill>
                <a:ea typeface="ＭＳ Ｐゴシック" pitchFamily="34" charset="-128"/>
              </a:rPr>
              <a:t>Collaborative Space Domain Awareness Data Collection and Fusion Experiment</a:t>
            </a:r>
            <a:endParaRPr lang="en-US" altLang="en-US" b="1" dirty="0">
              <a:solidFill>
                <a:prstClr val="black"/>
              </a:solidFill>
              <a:ea typeface="ＭＳ Ｐゴシック"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3053456703"/>
              </p:ext>
            </p:extLst>
          </p:nvPr>
        </p:nvGraphicFramePr>
        <p:xfrm>
          <a:off x="4643438" y="862111"/>
          <a:ext cx="4500562" cy="2593260"/>
        </p:xfrm>
        <a:graphic>
          <a:graphicData uri="http://schemas.openxmlformats.org/drawingml/2006/table">
            <a:tbl>
              <a:tblPr firstRow="1" bandRow="1">
                <a:tableStyleId>{5C22544A-7EE6-4342-B048-85BDC9FD1C3A}</a:tableStyleId>
              </a:tblPr>
              <a:tblGrid>
                <a:gridCol w="1392805"/>
                <a:gridCol w="3107757"/>
              </a:tblGrid>
              <a:tr h="497475">
                <a:tc>
                  <a:txBody>
                    <a:bodyPr/>
                    <a:lstStyle/>
                    <a:p>
                      <a:r>
                        <a:rPr lang="en-US" sz="1400" b="1" kern="1200" dirty="0" smtClean="0">
                          <a:solidFill>
                            <a:sysClr val="windowText" lastClr="000000"/>
                          </a:solidFill>
                          <a:latin typeface="+mn-lt"/>
                          <a:ea typeface="+mn-ea"/>
                          <a:cs typeface="+mn-cs"/>
                        </a:rPr>
                        <a:t>Team Leaders</a:t>
                      </a:r>
                      <a:endParaRPr lang="en-US" sz="1400" b="1" kern="1200" dirty="0">
                        <a:solidFill>
                          <a:sysClr val="windowText" lastClr="00000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1400" b="1" i="0" u="none" strike="noStrike" kern="1200" baseline="0" dirty="0" smtClean="0">
                          <a:solidFill>
                            <a:schemeClr val="tx1"/>
                          </a:solidFill>
                          <a:latin typeface="+mn-lt"/>
                          <a:ea typeface="+mn-ea"/>
                          <a:cs typeface="+mn-cs"/>
                        </a:rPr>
                        <a:t>USA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64217">
                <a:tc>
                  <a:txBody>
                    <a:bodyPr/>
                    <a:lstStyle/>
                    <a:p>
                      <a:r>
                        <a:rPr lang="en-US" sz="1400" b="1" kern="1200" dirty="0" smtClean="0">
                          <a:solidFill>
                            <a:sysClr val="windowText" lastClr="000000"/>
                          </a:solidFill>
                          <a:latin typeface="+mn-lt"/>
                          <a:ea typeface="+mn-ea"/>
                          <a:cs typeface="+mn-cs"/>
                        </a:rPr>
                        <a:t>Active</a:t>
                      </a:r>
                      <a:endParaRPr lang="en-US" sz="1400" b="1" kern="1200" dirty="0">
                        <a:solidFill>
                          <a:sysClr val="windowText" lastClr="000000"/>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b="0" kern="1200" dirty="0" smtClean="0">
                          <a:solidFill>
                            <a:sysClr val="windowText" lastClr="000000"/>
                          </a:solidFill>
                          <a:latin typeface="+mn-lt"/>
                          <a:ea typeface="+mn-ea"/>
                          <a:cs typeface="+mn-cs"/>
                        </a:rPr>
                        <a:t>DEU,</a:t>
                      </a:r>
                      <a:r>
                        <a:rPr lang="en-US" sz="1400" b="0" kern="1200" baseline="0" dirty="0" smtClean="0">
                          <a:solidFill>
                            <a:sysClr val="windowText" lastClr="000000"/>
                          </a:solidFill>
                          <a:latin typeface="+mn-lt"/>
                          <a:ea typeface="+mn-ea"/>
                          <a:cs typeface="+mn-cs"/>
                        </a:rPr>
                        <a:t> FRA, ITA, NLD, ROU, TUR, </a:t>
                      </a:r>
                      <a:r>
                        <a:rPr lang="en-US" sz="1400" b="0" kern="1200" dirty="0" smtClean="0">
                          <a:solidFill>
                            <a:sysClr val="windowText" lastClr="000000"/>
                          </a:solidFill>
                          <a:latin typeface="+mn-lt"/>
                          <a:ea typeface="+mn-ea"/>
                          <a:cs typeface="+mn-cs"/>
                        </a:rPr>
                        <a:t>USA, </a:t>
                      </a:r>
                      <a:endParaRPr lang="en-US" sz="1400" b="0" kern="1200" dirty="0">
                        <a:solidFill>
                          <a:sysClr val="windowText" lastClr="000000"/>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82892">
                <a:tc>
                  <a:txBody>
                    <a:bodyPr/>
                    <a:lstStyle/>
                    <a:p>
                      <a:r>
                        <a:rPr lang="en-US" sz="1400" b="1" kern="1200" dirty="0" smtClean="0">
                          <a:solidFill>
                            <a:sysClr val="windowText" lastClr="000000"/>
                          </a:solidFill>
                          <a:latin typeface="+mn-lt"/>
                          <a:ea typeface="+mn-ea"/>
                          <a:cs typeface="+mn-cs"/>
                        </a:rPr>
                        <a:t>Willing</a:t>
                      </a:r>
                      <a:endParaRPr lang="en-US" sz="1400" b="1" kern="1200" dirty="0">
                        <a:solidFill>
                          <a:sysClr val="windowText" lastClr="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kern="1200" dirty="0">
                        <a:solidFill>
                          <a:sysClr val="windowText" lastClr="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2892">
                <a:tc>
                  <a:txBody>
                    <a:bodyPr/>
                    <a:lstStyle/>
                    <a:p>
                      <a:r>
                        <a:rPr lang="en-US" sz="1400" b="1" kern="1200" dirty="0" smtClean="0">
                          <a:solidFill>
                            <a:sysClr val="windowText" lastClr="000000"/>
                          </a:solidFill>
                          <a:latin typeface="+mn-lt"/>
                          <a:ea typeface="+mn-ea"/>
                          <a:cs typeface="+mn-cs"/>
                        </a:rPr>
                        <a:t>Desired</a:t>
                      </a:r>
                      <a:endParaRPr lang="en-US" sz="1400" b="1" kern="1200" dirty="0">
                        <a:solidFill>
                          <a:sysClr val="windowText" lastClr="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cs-CZ" sz="1400" b="0" baseline="0" dirty="0" smtClean="0"/>
                        <a:t>NCIA, ACT, ACO, JAPCC, </a:t>
                      </a:r>
                      <a:r>
                        <a:rPr lang="en-GB" altLang="cs-CZ" sz="1400" b="0" baseline="0" dirty="0" err="1" smtClean="0"/>
                        <a:t>JToES</a:t>
                      </a:r>
                      <a:r>
                        <a:rPr lang="en-GB" altLang="cs-CZ" sz="1400" b="0" baseline="0" dirty="0" smtClean="0"/>
                        <a:t>, SET, SAS</a:t>
                      </a:r>
                      <a:endParaRPr lang="en-GB" altLang="cs-CZ" sz="14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2892">
                <a:tc>
                  <a:txBody>
                    <a:bodyPr/>
                    <a:lstStyle/>
                    <a:p>
                      <a:r>
                        <a:rPr lang="en-US" sz="1400" b="1" kern="1200" dirty="0" smtClean="0">
                          <a:solidFill>
                            <a:sysClr val="windowText" lastClr="000000"/>
                          </a:solidFill>
                          <a:latin typeface="+mn-lt"/>
                          <a:ea typeface="+mn-ea"/>
                          <a:cs typeface="+mn-cs"/>
                        </a:rPr>
                        <a:t>Duration</a:t>
                      </a:r>
                      <a:endParaRPr lang="en-US" sz="1400" b="1" kern="1200" dirty="0">
                        <a:solidFill>
                          <a:sysClr val="windowText" lastClr="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cs-CZ" sz="1400" b="0" dirty="0" smtClean="0"/>
                        <a:t>Jan 17 – Jan 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2892">
                <a:tc>
                  <a:txBody>
                    <a:bodyPr/>
                    <a:lstStyle/>
                    <a:p>
                      <a:r>
                        <a:rPr lang="en-US" sz="1400" b="1" kern="1200" dirty="0" smtClean="0">
                          <a:solidFill>
                            <a:sysClr val="windowText" lastClr="000000"/>
                          </a:solidFill>
                          <a:latin typeface="+mn-lt"/>
                          <a:ea typeface="+mn-ea"/>
                          <a:cs typeface="+mn-cs"/>
                        </a:rPr>
                        <a:t>Related Activity</a:t>
                      </a:r>
                      <a:endParaRPr lang="en-US" sz="1400" b="1" kern="1200" dirty="0">
                        <a:solidFill>
                          <a:sysClr val="windowText" lastClr="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0" kern="1200" smtClean="0">
                          <a:solidFill>
                            <a:sysClr val="windowText" lastClr="000000"/>
                          </a:solidFill>
                          <a:latin typeface="+mn-lt"/>
                          <a:ea typeface="+mn-ea"/>
                          <a:cs typeface="+mn-cs"/>
                        </a:rPr>
                        <a:t>SCI-279</a:t>
                      </a:r>
                      <a:endParaRPr lang="en-US" sz="1400" b="0" kern="1200" dirty="0">
                        <a:solidFill>
                          <a:sysClr val="windowText" lastClr="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8" name="Straight Connector 7"/>
          <p:cNvCxnSpPr/>
          <p:nvPr/>
        </p:nvCxnSpPr>
        <p:spPr>
          <a:xfrm>
            <a:off x="0" y="3683325"/>
            <a:ext cx="914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0" y="844550"/>
            <a:ext cx="0" cy="5715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2" descr="C:\Users\taylor.edwards@cso.nato.int\Desktop\ms-fi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55395"/>
            <a:ext cx="2596542" cy="164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7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81F8116CF43B49884AE02A8A2E160F" ma:contentTypeVersion="0" ma:contentTypeDescription="Create a new document." ma:contentTypeScope="" ma:versionID="421f483273bef709ee4b8471839d26c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B91DAE-6CC5-4074-B7AD-C0E4A0A2A6B7}">
  <ds:schemaRefs>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FE50C42-A245-41BA-9731-C1DC3BBB1C61}">
  <ds:schemaRefs>
    <ds:schemaRef ds:uri="http://schemas.microsoft.com/sharepoint/v3/contenttype/forms"/>
  </ds:schemaRefs>
</ds:datastoreItem>
</file>

<file path=customXml/itemProps3.xml><?xml version="1.0" encoding="utf-8"?>
<ds:datastoreItem xmlns:ds="http://schemas.openxmlformats.org/officeDocument/2006/customXml" ds:itemID="{057633F9-D7AD-4BA8-90B6-957E98E36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STO PowerPoint Template</Template>
  <TotalTime>6642</TotalTime>
  <Words>1347</Words>
  <Application>Microsoft Office PowerPoint</Application>
  <PresentationFormat>On-screen Show (4:3)</PresentationFormat>
  <Paragraphs>230</Paragraphs>
  <Slides>13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Excel Chart</vt:lpstr>
      <vt:lpstr>PowerPoint Presentation</vt:lpstr>
      <vt:lpstr>Why Collaborative S&amp;T in NATO</vt:lpstr>
      <vt:lpstr>The Science and Technology Organisation 1 Board:  Science and Technology Board 2 Business Models 3 Executive Bodies </vt:lpstr>
      <vt:lpstr>PowerPoint Presentation</vt:lpstr>
      <vt:lpstr>The STO Panels/Group</vt:lpstr>
      <vt:lpstr>PowerPoint Presentation</vt:lpstr>
      <vt:lpstr>Total Number of Activities per Year All Panels/Group Combined</vt:lpstr>
      <vt:lpstr>NATO Nations Participation in CPoW (activities per nation)</vt:lpstr>
      <vt:lpstr>PowerPoint Presentation</vt:lpstr>
      <vt:lpstr>PowerPoint Presentation</vt:lpstr>
      <vt:lpstr>Technology Watch</vt:lpstr>
      <vt:lpstr>Notable Events</vt:lpstr>
      <vt:lpstr>Questions?</vt:lpstr>
    </vt:vector>
  </TitlesOfParts>
  <Company>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 OPS &amp; BUSINESS PLAN</dc:title>
  <dc:creator>Roger Renard</dc:creator>
  <dc:description>Revised briefing - perspectives and IPM carry-over discussions added</dc:description>
  <cp:lastModifiedBy>CSO POOL11</cp:lastModifiedBy>
  <cp:revision>364</cp:revision>
  <cp:lastPrinted>2014-03-20T13:04:31Z</cp:lastPrinted>
  <dcterms:created xsi:type="dcterms:W3CDTF">2012-08-20T09:26:24Z</dcterms:created>
  <dcterms:modified xsi:type="dcterms:W3CDTF">2016-12-06T23:27:08Z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0x010100B981F8116CF43B49884AE02A8A2E160F</vt:lpwstr>
  </property>
</Properties>
</file>