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1.bin" ContentType="application/vnd.openxmlformats-officedocument.oleObject"/>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80"/>
  </p:notesMasterIdLst>
  <p:handoutMasterIdLst>
    <p:handoutMasterId r:id="rId81"/>
  </p:handoutMasterIdLst>
  <p:sldIdLst>
    <p:sldId id="331" r:id="rId2"/>
    <p:sldId id="524" r:id="rId3"/>
    <p:sldId id="528" r:id="rId4"/>
    <p:sldId id="542" r:id="rId5"/>
    <p:sldId id="512" r:id="rId6"/>
    <p:sldId id="513" r:id="rId7"/>
    <p:sldId id="514" r:id="rId8"/>
    <p:sldId id="558" r:id="rId9"/>
    <p:sldId id="433" r:id="rId10"/>
    <p:sldId id="434" r:id="rId11"/>
    <p:sldId id="435" r:id="rId12"/>
    <p:sldId id="436" r:id="rId13"/>
    <p:sldId id="437" r:id="rId14"/>
    <p:sldId id="438" r:id="rId15"/>
    <p:sldId id="439" r:id="rId16"/>
    <p:sldId id="440" r:id="rId17"/>
    <p:sldId id="441" r:id="rId18"/>
    <p:sldId id="442" r:id="rId19"/>
    <p:sldId id="443" r:id="rId20"/>
    <p:sldId id="444" r:id="rId21"/>
    <p:sldId id="445" r:id="rId22"/>
    <p:sldId id="446" r:id="rId23"/>
    <p:sldId id="447" r:id="rId24"/>
    <p:sldId id="546" r:id="rId25"/>
    <p:sldId id="500" r:id="rId26"/>
    <p:sldId id="501" r:id="rId27"/>
    <p:sldId id="547" r:id="rId28"/>
    <p:sldId id="548" r:id="rId29"/>
    <p:sldId id="549" r:id="rId30"/>
    <p:sldId id="553" r:id="rId31"/>
    <p:sldId id="554" r:id="rId32"/>
    <p:sldId id="555" r:id="rId33"/>
    <p:sldId id="556" r:id="rId34"/>
    <p:sldId id="557" r:id="rId35"/>
    <p:sldId id="559" r:id="rId36"/>
    <p:sldId id="551" r:id="rId37"/>
    <p:sldId id="552" r:id="rId38"/>
    <p:sldId id="517" r:id="rId39"/>
    <p:sldId id="480" r:id="rId40"/>
    <p:sldId id="478" r:id="rId41"/>
    <p:sldId id="479" r:id="rId42"/>
    <p:sldId id="469" r:id="rId43"/>
    <p:sldId id="471" r:id="rId44"/>
    <p:sldId id="472" r:id="rId45"/>
    <p:sldId id="481" r:id="rId46"/>
    <p:sldId id="482" r:id="rId47"/>
    <p:sldId id="518" r:id="rId48"/>
    <p:sldId id="519" r:id="rId49"/>
    <p:sldId id="487" r:id="rId50"/>
    <p:sldId id="488" r:id="rId51"/>
    <p:sldId id="489" r:id="rId52"/>
    <p:sldId id="503" r:id="rId53"/>
    <p:sldId id="504" r:id="rId54"/>
    <p:sldId id="505" r:id="rId55"/>
    <p:sldId id="506" r:id="rId56"/>
    <p:sldId id="526" r:id="rId57"/>
    <p:sldId id="509" r:id="rId58"/>
    <p:sldId id="527" r:id="rId59"/>
    <p:sldId id="510" r:id="rId60"/>
    <p:sldId id="529" r:id="rId61"/>
    <p:sldId id="541" r:id="rId62"/>
    <p:sldId id="525" r:id="rId63"/>
    <p:sldId id="540" r:id="rId64"/>
    <p:sldId id="523" r:id="rId65"/>
    <p:sldId id="511" r:id="rId66"/>
    <p:sldId id="531" r:id="rId67"/>
    <p:sldId id="532" r:id="rId68"/>
    <p:sldId id="533" r:id="rId69"/>
    <p:sldId id="534" r:id="rId70"/>
    <p:sldId id="535" r:id="rId71"/>
    <p:sldId id="536" r:id="rId72"/>
    <p:sldId id="537" r:id="rId73"/>
    <p:sldId id="538" r:id="rId74"/>
    <p:sldId id="490" r:id="rId75"/>
    <p:sldId id="491" r:id="rId76"/>
    <p:sldId id="492" r:id="rId77"/>
    <p:sldId id="493" r:id="rId78"/>
    <p:sldId id="494" r:id="rId79"/>
  </p:sldIdLst>
  <p:sldSz cx="9144000" cy="6858000" type="screen4x3"/>
  <p:notesSz cx="6669088" cy="9926638"/>
  <p:defaultTextStyle>
    <a:defPPr>
      <a:defRPr lang="en-US"/>
    </a:defPPr>
    <a:lvl1pPr algn="l"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1pPr>
    <a:lvl2pPr marL="457200" algn="l"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4400" algn="l"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71600" algn="l"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8800" algn="l"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p:defaultTextStyle>
  <p:extLst>
    <p:ext uri="{EFAFB233-063F-42B5-8137-9DF3F51BA10A}">
      <p15:sldGuideLst xmlns="" xmlns:p15="http://schemas.microsoft.com/office/powerpoint/2012/main">
        <p15:guide id="1" orient="horz" pos="578">
          <p15:clr>
            <a:srgbClr val="A4A3A4"/>
          </p15:clr>
        </p15:guide>
        <p15:guide id="2" orient="horz" pos="1706">
          <p15:clr>
            <a:srgbClr val="A4A3A4"/>
          </p15:clr>
        </p15:guide>
        <p15:guide id="3" orient="horz" pos="2840">
          <p15:clr>
            <a:srgbClr val="A4A3A4"/>
          </p15:clr>
        </p15:guide>
        <p15:guide id="4" orient="horz" pos="3884">
          <p15:clr>
            <a:srgbClr val="A4A3A4"/>
          </p15:clr>
        </p15:guide>
        <p15:guide id="5" pos="208">
          <p15:clr>
            <a:srgbClr val="A4A3A4"/>
          </p15:clr>
        </p15:guide>
        <p15:guide id="6" pos="2018">
          <p15:clr>
            <a:srgbClr val="A4A3A4"/>
          </p15:clr>
        </p15:guide>
        <p15:guide id="7" pos="5556">
          <p15:clr>
            <a:srgbClr val="A4A3A4"/>
          </p15:clr>
        </p15:guide>
        <p15:guide id="8" pos="374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cfsmkz" initials="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C5F06"/>
    <a:srgbClr val="002C5E"/>
    <a:srgbClr val="FF00FF"/>
    <a:srgbClr val="663300"/>
    <a:srgbClr val="CACACA"/>
    <a:srgbClr val="FF0000"/>
    <a:srgbClr val="880302"/>
    <a:srgbClr val="37A56E"/>
    <a:srgbClr val="FD8C07"/>
    <a:srgbClr val="0001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57" autoAdjust="0"/>
    <p:restoredTop sz="80806" autoAdjust="0"/>
  </p:normalViewPr>
  <p:slideViewPr>
    <p:cSldViewPr snapToGrid="0">
      <p:cViewPr varScale="1">
        <p:scale>
          <a:sx n="73" d="100"/>
          <a:sy n="73" d="100"/>
        </p:scale>
        <p:origin x="-2064" y="-104"/>
      </p:cViewPr>
      <p:guideLst>
        <p:guide orient="horz" pos="578"/>
        <p:guide orient="horz" pos="1706"/>
        <p:guide orient="horz" pos="2840"/>
        <p:guide orient="horz" pos="3884"/>
        <p:guide pos="208"/>
        <p:guide pos="2018"/>
        <p:guide pos="5556"/>
        <p:guide pos="3742"/>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notesMaster" Target="notesMasters/notesMaster1.xml"/><Relationship Id="rId81" Type="http://schemas.openxmlformats.org/officeDocument/2006/relationships/handoutMaster" Target="handoutMasters/handoutMaster1.xml"/><Relationship Id="rId82" Type="http://schemas.openxmlformats.org/officeDocument/2006/relationships/printerSettings" Target="printerSettings/printerSettings1.bin"/><Relationship Id="rId83" Type="http://schemas.openxmlformats.org/officeDocument/2006/relationships/commentAuthors" Target="commentAuthors.xml"/><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7607" y="0"/>
            <a:ext cx="2889938" cy="496332"/>
          </a:xfrm>
          <a:prstGeom prst="rect">
            <a:avLst/>
          </a:prstGeom>
        </p:spPr>
        <p:txBody>
          <a:bodyPr vert="horz" lIns="91440" tIns="45720" rIns="91440" bIns="45720" rtlCol="0"/>
          <a:lstStyle>
            <a:lvl1pPr algn="r">
              <a:defRPr sz="1200"/>
            </a:lvl1pPr>
          </a:lstStyle>
          <a:p>
            <a:fld id="{7BE31A4B-C0A7-4193-8CDA-81B9A5A54F4E}" type="datetimeFigureOut">
              <a:rPr lang="en-GB" smtClean="0"/>
              <a:pPr/>
              <a:t>08/12/16</a:t>
            </a:fld>
            <a:endParaRPr lang="en-GB"/>
          </a:p>
        </p:txBody>
      </p:sp>
      <p:sp>
        <p:nvSpPr>
          <p:cNvPr id="4" name="Footer Placeholder 3"/>
          <p:cNvSpPr>
            <a:spLocks noGrp="1"/>
          </p:cNvSpPr>
          <p:nvPr>
            <p:ph type="ftr" sz="quarter" idx="2"/>
          </p:nvPr>
        </p:nvSpPr>
        <p:spPr>
          <a:xfrm>
            <a:off x="0" y="9428583"/>
            <a:ext cx="2889938"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7607" y="9428583"/>
            <a:ext cx="2889938" cy="496332"/>
          </a:xfrm>
          <a:prstGeom prst="rect">
            <a:avLst/>
          </a:prstGeom>
        </p:spPr>
        <p:txBody>
          <a:bodyPr vert="horz" lIns="91440" tIns="45720" rIns="91440" bIns="45720" rtlCol="0" anchor="b"/>
          <a:lstStyle>
            <a:lvl1pPr algn="r">
              <a:defRPr sz="1200"/>
            </a:lvl1pPr>
          </a:lstStyle>
          <a:p>
            <a:fld id="{3D9F1A28-9757-42E9-9BF1-D92145815315}" type="slidenum">
              <a:rPr lang="en-GB" smtClean="0"/>
              <a:pPr/>
              <a:t>‹#›</a:t>
            </a:fld>
            <a:endParaRPr lang="en-GB"/>
          </a:p>
        </p:txBody>
      </p:sp>
    </p:spTree>
    <p:extLst>
      <p:ext uri="{BB962C8B-B14F-4D97-AF65-F5344CB8AC3E}">
        <p14:creationId xmlns:p14="http://schemas.microsoft.com/office/powerpoint/2010/main" val="31547284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atin typeface="Arial" charset="0"/>
                <a:ea typeface="+mn-ea"/>
                <a:cs typeface="+mn-cs"/>
              </a:defRPr>
            </a:lvl1pPr>
          </a:lstStyle>
          <a:p>
            <a:pPr>
              <a:defRPr/>
            </a:pPr>
            <a:endParaRPr lang="en-GB"/>
          </a:p>
        </p:txBody>
      </p:sp>
      <p:sp>
        <p:nvSpPr>
          <p:cNvPr id="3" name="Date Placeholder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atin typeface="Arial" charset="0"/>
                <a:ea typeface="+mn-ea"/>
                <a:cs typeface="+mn-cs"/>
              </a:defRPr>
            </a:lvl1pPr>
          </a:lstStyle>
          <a:p>
            <a:pPr>
              <a:defRPr/>
            </a:pPr>
            <a:fld id="{9B8772AA-BA4A-4D53-A64D-E17660FCCB97}" type="datetimeFigureOut">
              <a:rPr lang="en-GB"/>
              <a:pPr>
                <a:defRPr/>
              </a:pPr>
              <a:t>08/12/16</a:t>
            </a:fld>
            <a:endParaRPr lang="en-GB"/>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66909" y="4715153"/>
            <a:ext cx="5335270" cy="4466987"/>
          </a:xfrm>
          <a:prstGeom prst="rect">
            <a:avLst/>
          </a:prstGeom>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atin typeface="Arial" charset="0"/>
                <a:ea typeface="+mn-ea"/>
                <a:cs typeface="+mn-cs"/>
              </a:defRPr>
            </a:lvl1pPr>
          </a:lstStyle>
          <a:p>
            <a:pPr>
              <a:defRPr/>
            </a:pPr>
            <a:endParaRPr lang="en-GB"/>
          </a:p>
        </p:txBody>
      </p:sp>
      <p:sp>
        <p:nvSpPr>
          <p:cNvPr id="7" name="Slide Number Placehold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atin typeface="Arial" charset="0"/>
                <a:ea typeface="+mn-ea"/>
                <a:cs typeface="+mn-cs"/>
              </a:defRPr>
            </a:lvl1pPr>
          </a:lstStyle>
          <a:p>
            <a:pPr>
              <a:defRPr/>
            </a:pPr>
            <a:fld id="{6160415D-F609-44FB-BEF4-E38FE490BB26}" type="slidenum">
              <a:rPr lang="en-GB"/>
              <a:pPr>
                <a:defRPr/>
              </a:pPr>
              <a:t>‹#›</a:t>
            </a:fld>
            <a:endParaRPr lang="en-GB"/>
          </a:p>
        </p:txBody>
      </p:sp>
    </p:spTree>
    <p:extLst>
      <p:ext uri="{BB962C8B-B14F-4D97-AF65-F5344CB8AC3E}">
        <p14:creationId xmlns:p14="http://schemas.microsoft.com/office/powerpoint/2010/main" val="27983990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84" charset="-128"/>
        <a:cs typeface="ＭＳ Ｐゴシック" pitchFamily="84"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84"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84"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84"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8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Placeholder 2"/>
          <p:cNvSpPr>
            <a:spLocks noGrp="1" noRot="1" noChangeAspect="1"/>
          </p:cNvSpPr>
          <p:nvPr>
            <p:ph type="sldImg"/>
          </p:nvPr>
        </p:nvSpPr>
        <p:spPr bwMode="auto">
          <a:noFill/>
          <a:ln>
            <a:solidFill>
              <a:srgbClr val="000000"/>
            </a:solidFill>
            <a:miter lim="800000"/>
            <a:headEnd/>
            <a:tailEnd/>
          </a:ln>
        </p:spPr>
      </p:sp>
      <p:sp>
        <p:nvSpPr>
          <p:cNvPr id="17410" name="Placeholder 3"/>
          <p:cNvSpPr>
            <a:spLocks noGrp="1"/>
          </p:cNvSpPr>
          <p:nvPr>
            <p:ph type="body" idx="1"/>
          </p:nvPr>
        </p:nvSpPr>
        <p:spPr bwMode="auto">
          <a:noFill/>
        </p:spPr>
        <p:txBody>
          <a:bodyPr/>
          <a:lstStyle/>
          <a:p>
            <a:pPr eaLnBrk="1" hangingPunct="1"/>
            <a:endParaRPr lang="en-US" dirty="0"/>
          </a:p>
        </p:txBody>
      </p:sp>
    </p:spTree>
    <p:extLst>
      <p:ext uri="{BB962C8B-B14F-4D97-AF65-F5344CB8AC3E}">
        <p14:creationId xmlns:p14="http://schemas.microsoft.com/office/powerpoint/2010/main" val="2351175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EB3F442-AD7D-8943-A30B-ADE0BACA7584}" type="slidenum">
              <a:rPr lang="en-US" smtClean="0"/>
              <a:t>14</a:t>
            </a:fld>
            <a:endParaRPr lang="en-US"/>
          </a:p>
        </p:txBody>
      </p:sp>
    </p:spTree>
    <p:extLst>
      <p:ext uri="{BB962C8B-B14F-4D97-AF65-F5344CB8AC3E}">
        <p14:creationId xmlns:p14="http://schemas.microsoft.com/office/powerpoint/2010/main" val="4225486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Curved</a:t>
            </a:r>
            <a:r>
              <a:rPr lang="en-US" baseline="0" dirty="0" smtClean="0"/>
              <a:t> Surfaces</a:t>
            </a:r>
            <a:endParaRPr lang="en-US" dirty="0"/>
          </a:p>
        </p:txBody>
      </p:sp>
    </p:spTree>
    <p:extLst>
      <p:ext uri="{BB962C8B-B14F-4D97-AF65-F5344CB8AC3E}">
        <p14:creationId xmlns:p14="http://schemas.microsoft.com/office/powerpoint/2010/main" val="2512029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EB3F442-AD7D-8943-A30B-ADE0BACA7584}" type="slidenum">
              <a:rPr lang="en-US" smtClean="0"/>
              <a:t>16</a:t>
            </a:fld>
            <a:endParaRPr lang="en-US"/>
          </a:p>
        </p:txBody>
      </p:sp>
    </p:spTree>
    <p:extLst>
      <p:ext uri="{BB962C8B-B14F-4D97-AF65-F5344CB8AC3E}">
        <p14:creationId xmlns:p14="http://schemas.microsoft.com/office/powerpoint/2010/main" val="4236271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EB3F442-AD7D-8943-A30B-ADE0BACA7584}" type="slidenum">
              <a:rPr lang="en-US" smtClean="0"/>
              <a:t>17</a:t>
            </a:fld>
            <a:endParaRPr lang="en-US"/>
          </a:p>
        </p:txBody>
      </p:sp>
    </p:spTree>
    <p:extLst>
      <p:ext uri="{BB962C8B-B14F-4D97-AF65-F5344CB8AC3E}">
        <p14:creationId xmlns:p14="http://schemas.microsoft.com/office/powerpoint/2010/main" val="4166137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EB3F442-AD7D-8943-A30B-ADE0BACA7584}" type="slidenum">
              <a:rPr lang="en-US" smtClean="0"/>
              <a:t>18</a:t>
            </a:fld>
            <a:endParaRPr lang="en-US"/>
          </a:p>
        </p:txBody>
      </p:sp>
    </p:spTree>
    <p:extLst>
      <p:ext uri="{BB962C8B-B14F-4D97-AF65-F5344CB8AC3E}">
        <p14:creationId xmlns:p14="http://schemas.microsoft.com/office/powerpoint/2010/main" val="492641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EB3F442-AD7D-8943-A30B-ADE0BACA7584}" type="slidenum">
              <a:rPr lang="en-US" smtClean="0"/>
              <a:t>19</a:t>
            </a:fld>
            <a:endParaRPr lang="en-US"/>
          </a:p>
        </p:txBody>
      </p:sp>
    </p:spTree>
    <p:extLst>
      <p:ext uri="{BB962C8B-B14F-4D97-AF65-F5344CB8AC3E}">
        <p14:creationId xmlns:p14="http://schemas.microsoft.com/office/powerpoint/2010/main" val="2485475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EB3F442-AD7D-8943-A30B-ADE0BACA7584}" type="slidenum">
              <a:rPr lang="en-US" smtClean="0"/>
              <a:t>20</a:t>
            </a:fld>
            <a:endParaRPr lang="en-US"/>
          </a:p>
        </p:txBody>
      </p:sp>
    </p:spTree>
    <p:extLst>
      <p:ext uri="{BB962C8B-B14F-4D97-AF65-F5344CB8AC3E}">
        <p14:creationId xmlns:p14="http://schemas.microsoft.com/office/powerpoint/2010/main" val="1312952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EB3F442-AD7D-8943-A30B-ADE0BACA7584}" type="slidenum">
              <a:rPr lang="en-US" smtClean="0"/>
              <a:t>21</a:t>
            </a:fld>
            <a:endParaRPr lang="en-US"/>
          </a:p>
        </p:txBody>
      </p:sp>
    </p:spTree>
    <p:extLst>
      <p:ext uri="{BB962C8B-B14F-4D97-AF65-F5344CB8AC3E}">
        <p14:creationId xmlns:p14="http://schemas.microsoft.com/office/powerpoint/2010/main" val="3472297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EB3F442-AD7D-8943-A30B-ADE0BACA7584}" type="slidenum">
              <a:rPr lang="en-US" smtClean="0"/>
              <a:t>22</a:t>
            </a:fld>
            <a:endParaRPr lang="en-US"/>
          </a:p>
        </p:txBody>
      </p:sp>
    </p:spTree>
    <p:extLst>
      <p:ext uri="{BB962C8B-B14F-4D97-AF65-F5344CB8AC3E}">
        <p14:creationId xmlns:p14="http://schemas.microsoft.com/office/powerpoint/2010/main" val="1312651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EB3F442-AD7D-8943-A30B-ADE0BACA7584}" type="slidenum">
              <a:rPr lang="en-US" smtClean="0"/>
              <a:t>23</a:t>
            </a:fld>
            <a:endParaRPr lang="en-US"/>
          </a:p>
        </p:txBody>
      </p:sp>
    </p:spTree>
    <p:extLst>
      <p:ext uri="{BB962C8B-B14F-4D97-AF65-F5344CB8AC3E}">
        <p14:creationId xmlns:p14="http://schemas.microsoft.com/office/powerpoint/2010/main" val="1180392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pitchFamily="84" charset="-128"/>
                <a:cs typeface="ＭＳ Ｐゴシック" pitchFamily="84" charset="-128"/>
              </a:rPr>
              <a:t>Track custody: the ability to establish and maintain unique space object identification. Absolute track custody implies eliminating the possibility of mistaken identification and always knowing where the space object is and will be over operationally relevant time scales.</a:t>
            </a:r>
            <a:endParaRPr lang="en-US" dirty="0" smtClean="0"/>
          </a:p>
          <a:p>
            <a:endParaRPr lang="en-GB" dirty="0"/>
          </a:p>
        </p:txBody>
      </p:sp>
      <p:sp>
        <p:nvSpPr>
          <p:cNvPr id="4" name="Slide Number Placeholder 3"/>
          <p:cNvSpPr>
            <a:spLocks noGrp="1"/>
          </p:cNvSpPr>
          <p:nvPr>
            <p:ph type="sldNum" sz="quarter" idx="10"/>
          </p:nvPr>
        </p:nvSpPr>
        <p:spPr/>
        <p:txBody>
          <a:bodyPr/>
          <a:lstStyle/>
          <a:p>
            <a:pPr>
              <a:defRPr/>
            </a:pPr>
            <a:fld id="{6160415D-F609-44FB-BEF4-E38FE490BB26}" type="slidenum">
              <a:rPr lang="en-GB" smtClean="0"/>
              <a:pPr>
                <a:defRPr/>
              </a:pPr>
              <a:t>2</a:t>
            </a:fld>
            <a:endParaRPr lang="en-GB"/>
          </a:p>
        </p:txBody>
      </p:sp>
    </p:spTree>
    <p:extLst>
      <p:ext uri="{BB962C8B-B14F-4D97-AF65-F5344CB8AC3E}">
        <p14:creationId xmlns:p14="http://schemas.microsoft.com/office/powerpoint/2010/main" val="273784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Animate the build up of sophistication</a:t>
            </a:r>
            <a:endParaRPr lang="en-GB" dirty="0"/>
          </a:p>
        </p:txBody>
      </p:sp>
      <p:sp>
        <p:nvSpPr>
          <p:cNvPr id="4" name="Slide Number Placeholder 3"/>
          <p:cNvSpPr>
            <a:spLocks noGrp="1"/>
          </p:cNvSpPr>
          <p:nvPr>
            <p:ph type="sldNum" sz="quarter" idx="10"/>
          </p:nvPr>
        </p:nvSpPr>
        <p:spPr/>
        <p:txBody>
          <a:bodyPr/>
          <a:lstStyle/>
          <a:p>
            <a:fld id="{A4F00D13-F522-4E31-9892-305C06D604F6}" type="slidenum">
              <a:rPr lang="en-GB" smtClean="0"/>
              <a:pPr/>
              <a:t>26</a:t>
            </a:fld>
            <a:endParaRPr lang="en-GB"/>
          </a:p>
        </p:txBody>
      </p:sp>
    </p:spTree>
    <p:extLst>
      <p:ext uri="{BB962C8B-B14F-4D97-AF65-F5344CB8AC3E}">
        <p14:creationId xmlns:p14="http://schemas.microsoft.com/office/powerpoint/2010/main" val="446027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magnetic component</a:t>
            </a:r>
            <a:r>
              <a:rPr lang="en-US" baseline="0" dirty="0" smtClean="0"/>
              <a:t> of the Lorentz force, the </a:t>
            </a:r>
            <a:r>
              <a:rPr lang="en-US" sz="1200" kern="1200" dirty="0" err="1" smtClean="0">
                <a:solidFill>
                  <a:schemeClr val="tx1"/>
                </a:solidFill>
                <a:latin typeface="+mn-lt"/>
                <a:ea typeface="ＭＳ Ｐゴシック" pitchFamily="84" charset="-128"/>
                <a:cs typeface="ＭＳ Ｐゴシック" pitchFamily="84" charset="-128"/>
              </a:rPr>
              <a:t>vxB</a:t>
            </a:r>
            <a:r>
              <a:rPr lang="en-US" sz="1200" kern="1200" dirty="0" smtClean="0">
                <a:solidFill>
                  <a:schemeClr val="tx1"/>
                </a:solidFill>
                <a:latin typeface="+mn-lt"/>
                <a:ea typeface="ＭＳ Ｐゴシック" pitchFamily="84" charset="-128"/>
                <a:cs typeface="ＭＳ Ｐゴシック" pitchFamily="84" charset="-128"/>
              </a:rPr>
              <a:t>, is always orthogonal to the instantaneous velocity vector.</a:t>
            </a:r>
          </a:p>
        </p:txBody>
      </p:sp>
      <p:sp>
        <p:nvSpPr>
          <p:cNvPr id="4" name="Slide Number Placeholder 3"/>
          <p:cNvSpPr>
            <a:spLocks noGrp="1"/>
          </p:cNvSpPr>
          <p:nvPr>
            <p:ph type="sldNum" sz="quarter" idx="10"/>
          </p:nvPr>
        </p:nvSpPr>
        <p:spPr/>
        <p:txBody>
          <a:bodyPr/>
          <a:lstStyle/>
          <a:p>
            <a:pPr>
              <a:defRPr/>
            </a:pPr>
            <a:fld id="{6160415D-F609-44FB-BEF4-E38FE490BB26}" type="slidenum">
              <a:rPr lang="en-GB" smtClean="0"/>
              <a:pPr>
                <a:defRPr/>
              </a:pPr>
              <a:t>32</a:t>
            </a:fld>
            <a:endParaRPr lang="en-GB"/>
          </a:p>
        </p:txBody>
      </p:sp>
    </p:spTree>
    <p:extLst>
      <p:ext uri="{BB962C8B-B14F-4D97-AF65-F5344CB8AC3E}">
        <p14:creationId xmlns:p14="http://schemas.microsoft.com/office/powerpoint/2010/main" val="36953005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developed a</a:t>
            </a:r>
            <a:r>
              <a:rPr lang="en-US" baseline="0" dirty="0" smtClean="0"/>
              <a:t> way of studying the Lorentz force effects by examining </a:t>
            </a:r>
            <a:r>
              <a:rPr lang="en-US" baseline="0" dirty="0" err="1" smtClean="0"/>
              <a:t>vxB</a:t>
            </a:r>
            <a:r>
              <a:rPr lang="en-US" baseline="0" dirty="0" smtClean="0"/>
              <a:t> maps. </a:t>
            </a:r>
          </a:p>
          <a:p>
            <a:r>
              <a:rPr lang="en-US" baseline="0" dirty="0" smtClean="0"/>
              <a:t>For an object in orbit, the geomagnetic Lorentz force would be scaled by the Q(</a:t>
            </a:r>
            <a:r>
              <a:rPr lang="en-US" baseline="0" dirty="0" err="1" smtClean="0"/>
              <a:t>r,v,t</a:t>
            </a:r>
            <a:r>
              <a:rPr lang="en-US" baseline="0" dirty="0" smtClean="0"/>
              <a:t>).</a:t>
            </a:r>
          </a:p>
          <a:p>
            <a:endParaRPr lang="en-US" baseline="0" dirty="0" smtClean="0"/>
          </a:p>
          <a:p>
            <a:r>
              <a:rPr lang="en-US" baseline="0" dirty="0" smtClean="0"/>
              <a:t>These are standard Lorentz force maps.</a:t>
            </a:r>
          </a:p>
          <a:p>
            <a:pPr marL="171450" indent="-171450">
              <a:buFont typeface="Arial"/>
              <a:buChar char="•"/>
            </a:pPr>
            <a:r>
              <a:rPr lang="en-US" baseline="0" dirty="0" smtClean="0"/>
              <a:t>Circular orbits.</a:t>
            </a:r>
          </a:p>
          <a:p>
            <a:pPr marL="171450" indent="-171450">
              <a:buFont typeface="Arial"/>
              <a:buChar char="•"/>
            </a:pPr>
            <a:r>
              <a:rPr lang="en-US" baseline="0" dirty="0" smtClean="0"/>
              <a:t>Mass 1kg</a:t>
            </a:r>
          </a:p>
          <a:p>
            <a:pPr marL="171450" indent="-171450">
              <a:buFont typeface="Arial"/>
              <a:buChar char="•"/>
            </a:pPr>
            <a:r>
              <a:rPr lang="en-US" baseline="0" dirty="0" smtClean="0"/>
              <a:t>Carrying 1 coulomb charge.</a:t>
            </a:r>
          </a:p>
          <a:p>
            <a:pPr marL="171450" indent="-171450">
              <a:buFont typeface="Arial"/>
              <a:buChar char="•"/>
            </a:pPr>
            <a:endParaRPr lang="en-US" baseline="0" dirty="0" smtClean="0"/>
          </a:p>
          <a:p>
            <a:pPr marL="171450" indent="-171450">
              <a:buFont typeface="Arial"/>
              <a:buChar char="•"/>
            </a:pPr>
            <a:r>
              <a:rPr lang="en-US" baseline="0" dirty="0" smtClean="0"/>
              <a:t>The force/accelerations are stronger closer to the Earth. However, there are distinct feature, and non-zero accelerations up to GEO.</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pPr>
              <a:defRPr/>
            </a:pPr>
            <a:fld id="{6160415D-F609-44FB-BEF4-E38FE490BB26}" type="slidenum">
              <a:rPr lang="en-GB" smtClean="0"/>
              <a:pPr>
                <a:defRPr/>
              </a:pPr>
              <a:t>33</a:t>
            </a:fld>
            <a:endParaRPr lang="en-GB"/>
          </a:p>
        </p:txBody>
      </p:sp>
    </p:spTree>
    <p:extLst>
      <p:ext uri="{BB962C8B-B14F-4D97-AF65-F5344CB8AC3E}">
        <p14:creationId xmlns:p14="http://schemas.microsoft.com/office/powerpoint/2010/main" val="2505015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160415D-F609-44FB-BEF4-E38FE490BB26}" type="slidenum">
              <a:rPr lang="en-GB" smtClean="0"/>
              <a:pPr>
                <a:defRPr/>
              </a:pPr>
              <a:t>39</a:t>
            </a:fld>
            <a:endParaRPr lang="en-GB"/>
          </a:p>
        </p:txBody>
      </p:sp>
    </p:spTree>
    <p:extLst>
      <p:ext uri="{BB962C8B-B14F-4D97-AF65-F5344CB8AC3E}">
        <p14:creationId xmlns:p14="http://schemas.microsoft.com/office/powerpoint/2010/main" val="2488771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A2A2EF-3154-F44A-B34B-BE08250E96CC}" type="slidenum">
              <a:rPr lang="en-GB"/>
              <a:pPr/>
              <a:t>40</a:t>
            </a:fld>
            <a:endParaRPr lang="en-GB"/>
          </a:p>
        </p:txBody>
      </p:sp>
      <p:sp>
        <p:nvSpPr>
          <p:cNvPr id="23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5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786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E57022-3A14-6E4F-8577-C93C1EA7442C}" type="slidenum">
              <a:rPr lang="en-GB"/>
              <a:pPr/>
              <a:t>41</a:t>
            </a:fld>
            <a:endParaRPr lang="en-GB"/>
          </a:p>
        </p:txBody>
      </p:sp>
      <p:sp>
        <p:nvSpPr>
          <p:cNvPr id="25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7416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C56A36-7997-44C0-AB9C-7A7C1D40219E}" type="slidenum">
              <a:rPr lang="en-US"/>
              <a:pPr/>
              <a:t>43</a:t>
            </a:fld>
            <a:endParaRPr lang="en-US"/>
          </a:p>
        </p:txBody>
      </p:sp>
      <p:sp>
        <p:nvSpPr>
          <p:cNvPr id="48130" name="Rectangle 2"/>
          <p:cNvSpPr>
            <a:spLocks noGrp="1" noRot="1" noChangeAspect="1" noChangeArrowheads="1" noTextEdit="1"/>
          </p:cNvSpPr>
          <p:nvPr>
            <p:ph type="sldImg"/>
          </p:nvPr>
        </p:nvSpPr>
        <p:spPr>
          <a:xfrm>
            <a:off x="852488" y="744538"/>
            <a:ext cx="4965700" cy="3724275"/>
          </a:xfrm>
          <a:ln/>
        </p:spPr>
      </p:sp>
      <p:sp>
        <p:nvSpPr>
          <p:cNvPr id="48131" name="Rectangle 3"/>
          <p:cNvSpPr>
            <a:spLocks noGrp="1" noChangeArrowheads="1"/>
          </p:cNvSpPr>
          <p:nvPr>
            <p:ph type="body" idx="1"/>
          </p:nvPr>
        </p:nvSpPr>
        <p:spPr/>
        <p:txBody>
          <a:bodyPr/>
          <a:lstStyle/>
          <a:p>
            <a:pPr>
              <a:lnSpc>
                <a:spcPct val="80000"/>
              </a:lnSpc>
              <a:buClr>
                <a:schemeClr val="bg1"/>
              </a:buClr>
              <a:buSzPct val="50000"/>
            </a:pPr>
            <a:r>
              <a:rPr lang="en-GB" sz="900"/>
              <a:t>This is to try to keep spacecraft  thermally stable.</a:t>
            </a:r>
          </a:p>
          <a:p>
            <a:pPr>
              <a:lnSpc>
                <a:spcPct val="80000"/>
              </a:lnSpc>
              <a:buClr>
                <a:schemeClr val="bg1"/>
              </a:buClr>
              <a:buSzPct val="50000"/>
            </a:pPr>
            <a:r>
              <a:rPr lang="en-GB" sz="900"/>
              <a:t>MLI is designed to transport very little heat through to spacecraft</a:t>
            </a:r>
          </a:p>
          <a:p>
            <a:r>
              <a:rPr lang="en-GB"/>
              <a:t>Effetive emissivity derived experimentally</a:t>
            </a:r>
          </a:p>
        </p:txBody>
      </p:sp>
    </p:spTree>
    <p:extLst>
      <p:ext uri="{BB962C8B-B14F-4D97-AF65-F5344CB8AC3E}">
        <p14:creationId xmlns:p14="http://schemas.microsoft.com/office/powerpoint/2010/main" val="1885708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052B9-96A9-A942-9976-5A1C90D6D367}" type="slidenum">
              <a:rPr lang="en-GB"/>
              <a:pPr/>
              <a:t>54</a:t>
            </a:fld>
            <a:endParaRPr lang="en-GB"/>
          </a:p>
        </p:txBody>
      </p:sp>
      <p:sp>
        <p:nvSpPr>
          <p:cNvPr id="5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01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929734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B31817-8C94-B64B-95DC-B7E106C44E6D}" type="slidenum">
              <a:rPr lang="en-GB"/>
              <a:pPr/>
              <a:t>55</a:t>
            </a:fld>
            <a:endParaRPr lang="en-GB"/>
          </a:p>
        </p:txBody>
      </p:sp>
      <p:sp>
        <p:nvSpPr>
          <p:cNvPr id="52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2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4578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777607" y="9428583"/>
            <a:ext cx="2889938" cy="496332"/>
          </a:xfrm>
          <a:prstGeom prst="rect">
            <a:avLst/>
          </a:prstGeom>
          <a:noFill/>
          <a:ln w="9525">
            <a:noFill/>
            <a:miter lim="800000"/>
            <a:headEnd/>
            <a:tailEnd/>
          </a:ln>
        </p:spPr>
        <p:txBody>
          <a:bodyPr anchor="b">
            <a:prstTxWarp prst="textNoShape">
              <a:avLst/>
            </a:prstTxWarp>
          </a:bodyPr>
          <a:lstStyle/>
          <a:p>
            <a:pPr algn="r"/>
            <a:fld id="{3ABB0016-1B3C-483E-B821-6E81D105C005}" type="slidenum">
              <a:rPr lang="en-US" sz="1200"/>
              <a:pPr algn="r"/>
              <a:t>3</a:t>
            </a:fld>
            <a:endParaRPr lang="en-US" sz="1200"/>
          </a:p>
        </p:txBody>
      </p:sp>
      <p:sp>
        <p:nvSpPr>
          <p:cNvPr id="788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8851" name="Rectangle 3"/>
          <p:cNvSpPr>
            <a:spLocks noGrp="1" noChangeArrowheads="1"/>
          </p:cNvSpPr>
          <p:nvPr>
            <p:ph type="body" idx="1"/>
          </p:nvPr>
        </p:nvSpPr>
        <p:spPr bwMode="auto">
          <a:noFill/>
          <a:ln>
            <a:solidFill>
              <a:srgbClr val="000000"/>
            </a:solidFill>
            <a:miter lim="800000"/>
            <a:headEnd/>
            <a:tailEnd/>
          </a:ln>
        </p:spPr>
        <p:txBody>
          <a:bodyPr/>
          <a:lstStyle/>
          <a:p>
            <a:pPr eaLnBrk="1" hangingPunct="1">
              <a:spcBef>
                <a:spcPct val="0"/>
              </a:spcBef>
            </a:pPr>
            <a:r>
              <a:rPr lang="en-GB" dirty="0"/>
              <a:t>For the GNSS altitude we conventionally assume that the conservative gravitational effects are very well </a:t>
            </a:r>
            <a:r>
              <a:rPr lang="en-GB" dirty="0" smtClean="0"/>
              <a:t>known – particularly since the launch and analysis of dedicated gravity</a:t>
            </a:r>
            <a:r>
              <a:rPr lang="en-GB" baseline="0" dirty="0" smtClean="0"/>
              <a:t> field missions like GRACE and GOCE</a:t>
            </a:r>
            <a:r>
              <a:rPr lang="en-GB" dirty="0" smtClean="0"/>
              <a:t>. </a:t>
            </a:r>
            <a:r>
              <a:rPr lang="en-GB" dirty="0"/>
              <a:t>The radiation pressure effects are perceived as more problematic and simplified, empirical approaches are adopted.</a:t>
            </a:r>
            <a:endParaRPr lang="en-US" dirty="0"/>
          </a:p>
        </p:txBody>
      </p:sp>
    </p:spTree>
    <p:extLst>
      <p:ext uri="{BB962C8B-B14F-4D97-AF65-F5344CB8AC3E}">
        <p14:creationId xmlns:p14="http://schemas.microsoft.com/office/powerpoint/2010/main" val="3873802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Special relativity says e = m c squared – but</a:t>
            </a:r>
            <a:r>
              <a:rPr lang="en-GB" baseline="0" dirty="0" smtClean="0"/>
              <a:t> Einstein went further than that energy is related to mass and momentum. Photons have a zero rest mass so we rearrange the equation and see that photons carry momentum. When they hit something – it moves!</a:t>
            </a:r>
            <a:endParaRPr lang="en-GB" dirty="0"/>
          </a:p>
        </p:txBody>
      </p:sp>
      <p:sp>
        <p:nvSpPr>
          <p:cNvPr id="4" name="Slide Number Placeholder 3"/>
          <p:cNvSpPr>
            <a:spLocks noGrp="1"/>
          </p:cNvSpPr>
          <p:nvPr>
            <p:ph type="sldNum" sz="quarter" idx="10"/>
          </p:nvPr>
        </p:nvSpPr>
        <p:spPr/>
        <p:txBody>
          <a:bodyPr/>
          <a:lstStyle/>
          <a:p>
            <a:fld id="{53E53F64-937B-43C5-A036-DA98E6D22C24}" type="slidenum">
              <a:rPr lang="en-GB" smtClean="0"/>
              <a:t>6</a:t>
            </a:fld>
            <a:endParaRPr lang="en-GB"/>
          </a:p>
        </p:txBody>
      </p:sp>
    </p:spTree>
    <p:extLst>
      <p:ext uri="{BB962C8B-B14F-4D97-AF65-F5344CB8AC3E}">
        <p14:creationId xmlns:p14="http://schemas.microsoft.com/office/powerpoint/2010/main" val="1560520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this</a:t>
            </a:r>
            <a:r>
              <a:rPr lang="en-GB" baseline="0" dirty="0" smtClean="0"/>
              <a:t> science in some way depends on knowing where the spacecraft is in space…….. And that is what we are going to consider</a:t>
            </a:r>
            <a:endParaRPr lang="en-GB" dirty="0"/>
          </a:p>
        </p:txBody>
      </p:sp>
      <p:sp>
        <p:nvSpPr>
          <p:cNvPr id="4" name="Slide Number Placeholder 3"/>
          <p:cNvSpPr>
            <a:spLocks noGrp="1"/>
          </p:cNvSpPr>
          <p:nvPr>
            <p:ph type="sldNum" sz="quarter" idx="10"/>
          </p:nvPr>
        </p:nvSpPr>
        <p:spPr/>
        <p:txBody>
          <a:bodyPr/>
          <a:lstStyle/>
          <a:p>
            <a:pPr>
              <a:defRPr/>
            </a:pPr>
            <a:fld id="{6160415D-F609-44FB-BEF4-E38FE490BB26}" type="slidenum">
              <a:rPr lang="en-GB" smtClean="0"/>
              <a:pPr>
                <a:defRPr/>
              </a:pPr>
              <a:t>7</a:t>
            </a:fld>
            <a:endParaRPr lang="en-GB"/>
          </a:p>
        </p:txBody>
      </p:sp>
    </p:spTree>
    <p:extLst>
      <p:ext uri="{BB962C8B-B14F-4D97-AF65-F5344CB8AC3E}">
        <p14:creationId xmlns:p14="http://schemas.microsoft.com/office/powerpoint/2010/main" val="8430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Spacecraft bus, we generally</a:t>
            </a:r>
            <a:r>
              <a:rPr lang="en-US" baseline="0" dirty="0" smtClean="0"/>
              <a:t> separate out the solar panels as hey can be treated as flat plates analytically</a:t>
            </a:r>
            <a:endParaRPr lang="en-US" dirty="0"/>
          </a:p>
        </p:txBody>
      </p:sp>
    </p:spTree>
    <p:extLst>
      <p:ext uri="{BB962C8B-B14F-4D97-AF65-F5344CB8AC3E}">
        <p14:creationId xmlns:p14="http://schemas.microsoft.com/office/powerpoint/2010/main" val="1150785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we choose a incoming flux direction</a:t>
            </a:r>
          </a:p>
          <a:p>
            <a:r>
              <a:rPr lang="en-US" baseline="0" dirty="0" smtClean="0"/>
              <a:t>Align a grid of points in a plane perpendicular to this direction </a:t>
            </a:r>
            <a:endParaRPr lang="en-US" dirty="0"/>
          </a:p>
        </p:txBody>
      </p:sp>
    </p:spTree>
    <p:extLst>
      <p:ext uri="{BB962C8B-B14F-4D97-AF65-F5344CB8AC3E}">
        <p14:creationId xmlns:p14="http://schemas.microsoft.com/office/powerpoint/2010/main" val="1068704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Propagated</a:t>
            </a:r>
            <a:r>
              <a:rPr lang="en-US" baseline="0" dirty="0" smtClean="0"/>
              <a:t> towards the spacecraft</a:t>
            </a:r>
            <a:endParaRPr lang="en-US" dirty="0"/>
          </a:p>
        </p:txBody>
      </p:sp>
    </p:spTree>
    <p:extLst>
      <p:ext uri="{BB962C8B-B14F-4D97-AF65-F5344CB8AC3E}">
        <p14:creationId xmlns:p14="http://schemas.microsoft.com/office/powerpoint/2010/main" val="1940049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EB3F442-AD7D-8943-A30B-ADE0BACA7584}" type="slidenum">
              <a:rPr lang="en-US" smtClean="0"/>
              <a:t>13</a:t>
            </a:fld>
            <a:endParaRPr lang="en-US"/>
          </a:p>
        </p:txBody>
      </p:sp>
    </p:spTree>
    <p:extLst>
      <p:ext uri="{BB962C8B-B14F-4D97-AF65-F5344CB8AC3E}">
        <p14:creationId xmlns:p14="http://schemas.microsoft.com/office/powerpoint/2010/main" val="3524244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30" descr="GRAD"/>
          <p:cNvPicPr>
            <a:picLocks noChangeAspect="1" noChangeArrowheads="1"/>
          </p:cNvPicPr>
          <p:nvPr userDrawn="1"/>
        </p:nvPicPr>
        <p:blipFill>
          <a:blip r:embed="rId2" cstate="print"/>
          <a:srcRect/>
          <a:stretch>
            <a:fillRect/>
          </a:stretch>
        </p:blipFill>
        <p:spPr bwMode="auto">
          <a:xfrm>
            <a:off x="0" y="1588"/>
            <a:ext cx="9145588" cy="6853237"/>
          </a:xfrm>
          <a:prstGeom prst="rect">
            <a:avLst/>
          </a:prstGeom>
          <a:noFill/>
        </p:spPr>
      </p:pic>
      <p:sp>
        <p:nvSpPr>
          <p:cNvPr id="4098" name="Rectangle 2"/>
          <p:cNvSpPr>
            <a:spLocks noGrp="1" noChangeArrowheads="1"/>
          </p:cNvSpPr>
          <p:nvPr>
            <p:ph type="ctrTitle"/>
          </p:nvPr>
        </p:nvSpPr>
        <p:spPr>
          <a:xfrm>
            <a:off x="323850" y="1484313"/>
            <a:ext cx="8496300" cy="1368425"/>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r>
              <a:rPr lang="en-US"/>
              <a:t>Click to edit Master subtitle style</a:t>
            </a:r>
          </a:p>
        </p:txBody>
      </p:sp>
      <p:sp>
        <p:nvSpPr>
          <p:cNvPr id="5" name="Rectangle 9"/>
          <p:cNvSpPr>
            <a:spLocks noGrp="1" noChangeArrowheads="1"/>
          </p:cNvSpPr>
          <p:nvPr>
            <p:ph type="ftr" sz="quarter" idx="10"/>
          </p:nvPr>
        </p:nvSpPr>
        <p:spPr bwMode="auto">
          <a:xfrm>
            <a:off x="323850" y="6245225"/>
            <a:ext cx="8496300" cy="47625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a:defRPr sz="1400">
                <a:latin typeface="Arial" charset="0"/>
                <a:ea typeface="+mn-ea"/>
                <a:cs typeface="+mn-cs"/>
              </a:defRPr>
            </a:lvl1pPr>
          </a:lstStyle>
          <a:p>
            <a:pPr>
              <a:defRPr/>
            </a:pPr>
            <a:endParaRPr lang="en-US"/>
          </a:p>
        </p:txBody>
      </p:sp>
    </p:spTree>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032" descr="GRAD"/>
          <p:cNvPicPr>
            <a:picLocks noChangeAspect="1" noChangeArrowheads="1"/>
          </p:cNvPicPr>
          <p:nvPr userDrawn="1"/>
        </p:nvPicPr>
        <p:blipFill>
          <a:blip r:embed="rId2" cstate="print"/>
          <a:srcRect/>
          <a:stretch>
            <a:fillRect/>
          </a:stretch>
        </p:blipFill>
        <p:spPr bwMode="auto">
          <a:xfrm>
            <a:off x="0" y="1588"/>
            <a:ext cx="9145588" cy="6856412"/>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sldNum" sz="quarter" idx="10"/>
          </p:nvPr>
        </p:nvSpPr>
        <p:spPr/>
        <p:txBody>
          <a:bodyPr/>
          <a:lstStyle>
            <a:lvl1pPr>
              <a:defRPr/>
            </a:lvl1pPr>
          </a:lstStyle>
          <a:p>
            <a:pPr>
              <a:defRPr/>
            </a:pPr>
            <a:fld id="{EADE4E09-2F69-47E3-B55E-919AD7F33D8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lvl1pPr>
              <a:defRPr/>
            </a:lvl1pPr>
          </a:lstStyle>
          <a:p>
            <a:fld id="{E481A273-6FAD-42D0-8204-DA0958212B9D}" type="slidenum">
              <a:rPr lang="en-US"/>
              <a:pPr/>
              <a:t>‹#›</a:t>
            </a:fld>
            <a:endParaRPr lang="en-US"/>
          </a:p>
        </p:txBody>
      </p:sp>
    </p:spTree>
    <p:extLst>
      <p:ext uri="{BB962C8B-B14F-4D97-AF65-F5344CB8AC3E}">
        <p14:creationId xmlns:p14="http://schemas.microsoft.com/office/powerpoint/2010/main" val="676596063"/>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hape 11"/>
          <p:cNvSpPr>
            <a:spLocks noGrp="1"/>
          </p:cNvSpPr>
          <p:nvPr>
            <p:ph type="sldNum" sz="quarter" idx="2"/>
          </p:nvPr>
        </p:nvSpPr>
        <p:spPr>
          <a:xfrm>
            <a:off x="7812088" y="6337300"/>
            <a:ext cx="1008063" cy="288824"/>
          </a:xfrm>
          <a:prstGeom prst="rect">
            <a:avLst/>
          </a:prstGeom>
        </p:spPr>
        <p:txBody>
          <a:bodyPr/>
          <a:lstStyle/>
          <a:p>
            <a:pPr lvl="0"/>
            <a:fld id="{86CB4B4D-7CA3-9044-876B-883B54F8677D}" type="slidenum">
              <a:t>‹#›</a:t>
            </a:fld>
            <a:endParaRPr/>
          </a:p>
        </p:txBody>
      </p:sp>
      <p:sp>
        <p:nvSpPr>
          <p:cNvPr id="12" name="Shape 12"/>
          <p:cNvSpPr>
            <a:spLocks noGrp="1"/>
          </p:cNvSpPr>
          <p:nvPr>
            <p:ph type="title"/>
          </p:nvPr>
        </p:nvSpPr>
        <p:spPr>
          <a:prstGeom prst="rect">
            <a:avLst/>
          </a:prstGeom>
        </p:spPr>
        <p:txBody>
          <a:bodyPr/>
          <a:lstStyle/>
          <a:p>
            <a:pPr lvl="0">
              <a:defRPr sz="1800"/>
            </a:pPr>
            <a:r>
              <a:rPr sz="2900"/>
              <a:t>Title Text</a:t>
            </a:r>
          </a:p>
        </p:txBody>
      </p:sp>
      <p:sp>
        <p:nvSpPr>
          <p:cNvPr id="13" name="Shape 13"/>
          <p:cNvSpPr>
            <a:spLocks noGrp="1"/>
          </p:cNvSpPr>
          <p:nvPr>
            <p:ph type="body" idx="1"/>
          </p:nvPr>
        </p:nvSpPr>
        <p:spPr>
          <a:prstGeom prst="rect">
            <a:avLst/>
          </a:prstGeom>
        </p:spPr>
        <p:txBody>
          <a:bodyPr/>
          <a:lstStyle/>
          <a:p>
            <a:pPr lvl="0">
              <a:defRPr sz="1800"/>
            </a:pPr>
            <a:r>
              <a:rPr sz="2700"/>
              <a:t>Body Level One</a:t>
            </a:r>
          </a:p>
          <a:p>
            <a:pPr lvl="1">
              <a:defRPr sz="1800"/>
            </a:pPr>
            <a:r>
              <a:rPr sz="2700"/>
              <a:t>Body Level Two</a:t>
            </a:r>
          </a:p>
          <a:p>
            <a:pPr lvl="2">
              <a:defRPr sz="1800"/>
            </a:pPr>
            <a:r>
              <a:rPr sz="2700"/>
              <a:t>Body Level Three</a:t>
            </a:r>
          </a:p>
          <a:p>
            <a:pPr lvl="3">
              <a:defRPr sz="1800"/>
            </a:pPr>
            <a:r>
              <a:rPr sz="2700"/>
              <a:t>Body Level Four</a:t>
            </a:r>
          </a:p>
          <a:p>
            <a:pPr lvl="4">
              <a:defRPr sz="1800"/>
            </a:pPr>
            <a:r>
              <a:rPr sz="2700"/>
              <a:t>Body Level Five</a:t>
            </a:r>
          </a:p>
        </p:txBody>
      </p:sp>
    </p:spTree>
    <p:extLst>
      <p:ext uri="{BB962C8B-B14F-4D97-AF65-F5344CB8AC3E}">
        <p14:creationId xmlns:p14="http://schemas.microsoft.com/office/powerpoint/2010/main" val="3573555685"/>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atin typeface="Helvetica"/>
              </a:defRPr>
            </a:lvl4pPr>
            <a:lvl5pPr>
              <a:defRPr sz="1600">
                <a:latin typeface="Helvetica"/>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atin typeface="Helvetica"/>
              </a:defRPr>
            </a:lvl4pPr>
            <a:lvl5pPr>
              <a:defRPr sz="1600">
                <a:latin typeface="Helvetica"/>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7" name="Rectangle 6"/>
          <p:cNvSpPr>
            <a:spLocks noGrp="1" noChangeArrowheads="1"/>
          </p:cNvSpPr>
          <p:nvPr>
            <p:ph type="sldNum" sz="quarter" idx="10"/>
          </p:nvPr>
        </p:nvSpPr>
        <p:spPr>
          <a:ln/>
        </p:spPr>
        <p:txBody>
          <a:bodyPr/>
          <a:lstStyle>
            <a:lvl1pPr>
              <a:defRPr/>
            </a:lvl1pPr>
          </a:lstStyle>
          <a:p>
            <a:fld id="{2C6ED056-6F3F-4747-8C4F-4B9F7FD13F72}" type="slidenum">
              <a:rPr lang="en-US" altLang="en-US"/>
              <a:pPr/>
              <a:t>‹#›</a:t>
            </a:fld>
            <a:endParaRPr lang="en-US" altLang="en-US"/>
          </a:p>
        </p:txBody>
      </p:sp>
    </p:spTree>
    <p:extLst>
      <p:ext uri="{BB962C8B-B14F-4D97-AF65-F5344CB8AC3E}">
        <p14:creationId xmlns:p14="http://schemas.microsoft.com/office/powerpoint/2010/main" val="2591352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BF04E475-419E-435B-8578-44877B505B6C}" type="slidenum">
              <a:rPr lang="en-US"/>
              <a:pPr/>
              <a:t>‹#›</a:t>
            </a:fld>
            <a:endParaRPr lang="en-US"/>
          </a:p>
        </p:txBody>
      </p:sp>
    </p:spTree>
    <p:extLst>
      <p:ext uri="{BB962C8B-B14F-4D97-AF65-F5344CB8AC3E}">
        <p14:creationId xmlns:p14="http://schemas.microsoft.com/office/powerpoint/2010/main" val="41242794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1"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0772"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noChangeArrowheads="1"/>
          </p:cNvSpPr>
          <p:nvPr>
            <p:ph type="sldNum" sz="quarter" idx="4"/>
          </p:nvPr>
        </p:nvSpPr>
        <p:spPr bwMode="auto">
          <a:xfrm>
            <a:off x="7812088" y="6337300"/>
            <a:ext cx="1008062"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ea typeface="+mn-ea"/>
                <a:cs typeface="+mn-cs"/>
              </a:defRPr>
            </a:lvl1pPr>
          </a:lstStyle>
          <a:p>
            <a:pPr>
              <a:defRPr/>
            </a:pPr>
            <a:fld id="{39E06556-756A-413F-BD38-5547166066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Lst>
  <mc:AlternateContent xmlns:mc="http://schemas.openxmlformats.org/markup-compatibility/2006" xmlns:p14="http://schemas.microsoft.com/office/powerpoint/2010/main">
    <mc:Choice Requires="p14">
      <p:transition spd="slow" p14:dur="20000"/>
    </mc:Choice>
    <mc:Fallback xmlns="">
      <p:transition spd="slow"/>
    </mc:Fallback>
  </mc:AlternateContent>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ea typeface="ＭＳ Ｐゴシック" pitchFamily="84" charset="-128"/>
          <a:cs typeface="ＭＳ Ｐゴシック" pitchFamily="84" charset="-128"/>
        </a:defRPr>
      </a:lvl2pPr>
      <a:lvl3pPr algn="l" rtl="0" eaLnBrk="0" fontAlgn="base" hangingPunct="0">
        <a:spcBef>
          <a:spcPct val="0"/>
        </a:spcBef>
        <a:spcAft>
          <a:spcPct val="0"/>
        </a:spcAft>
        <a:defRPr sz="3000" b="1">
          <a:solidFill>
            <a:schemeClr val="tx2"/>
          </a:solidFill>
          <a:latin typeface="Arial" charset="0"/>
          <a:ea typeface="ＭＳ Ｐゴシック" pitchFamily="84" charset="-128"/>
          <a:cs typeface="ＭＳ Ｐゴシック" pitchFamily="84" charset="-128"/>
        </a:defRPr>
      </a:lvl3pPr>
      <a:lvl4pPr algn="l" rtl="0" eaLnBrk="0" fontAlgn="base" hangingPunct="0">
        <a:spcBef>
          <a:spcPct val="0"/>
        </a:spcBef>
        <a:spcAft>
          <a:spcPct val="0"/>
        </a:spcAft>
        <a:defRPr sz="3000" b="1">
          <a:solidFill>
            <a:schemeClr val="tx2"/>
          </a:solidFill>
          <a:latin typeface="Arial" charset="0"/>
          <a:ea typeface="ＭＳ Ｐゴシック" pitchFamily="84" charset="-128"/>
          <a:cs typeface="ＭＳ Ｐゴシック" pitchFamily="84" charset="-128"/>
        </a:defRPr>
      </a:lvl4pPr>
      <a:lvl5pPr algn="l" rtl="0" eaLnBrk="0" fontAlgn="base" hangingPunct="0">
        <a:spcBef>
          <a:spcPct val="0"/>
        </a:spcBef>
        <a:spcAft>
          <a:spcPct val="0"/>
        </a:spcAft>
        <a:defRPr sz="3000" b="1">
          <a:solidFill>
            <a:schemeClr val="tx2"/>
          </a:solidFill>
          <a:latin typeface="Arial" charset="0"/>
          <a:ea typeface="ＭＳ Ｐゴシック" pitchFamily="84" charset="-128"/>
          <a:cs typeface="ＭＳ Ｐゴシック" pitchFamily="84" charset="-128"/>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jpeg"/><Relationship Id="rId5"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6.jpeg"/><Relationship Id="rId5" Type="http://schemas.openxmlformats.org/officeDocument/2006/relationships/image" Target="../media/image7.png"/><Relationship Id="rId6" Type="http://schemas.openxmlformats.org/officeDocument/2006/relationships/image" Target="../media/image8.jpeg"/><Relationship Id="rId7" Type="http://schemas.openxmlformats.org/officeDocument/2006/relationships/image" Target="../media/image9.jpe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3.jpe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1.bin"/><Relationship Id="rId5" Type="http://schemas.openxmlformats.org/officeDocument/2006/relationships/image" Target="../media/image47.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9.png"/><Relationship Id="rId5" Type="http://schemas.openxmlformats.org/officeDocument/2006/relationships/image" Target="../media/image50.jpeg"/><Relationship Id="rId6" Type="http://schemas.openxmlformats.org/officeDocument/2006/relationships/image" Target="../media/image51.png"/><Relationship Id="rId1" Type="http://schemas.microsoft.com/office/2007/relationships/media" Target="file:///F:\projects\Inaugural%20lecture\movies\TwoSpheresofEarth.mpeg" TargetMode="External"/><Relationship Id="rId2" Type="http://schemas.openxmlformats.org/officeDocument/2006/relationships/video" Target="file:///F:\projects\Inaugural%20lecture\movies\TwoSpheresofEarth.mpe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6.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w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 Id="rId3" Type="http://schemas.openxmlformats.org/officeDocument/2006/relationships/image" Target="../media/image6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74.xml"/><Relationship Id="rId3" Type="http://schemas.openxmlformats.org/officeDocument/2006/relationships/image" Target="../media/image6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package" Target="../embeddings/Microsoft_Word_Document1.docx"/><Relationship Id="rId5" Type="http://schemas.openxmlformats.org/officeDocument/2006/relationships/image" Target="../media/image11.png"/><Relationship Id="rId6" Type="http://schemas.openxmlformats.org/officeDocument/2006/relationships/package" Target="../embeddings/Microsoft_Word_Document2.docx"/><Relationship Id="rId7" Type="http://schemas.openxmlformats.org/officeDocument/2006/relationships/image" Target="../media/image12.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 Target="slide68.xml"/><Relationship Id="rId4" Type="http://schemas.openxmlformats.org/officeDocument/2006/relationships/slide" Target="slide69.xml"/><Relationship Id="rId5" Type="http://schemas.openxmlformats.org/officeDocument/2006/relationships/slide" Target="slide71.xml"/><Relationship Id="rId6" Type="http://schemas.openxmlformats.org/officeDocument/2006/relationships/slide" Target="slide70.xml"/><Relationship Id="rId1" Type="http://schemas.openxmlformats.org/officeDocument/2006/relationships/slideLayout" Target="../slideLayouts/slideLayout2.xml"/><Relationship Id="rId2" Type="http://schemas.openxmlformats.org/officeDocument/2006/relationships/image" Target="../media/image67.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 Id="rId3" Type="http://schemas.openxmlformats.org/officeDocument/2006/relationships/image" Target="../media/image69.jpeg"/></Relationships>
</file>

<file path=ppt/slides/_rels/slide68.xml.rels><?xml version="1.0" encoding="UTF-8" standalone="yes"?>
<Relationships xmlns="http://schemas.openxmlformats.org/package/2006/relationships"><Relationship Id="rId3" Type="http://schemas.openxmlformats.org/officeDocument/2006/relationships/slide" Target="slide66.xml"/><Relationship Id="rId4" Type="http://schemas.openxmlformats.org/officeDocument/2006/relationships/image" Target="../media/image70.jpeg"/><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69.xml.rels><?xml version="1.0" encoding="UTF-8" standalone="yes"?>
<Relationships xmlns="http://schemas.openxmlformats.org/package/2006/relationships"><Relationship Id="rId3" Type="http://schemas.openxmlformats.org/officeDocument/2006/relationships/slide" Target="slide66.xml"/><Relationship Id="rId4"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3" Type="http://schemas.openxmlformats.org/officeDocument/2006/relationships/slide" Target="slide66.xml"/><Relationship Id="rId4"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 Id="rId3" Type="http://schemas.openxmlformats.org/officeDocument/2006/relationships/image" Target="../media/image73.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 Id="rId3" Type="http://schemas.openxmlformats.org/officeDocument/2006/relationships/image" Target="../media/image75.jpeg"/></Relationships>
</file>

<file path=ppt/slides/_rels/slide73.xml.rels><?xml version="1.0" encoding="UTF-8" standalone="yes"?>
<Relationships xmlns="http://schemas.openxmlformats.org/package/2006/relationships"><Relationship Id="rId3" Type="http://schemas.openxmlformats.org/officeDocument/2006/relationships/image" Target="../media/image67.emf"/><Relationship Id="rId4" Type="http://schemas.openxmlformats.org/officeDocument/2006/relationships/image" Target="../media/image76.png"/><Relationship Id="rId1" Type="http://schemas.openxmlformats.org/officeDocument/2006/relationships/slideLayout" Target="../slideLayouts/slideLayout3.xml"/><Relationship Id="rId2" Type="http://schemas.openxmlformats.org/officeDocument/2006/relationships/image" Target="../media/image68.jpeg"/></Relationships>
</file>

<file path=ppt/slides/_rels/slide74.xml.rels><?xml version="1.0" encoding="UTF-8" standalone="yes"?>
<Relationships xmlns="http://schemas.openxmlformats.org/package/2006/relationships"><Relationship Id="rId3" Type="http://schemas.openxmlformats.org/officeDocument/2006/relationships/slide" Target="slide46.xml"/><Relationship Id="rId4" Type="http://schemas.openxmlformats.org/officeDocument/2006/relationships/slide" Target="slide18.xml"/><Relationship Id="rId5" Type="http://schemas.openxmlformats.org/officeDocument/2006/relationships/slide" Target="slide17.xml"/><Relationship Id="rId6" Type="http://schemas.openxmlformats.org/officeDocument/2006/relationships/slide" Target="slide75.xml"/><Relationship Id="rId7" Type="http://schemas.openxmlformats.org/officeDocument/2006/relationships/slide" Target="slide76.xml"/><Relationship Id="rId8" Type="http://schemas.openxmlformats.org/officeDocument/2006/relationships/slide" Target="slide77.xml"/><Relationship Id="rId9" Type="http://schemas.openxmlformats.org/officeDocument/2006/relationships/slide" Target="slide78.xml"/><Relationship Id="rId1" Type="http://schemas.openxmlformats.org/officeDocument/2006/relationships/slideLayout" Target="../slideLayouts/slideLayout6.xml"/><Relationship Id="rId2" Type="http://schemas.openxmlformats.org/officeDocument/2006/relationships/image" Target="../media/image77.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 Target="slide74.xml"/><Relationship Id="rId3" Type="http://schemas.openxmlformats.org/officeDocument/2006/relationships/image" Target="../media/image64.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 Target="slide74.xml"/><Relationship Id="rId3" Type="http://schemas.openxmlformats.org/officeDocument/2006/relationships/image" Target="../media/image78.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 Target="slide74.xml"/><Relationship Id="rId3" Type="http://schemas.openxmlformats.org/officeDocument/2006/relationships/image" Target="../media/image79.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3.xml"/><Relationship Id="rId2"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TITLE2"/>
          <p:cNvPicPr>
            <a:picLocks noChangeAspect="1" noChangeArrowheads="1"/>
          </p:cNvPicPr>
          <p:nvPr/>
        </p:nvPicPr>
        <p:blipFill>
          <a:blip r:embed="rId3" cstate="print"/>
          <a:srcRect/>
          <a:stretch>
            <a:fillRect/>
          </a:stretch>
        </p:blipFill>
        <p:spPr bwMode="auto">
          <a:xfrm>
            <a:off x="0" y="1588"/>
            <a:ext cx="9145588" cy="6856412"/>
          </a:xfrm>
          <a:prstGeom prst="rect">
            <a:avLst/>
          </a:prstGeom>
          <a:noFill/>
          <a:ln w="9525">
            <a:noFill/>
            <a:miter lim="800000"/>
            <a:headEnd/>
            <a:tailEnd/>
          </a:ln>
        </p:spPr>
      </p:pic>
      <p:sp>
        <p:nvSpPr>
          <p:cNvPr id="165891" name="Rectangle 2"/>
          <p:cNvSpPr>
            <a:spLocks noGrp="1" noChangeArrowheads="1"/>
          </p:cNvSpPr>
          <p:nvPr>
            <p:ph type="ctrTitle" idx="4294967295"/>
          </p:nvPr>
        </p:nvSpPr>
        <p:spPr>
          <a:xfrm>
            <a:off x="361950" y="2061573"/>
            <a:ext cx="8502650" cy="1590675"/>
          </a:xfrm>
          <a:effectLst>
            <a:outerShdw blurRad="63500" dist="38099" dir="2700000" algn="ctr" rotWithShape="0">
              <a:srgbClr val="000000">
                <a:alpha val="74998"/>
              </a:srgbClr>
            </a:outerShdw>
          </a:effectLst>
        </p:spPr>
        <p:txBody>
          <a:bodyPr/>
          <a:lstStyle/>
          <a:p>
            <a:pPr eaLnBrk="1" hangingPunct="1">
              <a:lnSpc>
                <a:spcPct val="110000"/>
              </a:lnSpc>
              <a:defRPr/>
            </a:pPr>
            <a:r>
              <a:rPr lang="en-US" sz="2800" b="0" dirty="0" smtClean="0">
                <a:solidFill>
                  <a:srgbClr val="EC6520"/>
                </a:solidFill>
              </a:rPr>
              <a:t>Non-gravitational Forces on Satellites at GEO:</a:t>
            </a:r>
            <a:br>
              <a:rPr lang="en-US" sz="2800" b="0" dirty="0" smtClean="0">
                <a:solidFill>
                  <a:srgbClr val="EC6520"/>
                </a:solidFill>
              </a:rPr>
            </a:br>
            <a:r>
              <a:rPr lang="en-US" sz="2400" b="0" dirty="0" smtClean="0">
                <a:solidFill>
                  <a:schemeClr val="bg1"/>
                </a:solidFill>
              </a:rPr>
              <a:t>Advances, Techniques and Challenges</a:t>
            </a:r>
            <a:endParaRPr lang="en-US" sz="2000" dirty="0" smtClean="0">
              <a:solidFill>
                <a:srgbClr val="FC5F06"/>
              </a:solidFill>
            </a:endParaRPr>
          </a:p>
        </p:txBody>
      </p:sp>
      <p:sp>
        <p:nvSpPr>
          <p:cNvPr id="16387" name="Rectangle 3"/>
          <p:cNvSpPr>
            <a:spLocks noGrp="1" noChangeArrowheads="1"/>
          </p:cNvSpPr>
          <p:nvPr>
            <p:ph type="subTitle" idx="4294967295"/>
          </p:nvPr>
        </p:nvSpPr>
        <p:spPr>
          <a:xfrm>
            <a:off x="400050" y="3653193"/>
            <a:ext cx="6694488" cy="1455738"/>
          </a:xfrm>
        </p:spPr>
        <p:txBody>
          <a:bodyPr/>
          <a:lstStyle/>
          <a:p>
            <a:pPr marL="0" indent="0" eaLnBrk="1" hangingPunct="1">
              <a:buFontTx/>
              <a:buNone/>
            </a:pPr>
            <a:r>
              <a:rPr lang="en-US" sz="2400" b="1" dirty="0" smtClean="0">
                <a:solidFill>
                  <a:schemeClr val="bg1"/>
                </a:solidFill>
                <a:latin typeface="Arial" pitchFamily="84" charset="0"/>
              </a:rPr>
              <a:t>Professor Marek Ziebart</a:t>
            </a:r>
          </a:p>
          <a:p>
            <a:pPr marL="0" indent="0" eaLnBrk="1" hangingPunct="1">
              <a:buFontTx/>
              <a:buNone/>
            </a:pPr>
            <a:r>
              <a:rPr lang="en-US" sz="1600" dirty="0" smtClean="0">
                <a:solidFill>
                  <a:schemeClr val="bg1"/>
                </a:solidFill>
                <a:latin typeface="Arial" pitchFamily="84" charset="0"/>
              </a:rPr>
              <a:t>Chair, IGS Satellite Vehicle Orbit Dynamics Working Group</a:t>
            </a:r>
          </a:p>
          <a:p>
            <a:pPr marL="0" indent="0" eaLnBrk="1" hangingPunct="1">
              <a:buFontTx/>
              <a:buNone/>
            </a:pPr>
            <a:r>
              <a:rPr lang="en-US" sz="1600" dirty="0" smtClean="0">
                <a:solidFill>
                  <a:schemeClr val="bg1"/>
                </a:solidFill>
                <a:latin typeface="Arial" pitchFamily="84" charset="0"/>
              </a:rPr>
              <a:t>NATO SCI-279 Task Group</a:t>
            </a:r>
          </a:p>
          <a:p>
            <a:pPr marL="0" indent="0" eaLnBrk="1" hangingPunct="1">
              <a:buFontTx/>
              <a:buNone/>
            </a:pPr>
            <a:r>
              <a:rPr lang="en-US" sz="1600" dirty="0" smtClean="0">
                <a:solidFill>
                  <a:schemeClr val="bg1"/>
                </a:solidFill>
                <a:latin typeface="Arial" pitchFamily="84" charset="0"/>
              </a:rPr>
              <a:t>Director, Space Geodesy and Navigation Laboratory</a:t>
            </a:r>
          </a:p>
          <a:p>
            <a:pPr marL="0" indent="0" eaLnBrk="1" hangingPunct="1">
              <a:buFontTx/>
              <a:buNone/>
            </a:pPr>
            <a:r>
              <a:rPr lang="en-US" sz="1600" dirty="0" smtClean="0">
                <a:solidFill>
                  <a:schemeClr val="bg1"/>
                </a:solidFill>
                <a:latin typeface="Arial" pitchFamily="84" charset="0"/>
              </a:rPr>
              <a:t>University College London</a:t>
            </a:r>
            <a:endParaRPr lang="en-US" sz="1600" dirty="0" smtClean="0">
              <a:solidFill>
                <a:srgbClr val="D6E9F0"/>
              </a:solidFill>
              <a:latin typeface="Arial" pitchFamily="84" charset="0"/>
            </a:endParaRPr>
          </a:p>
        </p:txBody>
      </p:sp>
      <p:pic>
        <p:nvPicPr>
          <p:cNvPr id="5" name="Picture 3" descr="F:\projects\UCL Science Lecture series\PrettyPictures\OSTM2transparentbackgroun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998425" y="3579075"/>
            <a:ext cx="3116570" cy="135530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41300" y="6146580"/>
            <a:ext cx="8902700" cy="297517"/>
          </a:xfrm>
          <a:prstGeom prst="rect">
            <a:avLst/>
          </a:prstGeom>
        </p:spPr>
        <p:txBody>
          <a:bodyPr wrap="square">
            <a:spAutoFit/>
          </a:bodyPr>
          <a:lstStyle/>
          <a:p>
            <a:pPr>
              <a:lnSpc>
                <a:spcPct val="80000"/>
              </a:lnSpc>
            </a:pPr>
            <a:r>
              <a:rPr lang="en-US" sz="1600" dirty="0" smtClean="0">
                <a:solidFill>
                  <a:schemeClr val="bg1"/>
                </a:solidFill>
              </a:rPr>
              <a:t>EOARD SSA Workshop, </a:t>
            </a:r>
            <a:r>
              <a:rPr lang="en-US" sz="1600" dirty="0" err="1" smtClean="0">
                <a:solidFill>
                  <a:schemeClr val="bg1"/>
                </a:solidFill>
              </a:rPr>
              <a:t>Ruislip</a:t>
            </a:r>
            <a:r>
              <a:rPr lang="en-US" sz="1600" dirty="0" smtClean="0">
                <a:solidFill>
                  <a:schemeClr val="bg1"/>
                </a:solidFill>
              </a:rPr>
              <a:t>, United Kingdom		December 7</a:t>
            </a:r>
            <a:r>
              <a:rPr lang="en-US" sz="1600" baseline="30000" dirty="0" smtClean="0">
                <a:solidFill>
                  <a:schemeClr val="bg1"/>
                </a:solidFill>
              </a:rPr>
              <a:t>th</a:t>
            </a:r>
            <a:r>
              <a:rPr lang="en-US" sz="1600" dirty="0" smtClean="0">
                <a:solidFill>
                  <a:schemeClr val="bg1"/>
                </a:solidFill>
              </a:rPr>
              <a:t>, </a:t>
            </a:r>
            <a:r>
              <a:rPr lang="en-US" sz="1600" dirty="0">
                <a:solidFill>
                  <a:schemeClr val="bg1"/>
                </a:solidFill>
              </a:rPr>
              <a:t>2016 </a:t>
            </a:r>
          </a:p>
        </p:txBody>
      </p:sp>
    </p:spTree>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slide1.png" descr="slide1.png"/>
          <p:cNvPicPr/>
          <p:nvPr/>
        </p:nvPicPr>
        <p:blipFill>
          <a:blip r:embed="rId3">
            <a:extLst/>
          </a:blip>
          <a:stretch>
            <a:fillRect/>
          </a:stretch>
        </p:blipFill>
        <p:spPr>
          <a:xfrm>
            <a:off x="1" y="0"/>
            <a:ext cx="9143999" cy="6154164"/>
          </a:xfrm>
          <a:prstGeom prst="rect">
            <a:avLst/>
          </a:prstGeom>
          <a:ln w="12700">
            <a:miter lim="400000"/>
          </a:ln>
        </p:spPr>
      </p:pic>
      <p:sp>
        <p:nvSpPr>
          <p:cNvPr id="104" name="Shape 104"/>
          <p:cNvSpPr>
            <a:spLocks noGrp="1"/>
          </p:cNvSpPr>
          <p:nvPr>
            <p:ph type="title"/>
          </p:nvPr>
        </p:nvSpPr>
        <p:spPr>
          <a:xfrm>
            <a:off x="330738" y="-648494"/>
            <a:ext cx="8009529" cy="1296988"/>
          </a:xfrm>
          <a:prstGeom prst="rect">
            <a:avLst/>
          </a:prstGeom>
        </p:spPr>
        <p:txBody>
          <a:bodyPr vert="horz" lIns="0" tIns="0" rIns="0" bIns="0" rtlCol="0" anchor="b">
            <a:normAutofit/>
          </a:bodyPr>
          <a:lstStyle>
            <a:lvl1pPr>
              <a:defRPr>
                <a:solidFill>
                  <a:srgbClr val="5A1B31"/>
                </a:solidFill>
              </a:defRPr>
            </a:lvl1pPr>
          </a:lstStyle>
          <a:p>
            <a:pPr lvl="0">
              <a:defRPr sz="1800">
                <a:solidFill>
                  <a:srgbClr val="000000"/>
                </a:solidFill>
              </a:defRPr>
            </a:pPr>
            <a:r>
              <a:rPr sz="2900" dirty="0">
                <a:solidFill>
                  <a:srgbClr val="000000"/>
                </a:solidFill>
                <a:latin typeface="+mn-lt"/>
              </a:rPr>
              <a:t>Ray Tracing - 1</a:t>
            </a:r>
          </a:p>
        </p:txBody>
      </p:sp>
      <p:sp>
        <p:nvSpPr>
          <p:cNvPr id="105" name="Shape 105"/>
          <p:cNvSpPr/>
          <p:nvPr/>
        </p:nvSpPr>
        <p:spPr>
          <a:xfrm>
            <a:off x="570231" y="5619017"/>
            <a:ext cx="8009529" cy="43090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457200">
              <a:spcBef>
                <a:spcPts val="600"/>
              </a:spcBef>
              <a:defRPr sz="2800"/>
            </a:lvl1pPr>
          </a:lstStyle>
          <a:p>
            <a:pPr lvl="0">
              <a:defRPr sz="1800"/>
            </a:pPr>
            <a:r>
              <a:rPr lang="en-GB" sz="2700" dirty="0" smtClean="0"/>
              <a:t>Spacecraft model represented in the SV body frame</a:t>
            </a:r>
            <a:endParaRPr sz="2700" dirty="0"/>
          </a:p>
        </p:txBody>
      </p:sp>
      <p:sp>
        <p:nvSpPr>
          <p:cNvPr id="2" name="TextBox 1"/>
          <p:cNvSpPr txBox="1"/>
          <p:nvPr/>
        </p:nvSpPr>
        <p:spPr>
          <a:xfrm>
            <a:off x="2042547" y="1322498"/>
            <a:ext cx="1535847" cy="461665"/>
          </a:xfrm>
          <a:prstGeom prst="rect">
            <a:avLst/>
          </a:prstGeom>
          <a:noFill/>
        </p:spPr>
        <p:txBody>
          <a:bodyPr wrap="none" rtlCol="0">
            <a:spAutoFit/>
          </a:bodyPr>
          <a:lstStyle/>
          <a:p>
            <a:r>
              <a:rPr lang="en-US" dirty="0" smtClean="0"/>
              <a:t>Geometry</a:t>
            </a:r>
            <a:endParaRPr lang="en-US" dirty="0"/>
          </a:p>
        </p:txBody>
      </p:sp>
      <p:sp>
        <p:nvSpPr>
          <p:cNvPr id="6" name="TextBox 5"/>
          <p:cNvSpPr txBox="1"/>
          <p:nvPr/>
        </p:nvSpPr>
        <p:spPr>
          <a:xfrm>
            <a:off x="2440445" y="4329397"/>
            <a:ext cx="4307489" cy="461665"/>
          </a:xfrm>
          <a:prstGeom prst="rect">
            <a:avLst/>
          </a:prstGeom>
          <a:noFill/>
        </p:spPr>
        <p:txBody>
          <a:bodyPr wrap="none" rtlCol="0">
            <a:spAutoFit/>
          </a:bodyPr>
          <a:lstStyle/>
          <a:p>
            <a:r>
              <a:rPr lang="en-US" dirty="0" smtClean="0"/>
              <a:t>Optical and thermal properties</a:t>
            </a:r>
            <a:endParaRPr lang="en-US" dirty="0"/>
          </a:p>
        </p:txBody>
      </p:sp>
      <p:sp>
        <p:nvSpPr>
          <p:cNvPr id="7" name="TextBox 6"/>
          <p:cNvSpPr txBox="1"/>
          <p:nvPr/>
        </p:nvSpPr>
        <p:spPr>
          <a:xfrm>
            <a:off x="4861251" y="1313042"/>
            <a:ext cx="2100455" cy="461665"/>
          </a:xfrm>
          <a:prstGeom prst="rect">
            <a:avLst/>
          </a:prstGeom>
          <a:noFill/>
        </p:spPr>
        <p:txBody>
          <a:bodyPr wrap="none" rtlCol="0">
            <a:spAutoFit/>
          </a:bodyPr>
          <a:lstStyle/>
          <a:p>
            <a:r>
              <a:rPr lang="en-US" dirty="0" smtClean="0"/>
              <a:t>Material types</a:t>
            </a:r>
            <a:endParaRPr lang="en-US" dirty="0"/>
          </a:p>
        </p:txBody>
      </p:sp>
    </p:spTree>
    <p:extLst>
      <p:ext uri="{BB962C8B-B14F-4D97-AF65-F5344CB8AC3E}">
        <p14:creationId xmlns:p14="http://schemas.microsoft.com/office/powerpoint/2010/main" val="2526408222"/>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slide2.png" descr="slide2.png"/>
          <p:cNvPicPr/>
          <p:nvPr/>
        </p:nvPicPr>
        <p:blipFill>
          <a:blip r:embed="rId3">
            <a:extLst/>
          </a:blip>
          <a:stretch>
            <a:fillRect/>
          </a:stretch>
        </p:blipFill>
        <p:spPr>
          <a:xfrm>
            <a:off x="0" y="-39282"/>
            <a:ext cx="9144000" cy="6124129"/>
          </a:xfrm>
          <a:prstGeom prst="rect">
            <a:avLst/>
          </a:prstGeom>
          <a:ln w="12700">
            <a:miter lim="400000"/>
          </a:ln>
        </p:spPr>
      </p:pic>
      <p:sp>
        <p:nvSpPr>
          <p:cNvPr id="108" name="Shape 108"/>
          <p:cNvSpPr>
            <a:spLocks noGrp="1"/>
          </p:cNvSpPr>
          <p:nvPr>
            <p:ph type="title"/>
          </p:nvPr>
        </p:nvSpPr>
        <p:spPr>
          <a:xfrm>
            <a:off x="375187" y="-640557"/>
            <a:ext cx="8009529" cy="1296988"/>
          </a:xfrm>
          <a:prstGeom prst="rect">
            <a:avLst/>
          </a:prstGeom>
        </p:spPr>
        <p:txBody>
          <a:bodyPr vert="horz" lIns="0" tIns="0" rIns="0" bIns="0" rtlCol="0" anchor="b">
            <a:normAutofit/>
          </a:bodyPr>
          <a:lstStyle>
            <a:lvl1pPr>
              <a:defRPr>
                <a:solidFill>
                  <a:srgbClr val="5A1B31"/>
                </a:solidFill>
              </a:defRPr>
            </a:lvl1pPr>
          </a:lstStyle>
          <a:p>
            <a:pPr lvl="0">
              <a:defRPr sz="1800">
                <a:solidFill>
                  <a:srgbClr val="000000"/>
                </a:solidFill>
              </a:defRPr>
            </a:pPr>
            <a:r>
              <a:rPr sz="2900" dirty="0">
                <a:solidFill>
                  <a:srgbClr val="000000"/>
                </a:solidFill>
                <a:latin typeface="+mn-lt"/>
              </a:rPr>
              <a:t>Ray Tracing - 2</a:t>
            </a:r>
          </a:p>
        </p:txBody>
      </p:sp>
      <p:sp>
        <p:nvSpPr>
          <p:cNvPr id="109" name="Shape 109"/>
          <p:cNvSpPr/>
          <p:nvPr/>
        </p:nvSpPr>
        <p:spPr>
          <a:xfrm>
            <a:off x="311515" y="4681539"/>
            <a:ext cx="8009529" cy="90537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442032">
              <a:spcBef>
                <a:spcPts val="580"/>
              </a:spcBef>
            </a:pPr>
            <a:r>
              <a:rPr sz="2700" dirty="0"/>
              <a:t>An array of flux origin points is created</a:t>
            </a:r>
          </a:p>
          <a:p>
            <a:pPr algn="ctr" defTabSz="442032">
              <a:spcBef>
                <a:spcPts val="580"/>
              </a:spcBef>
            </a:pPr>
            <a:r>
              <a:rPr sz="2700" dirty="0"/>
              <a:t>Dependent on the </a:t>
            </a:r>
            <a:r>
              <a:rPr lang="en-GB" sz="2700" dirty="0"/>
              <a:t>incoming </a:t>
            </a:r>
            <a:r>
              <a:rPr sz="2700" dirty="0"/>
              <a:t>flux direction</a:t>
            </a:r>
          </a:p>
        </p:txBody>
      </p:sp>
    </p:spTree>
    <p:extLst>
      <p:ext uri="{BB962C8B-B14F-4D97-AF65-F5344CB8AC3E}">
        <p14:creationId xmlns:p14="http://schemas.microsoft.com/office/powerpoint/2010/main" val="3946067726"/>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slide3.png" descr="slide3.png"/>
          <p:cNvPicPr/>
          <p:nvPr/>
        </p:nvPicPr>
        <p:blipFill>
          <a:blip r:embed="rId3">
            <a:extLst/>
          </a:blip>
          <a:stretch>
            <a:fillRect/>
          </a:stretch>
        </p:blipFill>
        <p:spPr>
          <a:xfrm>
            <a:off x="0" y="0"/>
            <a:ext cx="9144000" cy="6141709"/>
          </a:xfrm>
          <a:prstGeom prst="rect">
            <a:avLst/>
          </a:prstGeom>
          <a:ln w="12700">
            <a:miter lim="400000"/>
          </a:ln>
        </p:spPr>
      </p:pic>
      <p:sp>
        <p:nvSpPr>
          <p:cNvPr id="112" name="Shape 112"/>
          <p:cNvSpPr>
            <a:spLocks noGrp="1"/>
          </p:cNvSpPr>
          <p:nvPr>
            <p:ph type="title"/>
          </p:nvPr>
        </p:nvSpPr>
        <p:spPr>
          <a:xfrm>
            <a:off x="429763" y="-383961"/>
            <a:ext cx="8009529" cy="1296988"/>
          </a:xfrm>
          <a:prstGeom prst="rect">
            <a:avLst/>
          </a:prstGeom>
        </p:spPr>
        <p:txBody>
          <a:bodyPr vert="horz" lIns="0" tIns="0" rIns="0" bIns="0" rtlCol="0" anchor="b">
            <a:normAutofit/>
          </a:bodyPr>
          <a:lstStyle>
            <a:lvl1pPr>
              <a:defRPr>
                <a:solidFill>
                  <a:srgbClr val="5A1B31"/>
                </a:solidFill>
              </a:defRPr>
            </a:lvl1pPr>
          </a:lstStyle>
          <a:p>
            <a:pPr lvl="0">
              <a:defRPr sz="1800">
                <a:solidFill>
                  <a:srgbClr val="000000"/>
                </a:solidFill>
              </a:defRPr>
            </a:pPr>
            <a:r>
              <a:rPr sz="2900" dirty="0">
                <a:solidFill>
                  <a:srgbClr val="000000"/>
                </a:solidFill>
                <a:latin typeface="+mn-lt"/>
              </a:rPr>
              <a:t>Ray Tracing - 3</a:t>
            </a:r>
          </a:p>
        </p:txBody>
      </p:sp>
      <p:sp>
        <p:nvSpPr>
          <p:cNvPr id="113" name="Shape 113"/>
          <p:cNvSpPr/>
          <p:nvPr/>
        </p:nvSpPr>
        <p:spPr>
          <a:xfrm>
            <a:off x="311515" y="4673600"/>
            <a:ext cx="8009529" cy="43090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457200">
              <a:spcBef>
                <a:spcPts val="600"/>
              </a:spcBef>
              <a:defRPr sz="2800"/>
            </a:lvl1pPr>
          </a:lstStyle>
          <a:p>
            <a:pPr lvl="0">
              <a:defRPr sz="1800"/>
            </a:pPr>
            <a:r>
              <a:rPr sz="2700"/>
              <a:t>Rays are generated from each of these points</a:t>
            </a:r>
          </a:p>
        </p:txBody>
      </p:sp>
    </p:spTree>
    <p:extLst>
      <p:ext uri="{BB962C8B-B14F-4D97-AF65-F5344CB8AC3E}">
        <p14:creationId xmlns:p14="http://schemas.microsoft.com/office/powerpoint/2010/main" val="912586193"/>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slide4.png" descr="slide4.png"/>
          <p:cNvPicPr/>
          <p:nvPr/>
        </p:nvPicPr>
        <p:blipFill>
          <a:blip r:embed="rId3">
            <a:extLst/>
          </a:blip>
          <a:stretch>
            <a:fillRect/>
          </a:stretch>
        </p:blipFill>
        <p:spPr>
          <a:xfrm>
            <a:off x="0" y="7938"/>
            <a:ext cx="9144000" cy="6114487"/>
          </a:xfrm>
          <a:prstGeom prst="rect">
            <a:avLst/>
          </a:prstGeom>
          <a:ln w="12700">
            <a:miter lim="400000"/>
          </a:ln>
        </p:spPr>
      </p:pic>
      <p:sp>
        <p:nvSpPr>
          <p:cNvPr id="116" name="Shape 116"/>
          <p:cNvSpPr>
            <a:spLocks noGrp="1"/>
          </p:cNvSpPr>
          <p:nvPr>
            <p:ph type="title"/>
          </p:nvPr>
        </p:nvSpPr>
        <p:spPr>
          <a:xfrm>
            <a:off x="393379" y="-667533"/>
            <a:ext cx="8009529" cy="1296988"/>
          </a:xfrm>
          <a:prstGeom prst="rect">
            <a:avLst/>
          </a:prstGeom>
        </p:spPr>
        <p:txBody>
          <a:bodyPr vert="horz" lIns="0" tIns="0" rIns="0" bIns="0" rtlCol="0" anchor="b">
            <a:normAutofit/>
          </a:bodyPr>
          <a:lstStyle>
            <a:lvl1pPr>
              <a:defRPr>
                <a:solidFill>
                  <a:srgbClr val="5A1B31"/>
                </a:solidFill>
              </a:defRPr>
            </a:lvl1pPr>
          </a:lstStyle>
          <a:p>
            <a:pPr lvl="0">
              <a:defRPr sz="1800">
                <a:solidFill>
                  <a:srgbClr val="000000"/>
                </a:solidFill>
              </a:defRPr>
            </a:pPr>
            <a:r>
              <a:rPr sz="2900" dirty="0">
                <a:solidFill>
                  <a:srgbClr val="000000"/>
                </a:solidFill>
                <a:latin typeface="+mn-lt"/>
              </a:rPr>
              <a:t>Ray Tracing - 4</a:t>
            </a:r>
          </a:p>
        </p:txBody>
      </p:sp>
      <p:sp>
        <p:nvSpPr>
          <p:cNvPr id="117" name="Shape 117"/>
          <p:cNvSpPr/>
          <p:nvPr/>
        </p:nvSpPr>
        <p:spPr>
          <a:xfrm>
            <a:off x="311515" y="4681537"/>
            <a:ext cx="8009529" cy="86181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457200">
              <a:spcBef>
                <a:spcPts val="600"/>
              </a:spcBef>
              <a:defRPr sz="2800"/>
            </a:lvl1pPr>
          </a:lstStyle>
          <a:p>
            <a:pPr lvl="0">
              <a:defRPr sz="1800"/>
            </a:pPr>
            <a:r>
              <a:rPr sz="2700"/>
              <a:t>The intersection between each ray and the spacecraft is computed</a:t>
            </a:r>
          </a:p>
        </p:txBody>
      </p:sp>
    </p:spTree>
    <p:extLst>
      <p:ext uri="{BB962C8B-B14F-4D97-AF65-F5344CB8AC3E}">
        <p14:creationId xmlns:p14="http://schemas.microsoft.com/office/powerpoint/2010/main" val="3427613154"/>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slide5.png" descr="slide5.png"/>
          <p:cNvPicPr/>
          <p:nvPr/>
        </p:nvPicPr>
        <p:blipFill>
          <a:blip r:embed="rId3">
            <a:extLst/>
          </a:blip>
          <a:stretch>
            <a:fillRect/>
          </a:stretch>
        </p:blipFill>
        <p:spPr>
          <a:xfrm>
            <a:off x="0" y="7938"/>
            <a:ext cx="9144000" cy="6124129"/>
          </a:xfrm>
          <a:prstGeom prst="rect">
            <a:avLst/>
          </a:prstGeom>
          <a:ln w="12700">
            <a:miter lim="400000"/>
          </a:ln>
        </p:spPr>
      </p:pic>
      <p:sp>
        <p:nvSpPr>
          <p:cNvPr id="120" name="Shape 120"/>
          <p:cNvSpPr>
            <a:spLocks noGrp="1"/>
          </p:cNvSpPr>
          <p:nvPr>
            <p:ph type="title"/>
          </p:nvPr>
        </p:nvSpPr>
        <p:spPr>
          <a:xfrm>
            <a:off x="311515" y="-648494"/>
            <a:ext cx="8009529" cy="1296988"/>
          </a:xfrm>
          <a:prstGeom prst="rect">
            <a:avLst/>
          </a:prstGeom>
        </p:spPr>
        <p:txBody>
          <a:bodyPr vert="horz" lIns="0" tIns="0" rIns="0" bIns="0" rtlCol="0" anchor="b">
            <a:normAutofit/>
          </a:bodyPr>
          <a:lstStyle>
            <a:lvl1pPr>
              <a:defRPr>
                <a:solidFill>
                  <a:srgbClr val="5A1B31"/>
                </a:solidFill>
              </a:defRPr>
            </a:lvl1pPr>
          </a:lstStyle>
          <a:p>
            <a:pPr lvl="0">
              <a:defRPr sz="1800">
                <a:solidFill>
                  <a:srgbClr val="000000"/>
                </a:solidFill>
              </a:defRPr>
            </a:pPr>
            <a:r>
              <a:rPr sz="2900" dirty="0">
                <a:solidFill>
                  <a:srgbClr val="000000"/>
                </a:solidFill>
                <a:latin typeface="+mn-lt"/>
              </a:rPr>
              <a:t>Ray Tracing - 5</a:t>
            </a:r>
          </a:p>
        </p:txBody>
      </p:sp>
      <p:sp>
        <p:nvSpPr>
          <p:cNvPr id="121" name="Shape 121"/>
          <p:cNvSpPr/>
          <p:nvPr/>
        </p:nvSpPr>
        <p:spPr>
          <a:xfrm>
            <a:off x="311515" y="4681537"/>
            <a:ext cx="8009529" cy="86181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457200">
              <a:spcBef>
                <a:spcPts val="600"/>
              </a:spcBef>
              <a:defRPr sz="2800"/>
            </a:lvl1pPr>
          </a:lstStyle>
          <a:p>
            <a:pPr lvl="0">
              <a:defRPr sz="1800"/>
            </a:pPr>
            <a:r>
              <a:rPr sz="2700" dirty="0"/>
              <a:t>The material properties of the surface are known at each of these points</a:t>
            </a:r>
          </a:p>
        </p:txBody>
      </p:sp>
    </p:spTree>
    <p:extLst>
      <p:ext uri="{BB962C8B-B14F-4D97-AF65-F5344CB8AC3E}">
        <p14:creationId xmlns:p14="http://schemas.microsoft.com/office/powerpoint/2010/main" val="3196932437"/>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slide6.png" descr="slide6.png"/>
          <p:cNvPicPr/>
          <p:nvPr/>
        </p:nvPicPr>
        <p:blipFill>
          <a:blip r:embed="rId3">
            <a:extLst/>
          </a:blip>
          <a:stretch>
            <a:fillRect/>
          </a:stretch>
        </p:blipFill>
        <p:spPr>
          <a:xfrm>
            <a:off x="0" y="7938"/>
            <a:ext cx="9144000" cy="6133771"/>
          </a:xfrm>
          <a:prstGeom prst="rect">
            <a:avLst/>
          </a:prstGeom>
          <a:ln w="12700">
            <a:miter lim="400000"/>
          </a:ln>
        </p:spPr>
      </p:pic>
      <p:sp>
        <p:nvSpPr>
          <p:cNvPr id="124" name="Shape 124"/>
          <p:cNvSpPr>
            <a:spLocks noGrp="1"/>
          </p:cNvSpPr>
          <p:nvPr>
            <p:ph type="title"/>
          </p:nvPr>
        </p:nvSpPr>
        <p:spPr>
          <a:xfrm>
            <a:off x="311515" y="-640556"/>
            <a:ext cx="8009529" cy="1296988"/>
          </a:xfrm>
          <a:prstGeom prst="rect">
            <a:avLst/>
          </a:prstGeom>
        </p:spPr>
        <p:txBody>
          <a:bodyPr vert="horz" lIns="0" tIns="0" rIns="0" bIns="0" rtlCol="0" anchor="b">
            <a:normAutofit/>
          </a:bodyPr>
          <a:lstStyle>
            <a:lvl1pPr>
              <a:defRPr>
                <a:solidFill>
                  <a:srgbClr val="5A1B31"/>
                </a:solidFill>
              </a:defRPr>
            </a:lvl1pPr>
          </a:lstStyle>
          <a:p>
            <a:pPr lvl="0">
              <a:defRPr sz="1800">
                <a:solidFill>
                  <a:srgbClr val="000000"/>
                </a:solidFill>
              </a:defRPr>
            </a:pPr>
            <a:r>
              <a:rPr sz="2900" dirty="0">
                <a:solidFill>
                  <a:srgbClr val="000000"/>
                </a:solidFill>
                <a:latin typeface="+mn-lt"/>
              </a:rPr>
              <a:t>Ray Tracing - 6</a:t>
            </a:r>
          </a:p>
        </p:txBody>
      </p:sp>
      <p:sp>
        <p:nvSpPr>
          <p:cNvPr id="125" name="Shape 125"/>
          <p:cNvSpPr/>
          <p:nvPr/>
        </p:nvSpPr>
        <p:spPr>
          <a:xfrm>
            <a:off x="311515" y="4681537"/>
            <a:ext cx="8009529" cy="86181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457200">
              <a:spcBef>
                <a:spcPts val="600"/>
              </a:spcBef>
              <a:defRPr sz="2800"/>
            </a:lvl1pPr>
          </a:lstStyle>
          <a:p>
            <a:pPr lvl="0">
              <a:defRPr sz="1800"/>
            </a:pPr>
            <a:r>
              <a:rPr sz="2700" dirty="0"/>
              <a:t>The surface normal is </a:t>
            </a:r>
            <a:r>
              <a:rPr lang="en-GB" sz="2700" dirty="0"/>
              <a:t>calculated </a:t>
            </a:r>
            <a:r>
              <a:rPr sz="2700" dirty="0"/>
              <a:t>at each of these points</a:t>
            </a:r>
            <a:r>
              <a:rPr lang="en-GB" sz="2700" dirty="0"/>
              <a:t> for planar or </a:t>
            </a:r>
            <a:r>
              <a:rPr lang="en-GB" sz="2700" b="1" dirty="0"/>
              <a:t>curved</a:t>
            </a:r>
            <a:r>
              <a:rPr lang="en-GB" sz="2700" dirty="0"/>
              <a:t> surfaces</a:t>
            </a:r>
            <a:endParaRPr sz="2700" dirty="0"/>
          </a:p>
        </p:txBody>
      </p:sp>
    </p:spTree>
    <p:extLst>
      <p:ext uri="{BB962C8B-B14F-4D97-AF65-F5344CB8AC3E}">
        <p14:creationId xmlns:p14="http://schemas.microsoft.com/office/powerpoint/2010/main" val="542699804"/>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slide7.png" descr="slide7.png"/>
          <p:cNvPicPr/>
          <p:nvPr/>
        </p:nvPicPr>
        <p:blipFill>
          <a:blip r:embed="rId3">
            <a:extLst/>
          </a:blip>
          <a:stretch>
            <a:fillRect/>
          </a:stretch>
        </p:blipFill>
        <p:spPr>
          <a:xfrm>
            <a:off x="0" y="-1"/>
            <a:ext cx="9144000" cy="6132067"/>
          </a:xfrm>
          <a:prstGeom prst="rect">
            <a:avLst/>
          </a:prstGeom>
          <a:ln w="12700">
            <a:miter lim="400000"/>
          </a:ln>
        </p:spPr>
      </p:pic>
      <p:sp>
        <p:nvSpPr>
          <p:cNvPr id="128" name="Shape 128"/>
          <p:cNvSpPr>
            <a:spLocks noGrp="1"/>
          </p:cNvSpPr>
          <p:nvPr>
            <p:ph type="title"/>
          </p:nvPr>
        </p:nvSpPr>
        <p:spPr>
          <a:xfrm>
            <a:off x="311515" y="-656432"/>
            <a:ext cx="8009529" cy="1296988"/>
          </a:xfrm>
          <a:prstGeom prst="rect">
            <a:avLst/>
          </a:prstGeom>
        </p:spPr>
        <p:txBody>
          <a:bodyPr vert="horz" lIns="0" tIns="0" rIns="0" bIns="0" rtlCol="0" anchor="b">
            <a:normAutofit/>
          </a:bodyPr>
          <a:lstStyle>
            <a:lvl1pPr>
              <a:defRPr>
                <a:solidFill>
                  <a:srgbClr val="5A1B31"/>
                </a:solidFill>
              </a:defRPr>
            </a:lvl1pPr>
          </a:lstStyle>
          <a:p>
            <a:pPr lvl="0">
              <a:defRPr sz="1800">
                <a:solidFill>
                  <a:srgbClr val="000000"/>
                </a:solidFill>
              </a:defRPr>
            </a:pPr>
            <a:r>
              <a:rPr sz="2900" dirty="0">
                <a:solidFill>
                  <a:srgbClr val="000000"/>
                </a:solidFill>
                <a:latin typeface="+mn-lt"/>
              </a:rPr>
              <a:t>Ray Tracing - 7</a:t>
            </a:r>
          </a:p>
        </p:txBody>
      </p:sp>
      <p:sp>
        <p:nvSpPr>
          <p:cNvPr id="129" name="Shape 129"/>
          <p:cNvSpPr/>
          <p:nvPr/>
        </p:nvSpPr>
        <p:spPr>
          <a:xfrm>
            <a:off x="311515" y="4673599"/>
            <a:ext cx="8009529" cy="132343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457200">
              <a:spcBef>
                <a:spcPts val="600"/>
              </a:spcBef>
              <a:defRPr sz="2800"/>
            </a:lvl1pPr>
          </a:lstStyle>
          <a:p>
            <a:pPr lvl="0">
              <a:defRPr sz="1800"/>
            </a:pPr>
            <a:r>
              <a:rPr sz="2700" dirty="0"/>
              <a:t>New rays are generated for each reflection and the intersection and reflection step </a:t>
            </a:r>
            <a:r>
              <a:rPr sz="2700" dirty="0" smtClean="0"/>
              <a:t>repeated</a:t>
            </a:r>
            <a:r>
              <a:rPr lang="en-GB" sz="2700" dirty="0" smtClean="0"/>
              <a:t>:</a:t>
            </a:r>
          </a:p>
          <a:p>
            <a:pPr lvl="0">
              <a:defRPr sz="1800"/>
            </a:pPr>
            <a:r>
              <a:rPr lang="en-GB" sz="2700" dirty="0" smtClean="0"/>
              <a:t>Secondary intersections</a:t>
            </a:r>
            <a:endParaRPr sz="2700" dirty="0"/>
          </a:p>
        </p:txBody>
      </p:sp>
    </p:spTree>
    <p:extLst>
      <p:ext uri="{BB962C8B-B14F-4D97-AF65-F5344CB8AC3E}">
        <p14:creationId xmlns:p14="http://schemas.microsoft.com/office/powerpoint/2010/main" val="2131543162"/>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slide7.png" descr="slide7.png"/>
          <p:cNvPicPr/>
          <p:nvPr/>
        </p:nvPicPr>
        <p:blipFill>
          <a:blip r:embed="rId3">
            <a:extLst/>
          </a:blip>
          <a:stretch>
            <a:fillRect/>
          </a:stretch>
        </p:blipFill>
        <p:spPr>
          <a:xfrm>
            <a:off x="0" y="7938"/>
            <a:ext cx="9144000" cy="6124129"/>
          </a:xfrm>
          <a:prstGeom prst="rect">
            <a:avLst/>
          </a:prstGeom>
          <a:ln w="12700">
            <a:miter lim="400000"/>
          </a:ln>
        </p:spPr>
      </p:pic>
      <p:sp>
        <p:nvSpPr>
          <p:cNvPr id="132" name="Shape 132"/>
          <p:cNvSpPr>
            <a:spLocks noGrp="1"/>
          </p:cNvSpPr>
          <p:nvPr>
            <p:ph type="title"/>
          </p:nvPr>
        </p:nvSpPr>
        <p:spPr>
          <a:xfrm>
            <a:off x="247843" y="-732763"/>
            <a:ext cx="8009529" cy="1296988"/>
          </a:xfrm>
          <a:prstGeom prst="rect">
            <a:avLst/>
          </a:prstGeom>
        </p:spPr>
        <p:txBody>
          <a:bodyPr vert="horz" lIns="0" tIns="0" rIns="0" bIns="0" rtlCol="0" anchor="b">
            <a:normAutofit/>
          </a:bodyPr>
          <a:lstStyle>
            <a:lvl1pPr>
              <a:defRPr>
                <a:solidFill>
                  <a:srgbClr val="5A1B31"/>
                </a:solidFill>
              </a:defRPr>
            </a:lvl1pPr>
          </a:lstStyle>
          <a:p>
            <a:pPr lvl="0">
              <a:defRPr sz="1800">
                <a:solidFill>
                  <a:srgbClr val="000000"/>
                </a:solidFill>
              </a:defRPr>
            </a:pPr>
            <a:r>
              <a:rPr sz="2900" dirty="0">
                <a:solidFill>
                  <a:srgbClr val="000000"/>
                </a:solidFill>
                <a:latin typeface="+mn-lt"/>
              </a:rPr>
              <a:t>Ray Tracing - 8</a:t>
            </a:r>
          </a:p>
        </p:txBody>
      </p:sp>
      <p:sp>
        <p:nvSpPr>
          <p:cNvPr id="133" name="Shape 133"/>
          <p:cNvSpPr/>
          <p:nvPr/>
        </p:nvSpPr>
        <p:spPr>
          <a:xfrm>
            <a:off x="711740" y="4855086"/>
            <a:ext cx="8009529" cy="17389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457200">
              <a:spcBef>
                <a:spcPts val="600"/>
              </a:spcBef>
              <a:defRPr sz="2800"/>
            </a:lvl1pPr>
          </a:lstStyle>
          <a:p>
            <a:pPr lvl="0">
              <a:defRPr sz="1800"/>
            </a:pPr>
            <a:r>
              <a:rPr sz="2700" dirty="0"/>
              <a:t>The </a:t>
            </a:r>
            <a:r>
              <a:rPr lang="en-GB" sz="2700" dirty="0"/>
              <a:t>acceleration</a:t>
            </a:r>
            <a:r>
              <a:rPr sz="2700" dirty="0"/>
              <a:t> data for all rays (primary and secondary) is </a:t>
            </a:r>
            <a:r>
              <a:rPr sz="2700" dirty="0" smtClean="0"/>
              <a:t>collected</a:t>
            </a:r>
            <a:r>
              <a:rPr lang="en-GB" sz="2700" dirty="0" smtClean="0"/>
              <a:t>:</a:t>
            </a:r>
          </a:p>
          <a:p>
            <a:pPr lvl="0">
              <a:defRPr sz="1800"/>
            </a:pPr>
            <a:r>
              <a:rPr lang="en-GB" sz="2700" dirty="0" smtClean="0"/>
              <a:t>Resultant acceleration computed for that radiation source direction</a:t>
            </a:r>
            <a:endParaRPr sz="2700" dirty="0"/>
          </a:p>
        </p:txBody>
      </p:sp>
    </p:spTree>
    <p:extLst>
      <p:ext uri="{BB962C8B-B14F-4D97-AF65-F5344CB8AC3E}">
        <p14:creationId xmlns:p14="http://schemas.microsoft.com/office/powerpoint/2010/main" val="2070193377"/>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slide8.png" descr="slide8.png"/>
          <p:cNvPicPr/>
          <p:nvPr/>
        </p:nvPicPr>
        <p:blipFill>
          <a:blip r:embed="rId3">
            <a:extLst/>
          </a:blip>
          <a:stretch>
            <a:fillRect/>
          </a:stretch>
        </p:blipFill>
        <p:spPr>
          <a:xfrm>
            <a:off x="0" y="0"/>
            <a:ext cx="9144000" cy="6141709"/>
          </a:xfrm>
          <a:prstGeom prst="rect">
            <a:avLst/>
          </a:prstGeom>
          <a:ln w="12700">
            <a:miter lim="400000"/>
          </a:ln>
        </p:spPr>
      </p:pic>
      <p:sp>
        <p:nvSpPr>
          <p:cNvPr id="136" name="Shape 136"/>
          <p:cNvSpPr>
            <a:spLocks noGrp="1"/>
          </p:cNvSpPr>
          <p:nvPr>
            <p:ph type="title"/>
          </p:nvPr>
        </p:nvSpPr>
        <p:spPr>
          <a:xfrm>
            <a:off x="247843" y="-162414"/>
            <a:ext cx="8009529" cy="1296988"/>
          </a:xfrm>
          <a:prstGeom prst="rect">
            <a:avLst/>
          </a:prstGeom>
        </p:spPr>
        <p:txBody>
          <a:bodyPr vert="horz" lIns="0" tIns="0" rIns="0" bIns="0" rtlCol="0" anchor="b">
            <a:normAutofit/>
          </a:bodyPr>
          <a:lstStyle>
            <a:lvl1pPr>
              <a:defRPr>
                <a:solidFill>
                  <a:srgbClr val="5A1B31"/>
                </a:solidFill>
              </a:defRPr>
            </a:lvl1pPr>
          </a:lstStyle>
          <a:p>
            <a:pPr lvl="0" algn="ctr">
              <a:defRPr sz="1800">
                <a:solidFill>
                  <a:srgbClr val="000000"/>
                </a:solidFill>
              </a:defRPr>
            </a:pPr>
            <a:r>
              <a:rPr sz="2900" dirty="0">
                <a:solidFill>
                  <a:srgbClr val="000000"/>
                </a:solidFill>
                <a:latin typeface="+mn-lt"/>
              </a:rPr>
              <a:t>Process is repeated for other incoming </a:t>
            </a:r>
            <a:r>
              <a:rPr lang="en-GB" sz="2900" dirty="0">
                <a:solidFill>
                  <a:srgbClr val="000000"/>
                </a:solidFill>
                <a:latin typeface="+mn-lt"/>
              </a:rPr>
              <a:t>flux</a:t>
            </a:r>
            <a:r>
              <a:rPr sz="2900" dirty="0">
                <a:solidFill>
                  <a:srgbClr val="000000"/>
                </a:solidFill>
                <a:latin typeface="+mn-lt"/>
              </a:rPr>
              <a:t> directions</a:t>
            </a:r>
          </a:p>
        </p:txBody>
      </p:sp>
    </p:spTree>
    <p:extLst>
      <p:ext uri="{BB962C8B-B14F-4D97-AF65-F5344CB8AC3E}">
        <p14:creationId xmlns:p14="http://schemas.microsoft.com/office/powerpoint/2010/main" val="1135847224"/>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slide9.png" descr="slide9.png"/>
          <p:cNvPicPr/>
          <p:nvPr/>
        </p:nvPicPr>
        <p:blipFill>
          <a:blip r:embed="rId3">
            <a:extLst/>
          </a:blip>
          <a:stretch>
            <a:fillRect/>
          </a:stretch>
        </p:blipFill>
        <p:spPr>
          <a:xfrm>
            <a:off x="0" y="0"/>
            <a:ext cx="9144000" cy="6141709"/>
          </a:xfrm>
          <a:prstGeom prst="rect">
            <a:avLst/>
          </a:prstGeom>
          <a:ln w="12700">
            <a:miter lim="400000"/>
          </a:ln>
        </p:spPr>
      </p:pic>
    </p:spTree>
    <p:extLst>
      <p:ext uri="{BB962C8B-B14F-4D97-AF65-F5344CB8AC3E}">
        <p14:creationId xmlns:p14="http://schemas.microsoft.com/office/powerpoint/2010/main" val="4287118833"/>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F:\projects\UCL Science Lecture series\PrettyPictures\OSTM3_2.png"/>
          <p:cNvPicPr>
            <a:picLocks noChangeAspect="1" noChangeArrowheads="1"/>
          </p:cNvPicPr>
          <p:nvPr/>
        </p:nvPicPr>
        <p:blipFill rotWithShape="1">
          <a:blip r:embed="rId3">
            <a:extLst>
              <a:ext uri="{28A0092B-C50C-407E-A947-70E740481C1C}">
                <a14:useLocalDpi xmlns:a14="http://schemas.microsoft.com/office/drawing/2010/main" val="0"/>
              </a:ext>
            </a:extLst>
          </a:blip>
          <a:srcRect l="15992" r="637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65689" y="395206"/>
            <a:ext cx="8090115" cy="960895"/>
            <a:chOff x="565689" y="395206"/>
            <a:chExt cx="8090115" cy="960895"/>
          </a:xfrm>
        </p:grpSpPr>
        <p:pic>
          <p:nvPicPr>
            <p:cNvPr id="5" name="Picture 2" descr="TITLE2"/>
            <p:cNvPicPr>
              <a:picLocks noChangeAspect="1" noChangeArrowheads="1"/>
            </p:cNvPicPr>
            <p:nvPr/>
          </p:nvPicPr>
          <p:blipFill rotWithShape="1">
            <a:blip r:embed="rId4" cstate="print"/>
            <a:srcRect l="270" t="84592" r="5609" b="497"/>
            <a:stretch/>
          </p:blipFill>
          <p:spPr bwMode="auto">
            <a:xfrm>
              <a:off x="565689" y="395206"/>
              <a:ext cx="8090115" cy="960895"/>
            </a:xfrm>
            <a:prstGeom prst="rect">
              <a:avLst/>
            </a:prstGeom>
            <a:noFill/>
            <a:ln w="44450">
              <a:solidFill>
                <a:schemeClr val="bg1"/>
              </a:solidFill>
              <a:miter lim="800000"/>
              <a:headEnd/>
              <a:tailEnd/>
            </a:ln>
            <a:effectLst>
              <a:outerShdw blurRad="63500" dist="63500" dir="2700000" algn="ctr" rotWithShape="0">
                <a:srgbClr val="000000">
                  <a:alpha val="75000"/>
                </a:srgbClr>
              </a:outerShdw>
            </a:effectLst>
          </p:spPr>
        </p:pic>
        <p:sp>
          <p:nvSpPr>
            <p:cNvPr id="6" name="Rectangle 5"/>
            <p:cNvSpPr/>
            <p:nvPr/>
          </p:nvSpPr>
          <p:spPr>
            <a:xfrm>
              <a:off x="1135981" y="621149"/>
              <a:ext cx="6844504" cy="461665"/>
            </a:xfrm>
            <a:prstGeom prst="rect">
              <a:avLst/>
            </a:prstGeom>
          </p:spPr>
          <p:txBody>
            <a:bodyPr wrap="square">
              <a:spAutoFit/>
            </a:bodyPr>
            <a:lstStyle/>
            <a:p>
              <a:r>
                <a:rPr lang="en-US" dirty="0" smtClean="0">
                  <a:solidFill>
                    <a:srgbClr val="FC5F06"/>
                  </a:solidFill>
                  <a:effectLst>
                    <a:outerShdw blurRad="63500" dist="38100" dir="2700000" algn="ctr" rotWithShape="0">
                      <a:srgbClr val="000000">
                        <a:alpha val="75000"/>
                      </a:srgbClr>
                    </a:outerShdw>
                  </a:effectLst>
                </a:rPr>
                <a:t>SV state and track custody: </a:t>
              </a:r>
              <a:r>
                <a:rPr lang="en-US" dirty="0" smtClean="0">
                  <a:solidFill>
                    <a:srgbClr val="FC5F06"/>
                  </a:solidFill>
                  <a:effectLst>
                    <a:outerShdw blurRad="63500" dist="38100" dir="2700000" algn="ctr" rotWithShape="0">
                      <a:srgbClr val="000000">
                        <a:alpha val="75000"/>
                      </a:srgbClr>
                    </a:outerShdw>
                  </a:effectLst>
                </a:rPr>
                <a:t>Problem Elements</a:t>
              </a:r>
              <a:endParaRPr lang="en-US" dirty="0">
                <a:solidFill>
                  <a:srgbClr val="FC5F06"/>
                </a:solidFill>
                <a:effectLst>
                  <a:outerShdw blurRad="63500" dist="38100" dir="2700000" algn="ctr" rotWithShape="0">
                    <a:srgbClr val="000000">
                      <a:alpha val="75000"/>
                    </a:srgbClr>
                  </a:outerShdw>
                </a:effectLst>
              </a:endParaRPr>
            </a:p>
          </p:txBody>
        </p:sp>
      </p:grpSp>
      <p:grpSp>
        <p:nvGrpSpPr>
          <p:cNvPr id="14" name="Group 13"/>
          <p:cNvGrpSpPr/>
          <p:nvPr/>
        </p:nvGrpSpPr>
        <p:grpSpPr>
          <a:xfrm>
            <a:off x="215900" y="4711700"/>
            <a:ext cx="2476910" cy="1985665"/>
            <a:chOff x="215900" y="4711700"/>
            <a:chExt cx="2476910" cy="1985665"/>
          </a:xfrm>
        </p:grpSpPr>
        <p:grpSp>
          <p:nvGrpSpPr>
            <p:cNvPr id="12" name="Group 11"/>
            <p:cNvGrpSpPr/>
            <p:nvPr/>
          </p:nvGrpSpPr>
          <p:grpSpPr>
            <a:xfrm>
              <a:off x="304800" y="4711700"/>
              <a:ext cx="1524000" cy="1504950"/>
              <a:chOff x="1130300" y="3886200"/>
              <a:chExt cx="1524000" cy="1504950"/>
            </a:xfrm>
          </p:grpSpPr>
          <p:cxnSp>
            <p:nvCxnSpPr>
              <p:cNvPr id="8" name="Straight Arrow Connector 7"/>
              <p:cNvCxnSpPr/>
              <p:nvPr/>
            </p:nvCxnSpPr>
            <p:spPr>
              <a:xfrm>
                <a:off x="1130300" y="5384800"/>
                <a:ext cx="1524000"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1143000" y="4483100"/>
                <a:ext cx="1460500" cy="8890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1149350" y="3886200"/>
                <a:ext cx="0" cy="15049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13" name="TextBox 12"/>
            <p:cNvSpPr txBox="1"/>
            <p:nvPr/>
          </p:nvSpPr>
          <p:spPr>
            <a:xfrm>
              <a:off x="215900" y="6235700"/>
              <a:ext cx="2476910" cy="461665"/>
            </a:xfrm>
            <a:prstGeom prst="rect">
              <a:avLst/>
            </a:prstGeom>
            <a:noFill/>
          </p:spPr>
          <p:txBody>
            <a:bodyPr wrap="none" rtlCol="0">
              <a:spAutoFit/>
            </a:bodyPr>
            <a:lstStyle/>
            <a:p>
              <a:r>
                <a:rPr lang="en-US" dirty="0" smtClean="0"/>
                <a:t>Reference frame</a:t>
              </a:r>
              <a:endParaRPr lang="en-US" dirty="0"/>
            </a:p>
          </p:txBody>
        </p:sp>
      </p:grpSp>
      <p:grpSp>
        <p:nvGrpSpPr>
          <p:cNvPr id="17" name="Group 16"/>
          <p:cNvGrpSpPr/>
          <p:nvPr/>
        </p:nvGrpSpPr>
        <p:grpSpPr>
          <a:xfrm>
            <a:off x="876300" y="3124200"/>
            <a:ext cx="1943100" cy="939800"/>
            <a:chOff x="876300" y="3124200"/>
            <a:chExt cx="1943100" cy="939800"/>
          </a:xfrm>
        </p:grpSpPr>
        <p:sp>
          <p:nvSpPr>
            <p:cNvPr id="15" name="Left Arrow 14"/>
            <p:cNvSpPr/>
            <p:nvPr/>
          </p:nvSpPr>
          <p:spPr>
            <a:xfrm rot="21398851">
              <a:off x="876300" y="3454400"/>
              <a:ext cx="1943100" cy="609600"/>
            </a:xfrm>
            <a:prstGeom prst="lef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rot="21373930">
              <a:off x="1257300" y="3124200"/>
              <a:ext cx="1535697" cy="461665"/>
            </a:xfrm>
            <a:prstGeom prst="rect">
              <a:avLst/>
            </a:prstGeom>
            <a:noFill/>
          </p:spPr>
          <p:txBody>
            <a:bodyPr wrap="none" rtlCol="0">
              <a:spAutoFit/>
            </a:bodyPr>
            <a:lstStyle/>
            <a:p>
              <a:r>
                <a:rPr lang="en-US" dirty="0" smtClean="0">
                  <a:solidFill>
                    <a:srgbClr val="FF0000"/>
                  </a:solidFill>
                </a:rPr>
                <a:t>Dynamics</a:t>
              </a:r>
              <a:endParaRPr lang="en-US" dirty="0">
                <a:solidFill>
                  <a:srgbClr val="FF0000"/>
                </a:solidFill>
              </a:endParaRPr>
            </a:p>
          </p:txBody>
        </p:sp>
      </p:grpSp>
      <p:grpSp>
        <p:nvGrpSpPr>
          <p:cNvPr id="25" name="Group 24"/>
          <p:cNvGrpSpPr/>
          <p:nvPr/>
        </p:nvGrpSpPr>
        <p:grpSpPr>
          <a:xfrm>
            <a:off x="5372100" y="2514600"/>
            <a:ext cx="3334510" cy="3828197"/>
            <a:chOff x="5372100" y="2514600"/>
            <a:chExt cx="3334510" cy="3828197"/>
          </a:xfrm>
        </p:grpSpPr>
        <p:cxnSp>
          <p:nvCxnSpPr>
            <p:cNvPr id="19" name="Curved Connector 18"/>
            <p:cNvCxnSpPr/>
            <p:nvPr/>
          </p:nvCxnSpPr>
          <p:spPr>
            <a:xfrm rot="16200000" flipH="1">
              <a:off x="4806950" y="3079750"/>
              <a:ext cx="2882900" cy="1752600"/>
            </a:xfrm>
            <a:prstGeom prst="curvedConnector3">
              <a:avLst/>
            </a:prstGeom>
            <a:ln w="57150" cmpd="sng">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562600" y="5511800"/>
              <a:ext cx="3144010" cy="830997"/>
            </a:xfrm>
            <a:prstGeom prst="rect">
              <a:avLst/>
            </a:prstGeom>
            <a:noFill/>
          </p:spPr>
          <p:txBody>
            <a:bodyPr wrap="none" rtlCol="0">
              <a:spAutoFit/>
            </a:bodyPr>
            <a:lstStyle/>
            <a:p>
              <a:pPr algn="ctr"/>
              <a:r>
                <a:rPr lang="en-US" dirty="0" smtClean="0">
                  <a:solidFill>
                    <a:srgbClr val="FF6600"/>
                  </a:solidFill>
                </a:rPr>
                <a:t>Measurements,</a:t>
              </a:r>
            </a:p>
            <a:p>
              <a:pPr algn="ctr"/>
              <a:r>
                <a:rPr lang="en-US" dirty="0" smtClean="0">
                  <a:solidFill>
                    <a:srgbClr val="FF6600"/>
                  </a:solidFill>
                </a:rPr>
                <a:t>Measurement models</a:t>
              </a:r>
              <a:endParaRPr lang="en-US" dirty="0">
                <a:solidFill>
                  <a:srgbClr val="FF6600"/>
                </a:solidFill>
              </a:endParaRPr>
            </a:p>
          </p:txBody>
        </p:sp>
      </p:grpSp>
      <p:grpSp>
        <p:nvGrpSpPr>
          <p:cNvPr id="24" name="Group 23"/>
          <p:cNvGrpSpPr/>
          <p:nvPr/>
        </p:nvGrpSpPr>
        <p:grpSpPr>
          <a:xfrm>
            <a:off x="2928768" y="5410200"/>
            <a:ext cx="2170872" cy="977900"/>
            <a:chOff x="2928768" y="5410200"/>
            <a:chExt cx="2170872" cy="977900"/>
          </a:xfrm>
        </p:grpSpPr>
        <p:sp>
          <p:nvSpPr>
            <p:cNvPr id="21" name="TextBox 20"/>
            <p:cNvSpPr txBox="1"/>
            <p:nvPr/>
          </p:nvSpPr>
          <p:spPr>
            <a:xfrm>
              <a:off x="3594100" y="5461000"/>
              <a:ext cx="1505540" cy="830997"/>
            </a:xfrm>
            <a:prstGeom prst="rect">
              <a:avLst/>
            </a:prstGeom>
            <a:noFill/>
          </p:spPr>
          <p:txBody>
            <a:bodyPr wrap="none" rtlCol="0">
              <a:spAutoFit/>
            </a:bodyPr>
            <a:lstStyle/>
            <a:p>
              <a:r>
                <a:rPr lang="en-US" dirty="0" smtClean="0">
                  <a:solidFill>
                    <a:srgbClr val="000090"/>
                  </a:solidFill>
                </a:rPr>
                <a:t>Integrator</a:t>
              </a:r>
            </a:p>
            <a:p>
              <a:r>
                <a:rPr lang="en-US" dirty="0" smtClean="0">
                  <a:solidFill>
                    <a:srgbClr val="000090"/>
                  </a:solidFill>
                </a:rPr>
                <a:t>Estimator</a:t>
              </a:r>
              <a:endParaRPr lang="en-US" dirty="0">
                <a:solidFill>
                  <a:srgbClr val="000090"/>
                </a:solidFill>
              </a:endParaRPr>
            </a:p>
          </p:txBody>
        </p:sp>
        <p:pic>
          <p:nvPicPr>
            <p:cNvPr id="23" name="Picture 22"/>
            <p:cNvPicPr>
              <a:picLocks noChangeAspect="1"/>
            </p:cNvPicPr>
            <p:nvPr/>
          </p:nvPicPr>
          <p:blipFill>
            <a:blip r:embed="rId5"/>
            <a:stretch>
              <a:fillRect/>
            </a:stretch>
          </p:blipFill>
          <p:spPr>
            <a:xfrm>
              <a:off x="2928768" y="5410200"/>
              <a:ext cx="647044" cy="977900"/>
            </a:xfrm>
            <a:prstGeom prst="rect">
              <a:avLst/>
            </a:prstGeom>
          </p:spPr>
        </p:pic>
      </p:grpSp>
      <p:grpSp>
        <p:nvGrpSpPr>
          <p:cNvPr id="7" name="Group 6"/>
          <p:cNvGrpSpPr/>
          <p:nvPr/>
        </p:nvGrpSpPr>
        <p:grpSpPr>
          <a:xfrm>
            <a:off x="952462" y="1976951"/>
            <a:ext cx="5844656" cy="2669605"/>
            <a:chOff x="952462" y="1976951"/>
            <a:chExt cx="5844656" cy="2669605"/>
          </a:xfrm>
        </p:grpSpPr>
        <p:sp>
          <p:nvSpPr>
            <p:cNvPr id="3" name="Moon 2"/>
            <p:cNvSpPr/>
            <p:nvPr/>
          </p:nvSpPr>
          <p:spPr>
            <a:xfrm rot="21377162">
              <a:off x="3550087" y="2294417"/>
              <a:ext cx="3247031" cy="2352139"/>
            </a:xfrm>
            <a:prstGeom prst="moon">
              <a:avLst/>
            </a:prstGeom>
            <a:solidFill>
              <a:srgbClr val="FF0000">
                <a:alpha val="4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952462" y="1976951"/>
              <a:ext cx="3246802" cy="461665"/>
            </a:xfrm>
            <a:prstGeom prst="rect">
              <a:avLst/>
            </a:prstGeom>
            <a:noFill/>
          </p:spPr>
          <p:txBody>
            <a:bodyPr wrap="none" rtlCol="0">
              <a:spAutoFit/>
            </a:bodyPr>
            <a:lstStyle/>
            <a:p>
              <a:r>
                <a:rPr lang="en-US" dirty="0" smtClean="0">
                  <a:solidFill>
                    <a:srgbClr val="FF0000"/>
                  </a:solidFill>
                </a:rPr>
                <a:t>State/track uncertainty</a:t>
              </a:r>
              <a:endParaRPr lang="en-US" dirty="0">
                <a:solidFill>
                  <a:srgbClr val="FF0000"/>
                </a:solidFill>
              </a:endParaRPr>
            </a:p>
          </p:txBody>
        </p:sp>
      </p:grpSp>
    </p:spTree>
    <p:extLst>
      <p:ext uri="{BB962C8B-B14F-4D97-AF65-F5344CB8AC3E}">
        <p14:creationId xmlns:p14="http://schemas.microsoft.com/office/powerpoint/2010/main" val="2139357369"/>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righ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dissolv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slide10.png" descr="slide10.png"/>
          <p:cNvPicPr/>
          <p:nvPr/>
        </p:nvPicPr>
        <p:blipFill>
          <a:blip r:embed="rId3">
            <a:extLst/>
          </a:blip>
          <a:stretch>
            <a:fillRect/>
          </a:stretch>
        </p:blipFill>
        <p:spPr>
          <a:xfrm>
            <a:off x="0" y="-1"/>
            <a:ext cx="9144000" cy="6132067"/>
          </a:xfrm>
          <a:prstGeom prst="rect">
            <a:avLst/>
          </a:prstGeom>
          <a:ln w="12700">
            <a:miter lim="400000"/>
          </a:ln>
        </p:spPr>
      </p:pic>
    </p:spTree>
    <p:extLst>
      <p:ext uri="{BB962C8B-B14F-4D97-AF65-F5344CB8AC3E}">
        <p14:creationId xmlns:p14="http://schemas.microsoft.com/office/powerpoint/2010/main" val="4006846072"/>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slide11.png" descr="slide11.png"/>
          <p:cNvPicPr/>
          <p:nvPr/>
        </p:nvPicPr>
        <p:blipFill>
          <a:blip r:embed="rId3">
            <a:extLst/>
          </a:blip>
          <a:stretch>
            <a:fillRect/>
          </a:stretch>
        </p:blipFill>
        <p:spPr>
          <a:xfrm>
            <a:off x="0" y="-1"/>
            <a:ext cx="9144000" cy="6132067"/>
          </a:xfrm>
          <a:prstGeom prst="rect">
            <a:avLst/>
          </a:prstGeom>
          <a:ln w="12700">
            <a:miter lim="400000"/>
          </a:ln>
        </p:spPr>
      </p:pic>
    </p:spTree>
    <p:extLst>
      <p:ext uri="{BB962C8B-B14F-4D97-AF65-F5344CB8AC3E}">
        <p14:creationId xmlns:p14="http://schemas.microsoft.com/office/powerpoint/2010/main" val="3368189037"/>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slide12.png" descr="slide12.png"/>
          <p:cNvPicPr/>
          <p:nvPr/>
        </p:nvPicPr>
        <p:blipFill>
          <a:blip r:embed="rId3">
            <a:extLst/>
          </a:blip>
          <a:stretch>
            <a:fillRect/>
          </a:stretch>
        </p:blipFill>
        <p:spPr>
          <a:xfrm>
            <a:off x="0" y="0"/>
            <a:ext cx="9144000" cy="6151350"/>
          </a:xfrm>
          <a:prstGeom prst="rect">
            <a:avLst/>
          </a:prstGeom>
          <a:ln w="12700">
            <a:miter lim="400000"/>
          </a:ln>
        </p:spPr>
      </p:pic>
    </p:spTree>
    <p:extLst>
      <p:ext uri="{BB962C8B-B14F-4D97-AF65-F5344CB8AC3E}">
        <p14:creationId xmlns:p14="http://schemas.microsoft.com/office/powerpoint/2010/main" val="207059754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slide13.png" descr="slide13.png"/>
          <p:cNvPicPr/>
          <p:nvPr/>
        </p:nvPicPr>
        <p:blipFill>
          <a:blip r:embed="rId3">
            <a:extLst/>
          </a:blip>
          <a:stretch>
            <a:fillRect/>
          </a:stretch>
        </p:blipFill>
        <p:spPr>
          <a:xfrm>
            <a:off x="0" y="0"/>
            <a:ext cx="9144000" cy="6141709"/>
          </a:xfrm>
          <a:prstGeom prst="rect">
            <a:avLst/>
          </a:prstGeom>
          <a:ln w="12700">
            <a:miter lim="400000"/>
          </a:ln>
        </p:spPr>
      </p:pic>
    </p:spTree>
    <p:extLst>
      <p:ext uri="{BB962C8B-B14F-4D97-AF65-F5344CB8AC3E}">
        <p14:creationId xmlns:p14="http://schemas.microsoft.com/office/powerpoint/2010/main" val="21676556"/>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12800"/>
            <a:ext cx="9144000" cy="6045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0964" name="Picture 4" descr="IIA imag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8811" t="7161" r="18877" b="8983"/>
          <a:stretch>
            <a:fillRect/>
          </a:stretch>
        </p:blipFill>
        <p:spPr bwMode="auto">
          <a:xfrm rot="3262115">
            <a:off x="5139561" y="2751574"/>
            <a:ext cx="4227166" cy="301856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330200" y="810351"/>
            <a:ext cx="8489950" cy="1296988"/>
          </a:xfrm>
        </p:spPr>
        <p:txBody>
          <a:bodyPr/>
          <a:lstStyle/>
          <a:p>
            <a:r>
              <a:rPr lang="en-US" dirty="0" smtClean="0"/>
              <a:t>Summary of modelling techniques</a:t>
            </a:r>
            <a:endParaRPr lang="en-US" dirty="0"/>
          </a:p>
        </p:txBody>
      </p:sp>
      <p:sp>
        <p:nvSpPr>
          <p:cNvPr id="6" name="TextBox 5"/>
          <p:cNvSpPr txBox="1"/>
          <p:nvPr/>
        </p:nvSpPr>
        <p:spPr>
          <a:xfrm>
            <a:off x="476231" y="1397146"/>
            <a:ext cx="5238544" cy="4893647"/>
          </a:xfrm>
          <a:prstGeom prst="rect">
            <a:avLst/>
          </a:prstGeom>
          <a:noFill/>
        </p:spPr>
        <p:txBody>
          <a:bodyPr wrap="square" rtlCol="0">
            <a:spAutoFit/>
          </a:bodyPr>
          <a:lstStyle/>
          <a:p>
            <a:pPr marL="342900" indent="-342900">
              <a:buFont typeface="Arial"/>
              <a:buChar char="•"/>
            </a:pPr>
            <a:r>
              <a:rPr lang="en-US" dirty="0" smtClean="0"/>
              <a:t>Photon pressure modelling of complex forms through ray tracing</a:t>
            </a:r>
          </a:p>
          <a:p>
            <a:pPr marL="342900" indent="-342900">
              <a:buFont typeface="Arial"/>
              <a:buChar char="•"/>
            </a:pPr>
            <a:r>
              <a:rPr lang="en-US" dirty="0" smtClean="0"/>
              <a:t>Flux models (solar, Earth radiation)</a:t>
            </a:r>
          </a:p>
          <a:p>
            <a:pPr marL="342900" indent="-342900">
              <a:buFont typeface="Arial"/>
              <a:buChar char="•"/>
            </a:pPr>
            <a:r>
              <a:rPr lang="en-US" dirty="0" smtClean="0"/>
              <a:t>SV thermal effects (MLI, solar panel thermal gradient, radiator output)</a:t>
            </a:r>
          </a:p>
          <a:p>
            <a:pPr marL="342900" indent="-342900">
              <a:buFont typeface="Arial"/>
              <a:buChar char="•"/>
            </a:pPr>
            <a:r>
              <a:rPr lang="en-US" dirty="0" smtClean="0"/>
              <a:t>Antenna thrust</a:t>
            </a:r>
          </a:p>
          <a:p>
            <a:pPr marL="342900" indent="-342900">
              <a:buFont typeface="Arial"/>
              <a:buChar char="•"/>
            </a:pPr>
            <a:r>
              <a:rPr lang="en-US" dirty="0" smtClean="0"/>
              <a:t>Mass history modelling</a:t>
            </a:r>
          </a:p>
          <a:p>
            <a:pPr marL="342900" indent="-342900">
              <a:buFont typeface="Arial"/>
              <a:buChar char="•"/>
            </a:pPr>
            <a:r>
              <a:rPr lang="en-US" dirty="0" smtClean="0"/>
              <a:t>Surface charge analysis via photo-electric effect*</a:t>
            </a:r>
          </a:p>
          <a:p>
            <a:pPr marL="342900" indent="-342900">
              <a:buFont typeface="Arial"/>
              <a:buChar char="•"/>
            </a:pPr>
            <a:r>
              <a:rPr lang="en-US" dirty="0" smtClean="0"/>
              <a:t>Lorentz forcing*</a:t>
            </a:r>
          </a:p>
          <a:p>
            <a:pPr marL="342900" indent="-342900">
              <a:buFont typeface="Arial"/>
              <a:buChar char="•"/>
            </a:pPr>
            <a:r>
              <a:rPr lang="en-US" dirty="0" smtClean="0"/>
              <a:t>Torque analysis*</a:t>
            </a:r>
            <a:endParaRPr lang="en-US" dirty="0"/>
          </a:p>
        </p:txBody>
      </p:sp>
      <p:sp>
        <p:nvSpPr>
          <p:cNvPr id="8" name="TextBox 7"/>
          <p:cNvSpPr txBox="1"/>
          <p:nvPr/>
        </p:nvSpPr>
        <p:spPr>
          <a:xfrm>
            <a:off x="331919" y="6320470"/>
            <a:ext cx="5077632" cy="338554"/>
          </a:xfrm>
          <a:prstGeom prst="rect">
            <a:avLst/>
          </a:prstGeom>
          <a:noFill/>
        </p:spPr>
        <p:txBody>
          <a:bodyPr wrap="none" rtlCol="0">
            <a:spAutoFit/>
          </a:bodyPr>
          <a:lstStyle/>
          <a:p>
            <a:r>
              <a:rPr lang="en-US" sz="1600" dirty="0" smtClean="0"/>
              <a:t>* Research topics – everything else has flight heritage</a:t>
            </a:r>
            <a:endParaRPr lang="en-US" sz="1600" dirty="0"/>
          </a:p>
        </p:txBody>
      </p:sp>
    </p:spTree>
    <p:extLst>
      <p:ext uri="{BB962C8B-B14F-4D97-AF65-F5344CB8AC3E}">
        <p14:creationId xmlns:p14="http://schemas.microsoft.com/office/powerpoint/2010/main" val="2077765303"/>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825" y="3288091"/>
            <a:ext cx="2052203" cy="1504949"/>
          </a:xfrm>
          <a:prstGeom prst="rect">
            <a:avLst/>
          </a:prstGeom>
        </p:spPr>
      </p:pic>
      <p:sp>
        <p:nvSpPr>
          <p:cNvPr id="5" name="Oval 4"/>
          <p:cNvSpPr/>
          <p:nvPr/>
        </p:nvSpPr>
        <p:spPr>
          <a:xfrm rot="19657313">
            <a:off x="467537" y="2824390"/>
            <a:ext cx="8208780" cy="24323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342327" y="200025"/>
            <a:ext cx="8664451" cy="830997"/>
          </a:xfrm>
          <a:prstGeom prst="rect">
            <a:avLst/>
          </a:prstGeom>
          <a:noFill/>
        </p:spPr>
        <p:txBody>
          <a:bodyPr wrap="none" rtlCol="0">
            <a:spAutoFit/>
          </a:bodyPr>
          <a:lstStyle/>
          <a:p>
            <a:r>
              <a:rPr lang="en-GB" dirty="0" smtClean="0">
                <a:solidFill>
                  <a:schemeClr val="bg1"/>
                </a:solidFill>
              </a:rPr>
              <a:t>How well do these ideas work? Do they make any difference?:</a:t>
            </a:r>
          </a:p>
          <a:p>
            <a:r>
              <a:rPr lang="en-GB" dirty="0" smtClean="0">
                <a:solidFill>
                  <a:schemeClr val="bg1"/>
                </a:solidFill>
              </a:rPr>
              <a:t>Predicting a GPS satellite orbit over a 173,000 km trajectory</a:t>
            </a:r>
            <a:endParaRPr lang="en-GB" dirty="0">
              <a:solidFill>
                <a:schemeClr val="bg1"/>
              </a:solidFill>
            </a:endParaRPr>
          </a:p>
        </p:txBody>
      </p:sp>
    </p:spTree>
    <p:extLst>
      <p:ext uri="{BB962C8B-B14F-4D97-AF65-F5344CB8AC3E}">
        <p14:creationId xmlns:p14="http://schemas.microsoft.com/office/powerpoint/2010/main" val="279941590"/>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2" name="Rectangle 12"/>
          <p:cNvSpPr>
            <a:spLocks noChangeArrowheads="1"/>
          </p:cNvSpPr>
          <p:nvPr/>
        </p:nvSpPr>
        <p:spPr bwMode="auto">
          <a:xfrm>
            <a:off x="0" y="797660"/>
            <a:ext cx="9324975" cy="6436578"/>
          </a:xfrm>
          <a:prstGeom prst="rect">
            <a:avLst/>
          </a:prstGeom>
          <a:solidFill>
            <a:schemeClr val="bg1"/>
          </a:solidFill>
          <a:ln w="9525">
            <a:noFill/>
            <a:miter lim="800000"/>
            <a:headEnd/>
            <a:tailEnd/>
          </a:ln>
          <a:effectLst/>
        </p:spPr>
        <p:txBody>
          <a:bodyPr wrap="none" anchor="ctr"/>
          <a:lstStyle/>
          <a:p>
            <a:endParaRPr lang="en-GB" dirty="0"/>
          </a:p>
        </p:txBody>
      </p:sp>
      <p:sp>
        <p:nvSpPr>
          <p:cNvPr id="15364" name="Text Box 4"/>
          <p:cNvSpPr txBox="1">
            <a:spLocks noChangeArrowheads="1"/>
          </p:cNvSpPr>
          <p:nvPr/>
        </p:nvSpPr>
        <p:spPr bwMode="auto">
          <a:xfrm>
            <a:off x="515938" y="333375"/>
            <a:ext cx="8369300" cy="457200"/>
          </a:xfrm>
          <a:prstGeom prst="rect">
            <a:avLst/>
          </a:prstGeom>
          <a:noFill/>
          <a:ln w="9525">
            <a:noFill/>
            <a:miter lim="800000"/>
            <a:headEnd/>
            <a:tailEnd/>
          </a:ln>
          <a:effectLst/>
        </p:spPr>
        <p:txBody>
          <a:bodyPr>
            <a:spAutoFit/>
          </a:bodyPr>
          <a:lstStyle/>
          <a:p>
            <a:pPr>
              <a:spcBef>
                <a:spcPct val="50000"/>
              </a:spcBef>
            </a:pPr>
            <a:endParaRPr lang="en-GB" sz="2400"/>
          </a:p>
        </p:txBody>
      </p:sp>
      <p:sp>
        <p:nvSpPr>
          <p:cNvPr id="15365" name="Text Box 5"/>
          <p:cNvSpPr txBox="1">
            <a:spLocks noChangeArrowheads="1"/>
          </p:cNvSpPr>
          <p:nvPr/>
        </p:nvSpPr>
        <p:spPr bwMode="auto">
          <a:xfrm>
            <a:off x="798513" y="257175"/>
            <a:ext cx="7866063" cy="457200"/>
          </a:xfrm>
          <a:prstGeom prst="rect">
            <a:avLst/>
          </a:prstGeom>
          <a:noFill/>
          <a:ln w="9525">
            <a:noFill/>
            <a:miter lim="800000"/>
            <a:headEnd/>
            <a:tailEnd/>
          </a:ln>
          <a:effectLst/>
        </p:spPr>
        <p:txBody>
          <a:bodyPr>
            <a:spAutoFit/>
          </a:bodyPr>
          <a:lstStyle/>
          <a:p>
            <a:pPr>
              <a:spcBef>
                <a:spcPct val="50000"/>
              </a:spcBef>
            </a:pPr>
            <a:endParaRPr lang="en-GB" sz="2400"/>
          </a:p>
        </p:txBody>
      </p:sp>
      <p:sp>
        <p:nvSpPr>
          <p:cNvPr id="97285" name="Line 5"/>
          <p:cNvSpPr>
            <a:spLocks noChangeShapeType="1"/>
          </p:cNvSpPr>
          <p:nvPr/>
        </p:nvSpPr>
        <p:spPr bwMode="auto">
          <a:xfrm>
            <a:off x="1065213" y="5357813"/>
            <a:ext cx="7491412" cy="1588"/>
          </a:xfrm>
          <a:prstGeom prst="line">
            <a:avLst/>
          </a:pr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GB"/>
          </a:p>
        </p:txBody>
      </p:sp>
      <p:sp>
        <p:nvSpPr>
          <p:cNvPr id="97286" name="Line 6"/>
          <p:cNvSpPr>
            <a:spLocks noChangeShapeType="1"/>
          </p:cNvSpPr>
          <p:nvPr/>
        </p:nvSpPr>
        <p:spPr bwMode="auto">
          <a:xfrm>
            <a:off x="1065213" y="4687888"/>
            <a:ext cx="7491412" cy="1588"/>
          </a:xfrm>
          <a:prstGeom prst="line">
            <a:avLst/>
          </a:pr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GB"/>
          </a:p>
        </p:txBody>
      </p:sp>
      <p:sp>
        <p:nvSpPr>
          <p:cNvPr id="97287" name="Line 7"/>
          <p:cNvSpPr>
            <a:spLocks noChangeShapeType="1"/>
          </p:cNvSpPr>
          <p:nvPr/>
        </p:nvSpPr>
        <p:spPr bwMode="auto">
          <a:xfrm>
            <a:off x="1065213" y="4008438"/>
            <a:ext cx="7491412" cy="1588"/>
          </a:xfrm>
          <a:prstGeom prst="line">
            <a:avLst/>
          </a:pr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GB"/>
          </a:p>
        </p:txBody>
      </p:sp>
      <p:sp>
        <p:nvSpPr>
          <p:cNvPr id="97288" name="Line 8"/>
          <p:cNvSpPr>
            <a:spLocks noChangeShapeType="1"/>
          </p:cNvSpPr>
          <p:nvPr/>
        </p:nvSpPr>
        <p:spPr bwMode="auto">
          <a:xfrm>
            <a:off x="1065213" y="3328988"/>
            <a:ext cx="7491412" cy="1588"/>
          </a:xfrm>
          <a:prstGeom prst="line">
            <a:avLst/>
          </a:pr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GB"/>
          </a:p>
        </p:txBody>
      </p:sp>
      <p:sp>
        <p:nvSpPr>
          <p:cNvPr id="97289" name="Line 9"/>
          <p:cNvSpPr>
            <a:spLocks noChangeShapeType="1"/>
          </p:cNvSpPr>
          <p:nvPr/>
        </p:nvSpPr>
        <p:spPr bwMode="auto">
          <a:xfrm>
            <a:off x="1065213" y="2659063"/>
            <a:ext cx="7491412" cy="1588"/>
          </a:xfrm>
          <a:prstGeom prst="line">
            <a:avLst/>
          </a:pr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GB"/>
          </a:p>
        </p:txBody>
      </p:sp>
      <p:sp>
        <p:nvSpPr>
          <p:cNvPr id="97290" name="Line 10"/>
          <p:cNvSpPr>
            <a:spLocks noChangeShapeType="1"/>
          </p:cNvSpPr>
          <p:nvPr/>
        </p:nvSpPr>
        <p:spPr bwMode="auto">
          <a:xfrm>
            <a:off x="1065213" y="1981200"/>
            <a:ext cx="7491412" cy="1588"/>
          </a:xfrm>
          <a:prstGeom prst="line">
            <a:avLst/>
          </a:pr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GB"/>
          </a:p>
        </p:txBody>
      </p:sp>
      <p:sp>
        <p:nvSpPr>
          <p:cNvPr id="97291" name="Line 11"/>
          <p:cNvSpPr>
            <a:spLocks noChangeShapeType="1"/>
          </p:cNvSpPr>
          <p:nvPr/>
        </p:nvSpPr>
        <p:spPr bwMode="auto">
          <a:xfrm>
            <a:off x="1673225" y="1981200"/>
            <a:ext cx="1587" cy="4054475"/>
          </a:xfrm>
          <a:prstGeom prst="line">
            <a:avLst/>
          </a:pr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GB"/>
          </a:p>
        </p:txBody>
      </p:sp>
      <p:sp>
        <p:nvSpPr>
          <p:cNvPr id="97292" name="Line 12"/>
          <p:cNvSpPr>
            <a:spLocks noChangeShapeType="1"/>
          </p:cNvSpPr>
          <p:nvPr/>
        </p:nvSpPr>
        <p:spPr bwMode="auto">
          <a:xfrm>
            <a:off x="2289175" y="1981200"/>
            <a:ext cx="1587" cy="4054475"/>
          </a:xfrm>
          <a:prstGeom prst="line">
            <a:avLst/>
          </a:pr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GB"/>
          </a:p>
        </p:txBody>
      </p:sp>
      <p:sp>
        <p:nvSpPr>
          <p:cNvPr id="97293" name="Line 13"/>
          <p:cNvSpPr>
            <a:spLocks noChangeShapeType="1"/>
          </p:cNvSpPr>
          <p:nvPr/>
        </p:nvSpPr>
        <p:spPr bwMode="auto">
          <a:xfrm>
            <a:off x="2897188" y="1981200"/>
            <a:ext cx="1587" cy="4054475"/>
          </a:xfrm>
          <a:prstGeom prst="line">
            <a:avLst/>
          </a:pr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GB"/>
          </a:p>
        </p:txBody>
      </p:sp>
      <p:sp>
        <p:nvSpPr>
          <p:cNvPr id="97294" name="Line 14"/>
          <p:cNvSpPr>
            <a:spLocks noChangeShapeType="1"/>
          </p:cNvSpPr>
          <p:nvPr/>
        </p:nvSpPr>
        <p:spPr bwMode="auto">
          <a:xfrm>
            <a:off x="3514725" y="1981200"/>
            <a:ext cx="1587" cy="4054475"/>
          </a:xfrm>
          <a:prstGeom prst="line">
            <a:avLst/>
          </a:pr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GB"/>
          </a:p>
        </p:txBody>
      </p:sp>
      <p:sp>
        <p:nvSpPr>
          <p:cNvPr id="97295" name="Line 15"/>
          <p:cNvSpPr>
            <a:spLocks noChangeShapeType="1"/>
          </p:cNvSpPr>
          <p:nvPr/>
        </p:nvSpPr>
        <p:spPr bwMode="auto">
          <a:xfrm>
            <a:off x="4122738" y="1981200"/>
            <a:ext cx="1587" cy="4054475"/>
          </a:xfrm>
          <a:prstGeom prst="line">
            <a:avLst/>
          </a:pr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GB"/>
          </a:p>
        </p:txBody>
      </p:sp>
      <p:sp>
        <p:nvSpPr>
          <p:cNvPr id="97296" name="Line 16"/>
          <p:cNvSpPr>
            <a:spLocks noChangeShapeType="1"/>
          </p:cNvSpPr>
          <p:nvPr/>
        </p:nvSpPr>
        <p:spPr bwMode="auto">
          <a:xfrm>
            <a:off x="4730750" y="1981200"/>
            <a:ext cx="1587" cy="4054475"/>
          </a:xfrm>
          <a:prstGeom prst="line">
            <a:avLst/>
          </a:pr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GB"/>
          </a:p>
        </p:txBody>
      </p:sp>
      <p:sp>
        <p:nvSpPr>
          <p:cNvPr id="97297" name="Line 17"/>
          <p:cNvSpPr>
            <a:spLocks noChangeShapeType="1"/>
          </p:cNvSpPr>
          <p:nvPr/>
        </p:nvSpPr>
        <p:spPr bwMode="auto">
          <a:xfrm>
            <a:off x="5348288" y="1981200"/>
            <a:ext cx="1587" cy="4054475"/>
          </a:xfrm>
          <a:prstGeom prst="line">
            <a:avLst/>
          </a:pr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GB"/>
          </a:p>
        </p:txBody>
      </p:sp>
      <p:sp>
        <p:nvSpPr>
          <p:cNvPr id="97298" name="Line 18"/>
          <p:cNvSpPr>
            <a:spLocks noChangeShapeType="1"/>
          </p:cNvSpPr>
          <p:nvPr/>
        </p:nvSpPr>
        <p:spPr bwMode="auto">
          <a:xfrm>
            <a:off x="5956300" y="1981200"/>
            <a:ext cx="1587" cy="4054475"/>
          </a:xfrm>
          <a:prstGeom prst="line">
            <a:avLst/>
          </a:pr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GB"/>
          </a:p>
        </p:txBody>
      </p:sp>
      <p:sp>
        <p:nvSpPr>
          <p:cNvPr id="97299" name="Line 19"/>
          <p:cNvSpPr>
            <a:spLocks noChangeShapeType="1"/>
          </p:cNvSpPr>
          <p:nvPr/>
        </p:nvSpPr>
        <p:spPr bwMode="auto">
          <a:xfrm>
            <a:off x="6564313" y="1981200"/>
            <a:ext cx="1587" cy="4054475"/>
          </a:xfrm>
          <a:prstGeom prst="line">
            <a:avLst/>
          </a:pr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GB"/>
          </a:p>
        </p:txBody>
      </p:sp>
      <p:sp>
        <p:nvSpPr>
          <p:cNvPr id="97300" name="Line 20"/>
          <p:cNvSpPr>
            <a:spLocks noChangeShapeType="1"/>
          </p:cNvSpPr>
          <p:nvPr/>
        </p:nvSpPr>
        <p:spPr bwMode="auto">
          <a:xfrm>
            <a:off x="7181850" y="1981200"/>
            <a:ext cx="1587" cy="4054475"/>
          </a:xfrm>
          <a:prstGeom prst="line">
            <a:avLst/>
          </a:pr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GB"/>
          </a:p>
        </p:txBody>
      </p:sp>
      <p:sp>
        <p:nvSpPr>
          <p:cNvPr id="97301" name="Line 21"/>
          <p:cNvSpPr>
            <a:spLocks noChangeShapeType="1"/>
          </p:cNvSpPr>
          <p:nvPr/>
        </p:nvSpPr>
        <p:spPr bwMode="auto">
          <a:xfrm>
            <a:off x="7789863" y="1981200"/>
            <a:ext cx="1587" cy="4054475"/>
          </a:xfrm>
          <a:prstGeom prst="line">
            <a:avLst/>
          </a:pr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GB"/>
          </a:p>
        </p:txBody>
      </p:sp>
      <p:sp>
        <p:nvSpPr>
          <p:cNvPr id="97302" name="Line 22"/>
          <p:cNvSpPr>
            <a:spLocks noChangeShapeType="1"/>
          </p:cNvSpPr>
          <p:nvPr/>
        </p:nvSpPr>
        <p:spPr bwMode="auto">
          <a:xfrm>
            <a:off x="8407400" y="1981200"/>
            <a:ext cx="1587" cy="4054475"/>
          </a:xfrm>
          <a:prstGeom prst="line">
            <a:avLst/>
          </a:pr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GB"/>
          </a:p>
        </p:txBody>
      </p:sp>
      <p:sp>
        <p:nvSpPr>
          <p:cNvPr id="97303" name="Line 23"/>
          <p:cNvSpPr>
            <a:spLocks noChangeShapeType="1"/>
          </p:cNvSpPr>
          <p:nvPr/>
        </p:nvSpPr>
        <p:spPr bwMode="auto">
          <a:xfrm>
            <a:off x="1063625" y="1981200"/>
            <a:ext cx="1587" cy="4054475"/>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7304" name="Line 24"/>
          <p:cNvSpPr>
            <a:spLocks noChangeShapeType="1"/>
          </p:cNvSpPr>
          <p:nvPr/>
        </p:nvSpPr>
        <p:spPr bwMode="auto">
          <a:xfrm>
            <a:off x="985838" y="6035675"/>
            <a:ext cx="77787" cy="158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7305" name="Line 25"/>
          <p:cNvSpPr>
            <a:spLocks noChangeShapeType="1"/>
          </p:cNvSpPr>
          <p:nvPr/>
        </p:nvSpPr>
        <p:spPr bwMode="auto">
          <a:xfrm>
            <a:off x="985838" y="5357813"/>
            <a:ext cx="77787" cy="158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7306" name="Line 26"/>
          <p:cNvSpPr>
            <a:spLocks noChangeShapeType="1"/>
          </p:cNvSpPr>
          <p:nvPr/>
        </p:nvSpPr>
        <p:spPr bwMode="auto">
          <a:xfrm>
            <a:off x="985838" y="4687888"/>
            <a:ext cx="77787" cy="158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7307" name="Line 27"/>
          <p:cNvSpPr>
            <a:spLocks noChangeShapeType="1"/>
          </p:cNvSpPr>
          <p:nvPr/>
        </p:nvSpPr>
        <p:spPr bwMode="auto">
          <a:xfrm>
            <a:off x="985838" y="4008438"/>
            <a:ext cx="77787" cy="158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7308" name="Line 28"/>
          <p:cNvSpPr>
            <a:spLocks noChangeShapeType="1"/>
          </p:cNvSpPr>
          <p:nvPr/>
        </p:nvSpPr>
        <p:spPr bwMode="auto">
          <a:xfrm>
            <a:off x="985838" y="3328988"/>
            <a:ext cx="77787" cy="158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7309" name="Line 29"/>
          <p:cNvSpPr>
            <a:spLocks noChangeShapeType="1"/>
          </p:cNvSpPr>
          <p:nvPr/>
        </p:nvSpPr>
        <p:spPr bwMode="auto">
          <a:xfrm>
            <a:off x="985838" y="2659063"/>
            <a:ext cx="77787" cy="158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7310" name="Line 30"/>
          <p:cNvSpPr>
            <a:spLocks noChangeShapeType="1"/>
          </p:cNvSpPr>
          <p:nvPr/>
        </p:nvSpPr>
        <p:spPr bwMode="auto">
          <a:xfrm>
            <a:off x="985838" y="1981200"/>
            <a:ext cx="77787" cy="1588"/>
          </a:xfrm>
          <a:prstGeom prst="line">
            <a:avLst/>
          </a:prstGeom>
          <a:noFill/>
          <a:ln w="1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7311" name="Line 31"/>
          <p:cNvSpPr>
            <a:spLocks noChangeShapeType="1"/>
          </p:cNvSpPr>
          <p:nvPr/>
        </p:nvSpPr>
        <p:spPr bwMode="auto">
          <a:xfrm>
            <a:off x="1063625" y="6035675"/>
            <a:ext cx="7493000" cy="1588"/>
          </a:xfrm>
          <a:prstGeom prst="line">
            <a:avLst/>
          </a:pr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GB"/>
          </a:p>
        </p:txBody>
      </p:sp>
      <p:sp>
        <p:nvSpPr>
          <p:cNvPr id="97312" name="Line 32"/>
          <p:cNvSpPr>
            <a:spLocks noChangeShapeType="1"/>
          </p:cNvSpPr>
          <p:nvPr/>
        </p:nvSpPr>
        <p:spPr bwMode="auto">
          <a:xfrm flipV="1">
            <a:off x="1063625" y="6035675"/>
            <a:ext cx="1587" cy="79375"/>
          </a:xfrm>
          <a:prstGeom prst="line">
            <a:avLst/>
          </a:prstGeom>
          <a:noFill/>
          <a:ln w="0">
            <a:solidFill>
              <a:srgbClr val="000000"/>
            </a:solidFill>
            <a:prstDash val="sysDot"/>
            <a:round/>
            <a:headEnd/>
            <a:tailEnd/>
          </a:ln>
        </p:spPr>
        <p:txBody>
          <a:bodyPr vert="horz" wrap="square" lIns="91440" tIns="45720" rIns="91440" bIns="45720" numCol="1" anchor="t" anchorCtr="0" compatLnSpc="1">
            <a:prstTxWarp prst="textNoShape">
              <a:avLst/>
            </a:prstTxWarp>
          </a:bodyPr>
          <a:lstStyle/>
          <a:p>
            <a:endParaRPr lang="en-GB"/>
          </a:p>
        </p:txBody>
      </p:sp>
      <p:sp>
        <p:nvSpPr>
          <p:cNvPr id="97716" name="Rectangle 436"/>
          <p:cNvSpPr>
            <a:spLocks noChangeArrowheads="1"/>
          </p:cNvSpPr>
          <p:nvPr/>
        </p:nvSpPr>
        <p:spPr bwMode="auto">
          <a:xfrm>
            <a:off x="668338" y="5886450"/>
            <a:ext cx="298450" cy="369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smtClean="0">
                <a:ln>
                  <a:noFill/>
                </a:ln>
                <a:solidFill>
                  <a:srgbClr val="000000"/>
                </a:solidFill>
                <a:effectLst/>
                <a:latin typeface="Franklin Gothic Medium"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7717" name="Rectangle 437"/>
          <p:cNvSpPr>
            <a:spLocks noChangeArrowheads="1"/>
          </p:cNvSpPr>
          <p:nvPr/>
        </p:nvSpPr>
        <p:spPr bwMode="auto">
          <a:xfrm>
            <a:off x="728663" y="5207000"/>
            <a:ext cx="246062" cy="369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smtClean="0">
                <a:ln>
                  <a:noFill/>
                </a:ln>
                <a:solidFill>
                  <a:srgbClr val="000000"/>
                </a:solidFill>
                <a:effectLst/>
                <a:latin typeface="Franklin Gothic Medium" pitchFamily="34" charset="0"/>
                <a:cs typeface="Arial" pitchFamily="34" charset="0"/>
              </a:rPr>
              <a:t>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7718" name="Rectangle 438"/>
          <p:cNvSpPr>
            <a:spLocks noChangeArrowheads="1"/>
          </p:cNvSpPr>
          <p:nvPr/>
        </p:nvSpPr>
        <p:spPr bwMode="auto">
          <a:xfrm>
            <a:off x="728663" y="4537075"/>
            <a:ext cx="246062" cy="369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smtClean="0">
                <a:ln>
                  <a:noFill/>
                </a:ln>
                <a:solidFill>
                  <a:srgbClr val="000000"/>
                </a:solidFill>
                <a:effectLst/>
                <a:latin typeface="Franklin Gothic Medium"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7719" name="Rectangle 439"/>
          <p:cNvSpPr>
            <a:spLocks noChangeArrowheads="1"/>
          </p:cNvSpPr>
          <p:nvPr/>
        </p:nvSpPr>
        <p:spPr bwMode="auto">
          <a:xfrm>
            <a:off x="728663" y="3859213"/>
            <a:ext cx="246062" cy="369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smtClean="0">
                <a:ln>
                  <a:noFill/>
                </a:ln>
                <a:solidFill>
                  <a:srgbClr val="000000"/>
                </a:solidFill>
                <a:effectLst/>
                <a:latin typeface="Franklin Gothic Medium" pitchFamily="34" charset="0"/>
                <a:cs typeface="Arial" pitchFamily="34" charset="0"/>
              </a:rPr>
              <a:t>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7720" name="Rectangle 440"/>
          <p:cNvSpPr>
            <a:spLocks noChangeArrowheads="1"/>
          </p:cNvSpPr>
          <p:nvPr/>
        </p:nvSpPr>
        <p:spPr bwMode="auto">
          <a:xfrm>
            <a:off x="728663" y="3179763"/>
            <a:ext cx="246062" cy="369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smtClean="0">
                <a:ln>
                  <a:noFill/>
                </a:ln>
                <a:solidFill>
                  <a:srgbClr val="000000"/>
                </a:solidFill>
                <a:effectLst/>
                <a:latin typeface="Franklin Gothic Medium" pitchFamily="34" charset="0"/>
                <a:cs typeface="Arial" pitchFamily="34" charset="0"/>
              </a:rPr>
              <a:t>6</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7721" name="Rectangle 441"/>
          <p:cNvSpPr>
            <a:spLocks noChangeArrowheads="1"/>
          </p:cNvSpPr>
          <p:nvPr/>
        </p:nvSpPr>
        <p:spPr bwMode="auto">
          <a:xfrm>
            <a:off x="728663" y="2509838"/>
            <a:ext cx="246062" cy="369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smtClean="0">
                <a:ln>
                  <a:noFill/>
                </a:ln>
                <a:solidFill>
                  <a:srgbClr val="000000"/>
                </a:solidFill>
                <a:effectLst/>
                <a:latin typeface="Franklin Gothic Medium" pitchFamily="34" charset="0"/>
                <a:cs typeface="Arial" pitchFamily="34" charset="0"/>
              </a:rPr>
              <a:t>8</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7722" name="Rectangle 442"/>
          <p:cNvSpPr>
            <a:spLocks noChangeArrowheads="1"/>
          </p:cNvSpPr>
          <p:nvPr/>
        </p:nvSpPr>
        <p:spPr bwMode="auto">
          <a:xfrm>
            <a:off x="588963" y="1830388"/>
            <a:ext cx="387350" cy="369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smtClean="0">
                <a:ln>
                  <a:noFill/>
                </a:ln>
                <a:solidFill>
                  <a:srgbClr val="000000"/>
                </a:solidFill>
                <a:effectLst/>
                <a:latin typeface="Franklin Gothic Medium" pitchFamily="34" charset="0"/>
                <a:cs typeface="Arial" pitchFamily="34" charset="0"/>
              </a:rPr>
              <a:t>10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7723" name="Rectangle 443"/>
          <p:cNvSpPr>
            <a:spLocks noChangeArrowheads="1"/>
          </p:cNvSpPr>
          <p:nvPr/>
        </p:nvSpPr>
        <p:spPr bwMode="auto">
          <a:xfrm>
            <a:off x="1073150" y="6194425"/>
            <a:ext cx="246062" cy="369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smtClean="0">
                <a:ln>
                  <a:noFill/>
                </a:ln>
                <a:solidFill>
                  <a:srgbClr val="000000"/>
                </a:solidFill>
                <a:effectLst/>
                <a:latin typeface="Franklin Gothic Medium" pitchFamily="34" charset="0"/>
                <a:cs typeface="Arial" pitchFamily="34" charset="0"/>
              </a:rPr>
              <a:t>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7724" name="Rectangle 444"/>
          <p:cNvSpPr>
            <a:spLocks noChangeArrowheads="1"/>
          </p:cNvSpPr>
          <p:nvPr/>
        </p:nvSpPr>
        <p:spPr bwMode="auto">
          <a:xfrm>
            <a:off x="1681163" y="6194425"/>
            <a:ext cx="246062" cy="369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smtClean="0">
                <a:ln>
                  <a:noFill/>
                </a:ln>
                <a:solidFill>
                  <a:srgbClr val="000000"/>
                </a:solidFill>
                <a:effectLst/>
                <a:latin typeface="Franklin Gothic Medium" pitchFamily="34" charset="0"/>
                <a:cs typeface="Arial" pitchFamily="34" charset="0"/>
              </a:rPr>
              <a:t>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7725" name="Rectangle 445"/>
          <p:cNvSpPr>
            <a:spLocks noChangeArrowheads="1"/>
          </p:cNvSpPr>
          <p:nvPr/>
        </p:nvSpPr>
        <p:spPr bwMode="auto">
          <a:xfrm>
            <a:off x="2289175" y="6194425"/>
            <a:ext cx="246062" cy="369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smtClean="0">
                <a:ln>
                  <a:noFill/>
                </a:ln>
                <a:solidFill>
                  <a:srgbClr val="000000"/>
                </a:solidFill>
                <a:effectLst/>
                <a:latin typeface="Franklin Gothic Medium" pitchFamily="34"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7726" name="Rectangle 446"/>
          <p:cNvSpPr>
            <a:spLocks noChangeArrowheads="1"/>
          </p:cNvSpPr>
          <p:nvPr/>
        </p:nvSpPr>
        <p:spPr bwMode="auto">
          <a:xfrm>
            <a:off x="2906713" y="6194425"/>
            <a:ext cx="246062" cy="369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smtClean="0">
                <a:ln>
                  <a:noFill/>
                </a:ln>
                <a:solidFill>
                  <a:srgbClr val="000000"/>
                </a:solidFill>
                <a:effectLst/>
                <a:latin typeface="Franklin Gothic Medium" pitchFamily="34" charset="0"/>
                <a:cs typeface="Arial" pitchFamily="34" charset="0"/>
              </a:rPr>
              <a:t>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7727" name="Rectangle 447"/>
          <p:cNvSpPr>
            <a:spLocks noChangeArrowheads="1"/>
          </p:cNvSpPr>
          <p:nvPr/>
        </p:nvSpPr>
        <p:spPr bwMode="auto">
          <a:xfrm>
            <a:off x="3514725" y="6194425"/>
            <a:ext cx="246062" cy="369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smtClean="0">
                <a:ln>
                  <a:noFill/>
                </a:ln>
                <a:solidFill>
                  <a:srgbClr val="000000"/>
                </a:solidFill>
                <a:effectLst/>
                <a:latin typeface="Franklin Gothic Medium" pitchFamily="34" charset="0"/>
                <a:cs typeface="Arial" pitchFamily="34" charset="0"/>
              </a:rPr>
              <a:t>4</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7728" name="Rectangle 448"/>
          <p:cNvSpPr>
            <a:spLocks noChangeArrowheads="1"/>
          </p:cNvSpPr>
          <p:nvPr/>
        </p:nvSpPr>
        <p:spPr bwMode="auto">
          <a:xfrm>
            <a:off x="4132263" y="6194425"/>
            <a:ext cx="246062" cy="369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smtClean="0">
                <a:ln>
                  <a:noFill/>
                </a:ln>
                <a:solidFill>
                  <a:srgbClr val="000000"/>
                </a:solidFill>
                <a:effectLst/>
                <a:latin typeface="Franklin Gothic Medium"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7729" name="Rectangle 449"/>
          <p:cNvSpPr>
            <a:spLocks noChangeArrowheads="1"/>
          </p:cNvSpPr>
          <p:nvPr/>
        </p:nvSpPr>
        <p:spPr bwMode="auto">
          <a:xfrm>
            <a:off x="4740275" y="6194425"/>
            <a:ext cx="246062" cy="369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smtClean="0">
                <a:ln>
                  <a:noFill/>
                </a:ln>
                <a:solidFill>
                  <a:srgbClr val="000000"/>
                </a:solidFill>
                <a:effectLst/>
                <a:latin typeface="Franklin Gothic Medium" pitchFamily="34" charset="0"/>
                <a:cs typeface="Arial" pitchFamily="34" charset="0"/>
              </a:rPr>
              <a:t>6</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7730" name="Rectangle 450"/>
          <p:cNvSpPr>
            <a:spLocks noChangeArrowheads="1"/>
          </p:cNvSpPr>
          <p:nvPr/>
        </p:nvSpPr>
        <p:spPr bwMode="auto">
          <a:xfrm>
            <a:off x="5348288" y="6194425"/>
            <a:ext cx="246062" cy="369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smtClean="0">
                <a:ln>
                  <a:noFill/>
                </a:ln>
                <a:solidFill>
                  <a:srgbClr val="000000"/>
                </a:solidFill>
                <a:effectLst/>
                <a:latin typeface="Franklin Gothic Medium" pitchFamily="34" charset="0"/>
                <a:cs typeface="Arial" pitchFamily="34" charset="0"/>
              </a:rPr>
              <a:t>7</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7731" name="Rectangle 451"/>
          <p:cNvSpPr>
            <a:spLocks noChangeArrowheads="1"/>
          </p:cNvSpPr>
          <p:nvPr/>
        </p:nvSpPr>
        <p:spPr bwMode="auto">
          <a:xfrm>
            <a:off x="5965825" y="6194425"/>
            <a:ext cx="246062" cy="369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smtClean="0">
                <a:ln>
                  <a:noFill/>
                </a:ln>
                <a:solidFill>
                  <a:srgbClr val="000000"/>
                </a:solidFill>
                <a:effectLst/>
                <a:latin typeface="Franklin Gothic Medium" pitchFamily="34" charset="0"/>
                <a:cs typeface="Arial" pitchFamily="34" charset="0"/>
              </a:rPr>
              <a:t>8</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7732" name="Rectangle 452"/>
          <p:cNvSpPr>
            <a:spLocks noChangeArrowheads="1"/>
          </p:cNvSpPr>
          <p:nvPr/>
        </p:nvSpPr>
        <p:spPr bwMode="auto">
          <a:xfrm>
            <a:off x="6573838" y="6194425"/>
            <a:ext cx="246062" cy="369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smtClean="0">
                <a:ln>
                  <a:noFill/>
                </a:ln>
                <a:solidFill>
                  <a:srgbClr val="000000"/>
                </a:solidFill>
                <a:effectLst/>
                <a:latin typeface="Franklin Gothic Medium" pitchFamily="34" charset="0"/>
                <a:cs typeface="Arial" pitchFamily="34" charset="0"/>
              </a:rPr>
              <a:t>9</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7733" name="Rectangle 453"/>
          <p:cNvSpPr>
            <a:spLocks noChangeArrowheads="1"/>
          </p:cNvSpPr>
          <p:nvPr/>
        </p:nvSpPr>
        <p:spPr bwMode="auto">
          <a:xfrm>
            <a:off x="7119938" y="6194425"/>
            <a:ext cx="387350" cy="369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smtClean="0">
                <a:ln>
                  <a:noFill/>
                </a:ln>
                <a:solidFill>
                  <a:srgbClr val="000000"/>
                </a:solidFill>
                <a:effectLst/>
                <a:latin typeface="Franklin Gothic Medium" pitchFamily="34" charset="0"/>
                <a:cs typeface="Arial" pitchFamily="34" charset="0"/>
              </a:rPr>
              <a:t>10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7734" name="Rectangle 454"/>
          <p:cNvSpPr>
            <a:spLocks noChangeArrowheads="1"/>
          </p:cNvSpPr>
          <p:nvPr/>
        </p:nvSpPr>
        <p:spPr bwMode="auto">
          <a:xfrm>
            <a:off x="7727950" y="6194425"/>
            <a:ext cx="387350" cy="369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smtClean="0">
                <a:ln>
                  <a:noFill/>
                </a:ln>
                <a:solidFill>
                  <a:srgbClr val="000000"/>
                </a:solidFill>
                <a:effectLst/>
                <a:latin typeface="Franklin Gothic Medium" pitchFamily="34" charset="0"/>
                <a:cs typeface="Arial" pitchFamily="34" charset="0"/>
              </a:rPr>
              <a:t>11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7735" name="Rectangle 455"/>
          <p:cNvSpPr>
            <a:spLocks noChangeArrowheads="1"/>
          </p:cNvSpPr>
          <p:nvPr/>
        </p:nvSpPr>
        <p:spPr bwMode="auto">
          <a:xfrm>
            <a:off x="8335963" y="6194425"/>
            <a:ext cx="387350" cy="369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smtClean="0">
                <a:ln>
                  <a:noFill/>
                </a:ln>
                <a:solidFill>
                  <a:srgbClr val="000000"/>
                </a:solidFill>
                <a:effectLst/>
                <a:latin typeface="Franklin Gothic Medium" pitchFamily="34" charset="0"/>
                <a:cs typeface="Arial" pitchFamily="34" charset="0"/>
              </a:rPr>
              <a:t>12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7736" name="Rectangle 456"/>
          <p:cNvSpPr>
            <a:spLocks noChangeArrowheads="1"/>
          </p:cNvSpPr>
          <p:nvPr/>
        </p:nvSpPr>
        <p:spPr bwMode="auto">
          <a:xfrm>
            <a:off x="4167188" y="6486525"/>
            <a:ext cx="1382712" cy="36988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smtClean="0">
                <a:ln>
                  <a:noFill/>
                </a:ln>
                <a:solidFill>
                  <a:srgbClr val="000000"/>
                </a:solidFill>
                <a:effectLst/>
                <a:latin typeface="Franklin Gothic Medium" pitchFamily="34" charset="0"/>
                <a:cs typeface="Arial" pitchFamily="34" charset="0"/>
              </a:rPr>
              <a:t>Time (hours)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7737" name="Rectangle 457"/>
          <p:cNvSpPr>
            <a:spLocks noChangeArrowheads="1"/>
          </p:cNvSpPr>
          <p:nvPr/>
        </p:nvSpPr>
        <p:spPr bwMode="auto">
          <a:xfrm rot="16200000">
            <a:off x="-801687" y="3738563"/>
            <a:ext cx="2652713" cy="3698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smtClean="0">
                <a:ln>
                  <a:noFill/>
                </a:ln>
                <a:solidFill>
                  <a:srgbClr val="000000"/>
                </a:solidFill>
                <a:effectLst/>
                <a:latin typeface="Franklin Gothic Medium" pitchFamily="34" charset="0"/>
                <a:cs typeface="Arial" pitchFamily="34" charset="0"/>
              </a:rPr>
              <a:t>Orbit Prediction Error (m)</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85" name="Freeform 484"/>
          <p:cNvSpPr/>
          <p:nvPr/>
        </p:nvSpPr>
        <p:spPr>
          <a:xfrm>
            <a:off x="1065540" y="2423680"/>
            <a:ext cx="7315200" cy="3264634"/>
          </a:xfrm>
          <a:custGeom>
            <a:avLst/>
            <a:gdLst>
              <a:gd name="connsiteX0" fmla="*/ 0 w 7315200"/>
              <a:gd name="connsiteY0" fmla="*/ 2930866 h 3264634"/>
              <a:gd name="connsiteX1" fmla="*/ 604562 w 7315200"/>
              <a:gd name="connsiteY1" fmla="*/ 2945980 h 3264634"/>
              <a:gd name="connsiteX2" fmla="*/ 1156225 w 7315200"/>
              <a:gd name="connsiteY2" fmla="*/ 3006436 h 3264634"/>
              <a:gd name="connsiteX3" fmla="*/ 1760787 w 7315200"/>
              <a:gd name="connsiteY3" fmla="*/ 3104677 h 3264634"/>
              <a:gd name="connsiteX4" fmla="*/ 2244437 w 7315200"/>
              <a:gd name="connsiteY4" fmla="*/ 3202919 h 3264634"/>
              <a:gd name="connsiteX5" fmla="*/ 2697858 w 7315200"/>
              <a:gd name="connsiteY5" fmla="*/ 3248261 h 3264634"/>
              <a:gd name="connsiteX6" fmla="*/ 3128609 w 7315200"/>
              <a:gd name="connsiteY6" fmla="*/ 3255818 h 3264634"/>
              <a:gd name="connsiteX7" fmla="*/ 3461118 w 7315200"/>
              <a:gd name="connsiteY7" fmla="*/ 3195362 h 3264634"/>
              <a:gd name="connsiteX8" fmla="*/ 3884311 w 7315200"/>
              <a:gd name="connsiteY8" fmla="*/ 3036664 h 3264634"/>
              <a:gd name="connsiteX9" fmla="*/ 4292391 w 7315200"/>
              <a:gd name="connsiteY9" fmla="*/ 2779725 h 3264634"/>
              <a:gd name="connsiteX10" fmla="*/ 4602229 w 7315200"/>
              <a:gd name="connsiteY10" fmla="*/ 2515229 h 3264634"/>
              <a:gd name="connsiteX11" fmla="*/ 5017865 w 7315200"/>
              <a:gd name="connsiteY11" fmla="*/ 2069365 h 3264634"/>
              <a:gd name="connsiteX12" fmla="*/ 5357931 w 7315200"/>
              <a:gd name="connsiteY12" fmla="*/ 1638614 h 3264634"/>
              <a:gd name="connsiteX13" fmla="*/ 5750896 w 7315200"/>
              <a:gd name="connsiteY13" fmla="*/ 1215421 h 3264634"/>
              <a:gd name="connsiteX14" fmla="*/ 6090962 w 7315200"/>
              <a:gd name="connsiteY14" fmla="*/ 777114 h 3264634"/>
              <a:gd name="connsiteX15" fmla="*/ 6408358 w 7315200"/>
              <a:gd name="connsiteY15" fmla="*/ 474833 h 3264634"/>
              <a:gd name="connsiteX16" fmla="*/ 6695524 w 7315200"/>
              <a:gd name="connsiteY16" fmla="*/ 233008 h 3264634"/>
              <a:gd name="connsiteX17" fmla="*/ 6997805 w 7315200"/>
              <a:gd name="connsiteY17" fmla="*/ 89424 h 3264634"/>
              <a:gd name="connsiteX18" fmla="*/ 7269858 w 7315200"/>
              <a:gd name="connsiteY18" fmla="*/ 13854 h 3264634"/>
              <a:gd name="connsiteX19" fmla="*/ 7269858 w 7315200"/>
              <a:gd name="connsiteY19" fmla="*/ 6297 h 326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15200" h="3264634">
                <a:moveTo>
                  <a:pt x="0" y="2930866"/>
                </a:moveTo>
                <a:cubicBezTo>
                  <a:pt x="205929" y="2932125"/>
                  <a:pt x="411858" y="2933385"/>
                  <a:pt x="604562" y="2945980"/>
                </a:cubicBezTo>
                <a:cubicBezTo>
                  <a:pt x="797266" y="2958575"/>
                  <a:pt x="963521" y="2979987"/>
                  <a:pt x="1156225" y="3006436"/>
                </a:cubicBezTo>
                <a:cubicBezTo>
                  <a:pt x="1348929" y="3032885"/>
                  <a:pt x="1579418" y="3071930"/>
                  <a:pt x="1760787" y="3104677"/>
                </a:cubicBezTo>
                <a:cubicBezTo>
                  <a:pt x="1942156" y="3137424"/>
                  <a:pt x="2088258" y="3178988"/>
                  <a:pt x="2244437" y="3202919"/>
                </a:cubicBezTo>
                <a:cubicBezTo>
                  <a:pt x="2400616" y="3226850"/>
                  <a:pt x="2550496" y="3239445"/>
                  <a:pt x="2697858" y="3248261"/>
                </a:cubicBezTo>
                <a:cubicBezTo>
                  <a:pt x="2845220" y="3257077"/>
                  <a:pt x="3001399" y="3264634"/>
                  <a:pt x="3128609" y="3255818"/>
                </a:cubicBezTo>
                <a:cubicBezTo>
                  <a:pt x="3255819" y="3247002"/>
                  <a:pt x="3335168" y="3231888"/>
                  <a:pt x="3461118" y="3195362"/>
                </a:cubicBezTo>
                <a:cubicBezTo>
                  <a:pt x="3587068" y="3158836"/>
                  <a:pt x="3745766" y="3105937"/>
                  <a:pt x="3884311" y="3036664"/>
                </a:cubicBezTo>
                <a:cubicBezTo>
                  <a:pt x="4022857" y="2967391"/>
                  <a:pt x="4172738" y="2866631"/>
                  <a:pt x="4292391" y="2779725"/>
                </a:cubicBezTo>
                <a:cubicBezTo>
                  <a:pt x="4412044" y="2692819"/>
                  <a:pt x="4481317" y="2633622"/>
                  <a:pt x="4602229" y="2515229"/>
                </a:cubicBezTo>
                <a:cubicBezTo>
                  <a:pt x="4723141" y="2396836"/>
                  <a:pt x="4891915" y="2215468"/>
                  <a:pt x="5017865" y="2069365"/>
                </a:cubicBezTo>
                <a:cubicBezTo>
                  <a:pt x="5143815" y="1923263"/>
                  <a:pt x="5235759" y="1780938"/>
                  <a:pt x="5357931" y="1638614"/>
                </a:cubicBezTo>
                <a:cubicBezTo>
                  <a:pt x="5480103" y="1496290"/>
                  <a:pt x="5628724" y="1359004"/>
                  <a:pt x="5750896" y="1215421"/>
                </a:cubicBezTo>
                <a:cubicBezTo>
                  <a:pt x="5873068" y="1071838"/>
                  <a:pt x="5981385" y="900545"/>
                  <a:pt x="6090962" y="777114"/>
                </a:cubicBezTo>
                <a:cubicBezTo>
                  <a:pt x="6200539" y="653683"/>
                  <a:pt x="6307598" y="565517"/>
                  <a:pt x="6408358" y="474833"/>
                </a:cubicBezTo>
                <a:cubicBezTo>
                  <a:pt x="6509118" y="384149"/>
                  <a:pt x="6597283" y="297243"/>
                  <a:pt x="6695524" y="233008"/>
                </a:cubicBezTo>
                <a:cubicBezTo>
                  <a:pt x="6793765" y="168773"/>
                  <a:pt x="6902083" y="125950"/>
                  <a:pt x="6997805" y="89424"/>
                </a:cubicBezTo>
                <a:cubicBezTo>
                  <a:pt x="7093527" y="52898"/>
                  <a:pt x="7224516" y="27708"/>
                  <a:pt x="7269858" y="13854"/>
                </a:cubicBezTo>
                <a:cubicBezTo>
                  <a:pt x="7315200" y="0"/>
                  <a:pt x="7292529" y="3148"/>
                  <a:pt x="7269858" y="6297"/>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86" name="Freeform 485"/>
          <p:cNvSpPr/>
          <p:nvPr/>
        </p:nvSpPr>
        <p:spPr>
          <a:xfrm>
            <a:off x="1073098" y="5346989"/>
            <a:ext cx="7247186" cy="482390"/>
          </a:xfrm>
          <a:custGeom>
            <a:avLst/>
            <a:gdLst>
              <a:gd name="connsiteX0" fmla="*/ 0 w 7247186"/>
              <a:gd name="connsiteY0" fmla="*/ 0 h 482390"/>
              <a:gd name="connsiteX1" fmla="*/ 717917 w 7247186"/>
              <a:gd name="connsiteY1" fmla="*/ 30228 h 482390"/>
              <a:gd name="connsiteX2" fmla="*/ 1571861 w 7247186"/>
              <a:gd name="connsiteY2" fmla="*/ 60456 h 482390"/>
              <a:gd name="connsiteX3" fmla="*/ 2236879 w 7247186"/>
              <a:gd name="connsiteY3" fmla="*/ 98241 h 482390"/>
              <a:gd name="connsiteX4" fmla="*/ 2969910 w 7247186"/>
              <a:gd name="connsiteY4" fmla="*/ 128469 h 482390"/>
              <a:gd name="connsiteX5" fmla="*/ 3589586 w 7247186"/>
              <a:gd name="connsiteY5" fmla="*/ 173811 h 482390"/>
              <a:gd name="connsiteX6" fmla="*/ 4216819 w 7247186"/>
              <a:gd name="connsiteY6" fmla="*/ 234267 h 482390"/>
              <a:gd name="connsiteX7" fmla="*/ 4927180 w 7247186"/>
              <a:gd name="connsiteY7" fmla="*/ 302281 h 482390"/>
              <a:gd name="connsiteX8" fmla="*/ 5493957 w 7247186"/>
              <a:gd name="connsiteY8" fmla="*/ 370294 h 482390"/>
              <a:gd name="connsiteX9" fmla="*/ 6158975 w 7247186"/>
              <a:gd name="connsiteY9" fmla="*/ 438307 h 482390"/>
              <a:gd name="connsiteX10" fmla="*/ 6816436 w 7247186"/>
              <a:gd name="connsiteY10" fmla="*/ 476092 h 482390"/>
              <a:gd name="connsiteX11" fmla="*/ 7118717 w 7247186"/>
              <a:gd name="connsiteY11" fmla="*/ 476092 h 482390"/>
              <a:gd name="connsiteX12" fmla="*/ 7247186 w 7247186"/>
              <a:gd name="connsiteY12" fmla="*/ 468535 h 4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47186" h="482390">
                <a:moveTo>
                  <a:pt x="0" y="0"/>
                </a:moveTo>
                <a:lnTo>
                  <a:pt x="717917" y="30228"/>
                </a:lnTo>
                <a:lnTo>
                  <a:pt x="1571861" y="60456"/>
                </a:lnTo>
                <a:cubicBezTo>
                  <a:pt x="1825021" y="71792"/>
                  <a:pt x="2236879" y="98241"/>
                  <a:pt x="2236879" y="98241"/>
                </a:cubicBezTo>
                <a:lnTo>
                  <a:pt x="2969910" y="128469"/>
                </a:lnTo>
                <a:cubicBezTo>
                  <a:pt x="3195361" y="141064"/>
                  <a:pt x="3381768" y="156178"/>
                  <a:pt x="3589586" y="173811"/>
                </a:cubicBezTo>
                <a:cubicBezTo>
                  <a:pt x="3797404" y="191444"/>
                  <a:pt x="4216819" y="234267"/>
                  <a:pt x="4216819" y="234267"/>
                </a:cubicBezTo>
                <a:lnTo>
                  <a:pt x="4927180" y="302281"/>
                </a:lnTo>
                <a:cubicBezTo>
                  <a:pt x="5140036" y="324952"/>
                  <a:pt x="5493957" y="370294"/>
                  <a:pt x="5493957" y="370294"/>
                </a:cubicBezTo>
                <a:cubicBezTo>
                  <a:pt x="5699256" y="392965"/>
                  <a:pt x="5938562" y="420674"/>
                  <a:pt x="6158975" y="438307"/>
                </a:cubicBezTo>
                <a:cubicBezTo>
                  <a:pt x="6379388" y="455940"/>
                  <a:pt x="6656479" y="469795"/>
                  <a:pt x="6816436" y="476092"/>
                </a:cubicBezTo>
                <a:cubicBezTo>
                  <a:pt x="6976393" y="482390"/>
                  <a:pt x="7046925" y="477352"/>
                  <a:pt x="7118717" y="476092"/>
                </a:cubicBezTo>
                <a:cubicBezTo>
                  <a:pt x="7190509" y="474833"/>
                  <a:pt x="7218847" y="471684"/>
                  <a:pt x="7247186" y="468535"/>
                </a:cubicBezTo>
              </a:path>
            </a:pathLst>
          </a:custGeom>
          <a:ln w="50800">
            <a:solidFill>
              <a:srgbClr val="66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87" name="Freeform 486"/>
          <p:cNvSpPr/>
          <p:nvPr/>
        </p:nvSpPr>
        <p:spPr>
          <a:xfrm>
            <a:off x="1073098" y="5346989"/>
            <a:ext cx="7269857" cy="175070"/>
          </a:xfrm>
          <a:custGeom>
            <a:avLst/>
            <a:gdLst>
              <a:gd name="connsiteX0" fmla="*/ 0 w 7269857"/>
              <a:gd name="connsiteY0" fmla="*/ 0 h 175070"/>
              <a:gd name="connsiteX1" fmla="*/ 1080654 w 7269857"/>
              <a:gd name="connsiteY1" fmla="*/ 37785 h 175070"/>
              <a:gd name="connsiteX2" fmla="*/ 2229322 w 7269857"/>
              <a:gd name="connsiteY2" fmla="*/ 60456 h 175070"/>
              <a:gd name="connsiteX3" fmla="*/ 3317533 w 7269857"/>
              <a:gd name="connsiteY3" fmla="*/ 30228 h 175070"/>
              <a:gd name="connsiteX4" fmla="*/ 3906981 w 7269857"/>
              <a:gd name="connsiteY4" fmla="*/ 22671 h 175070"/>
              <a:gd name="connsiteX5" fmla="*/ 4836495 w 7269857"/>
              <a:gd name="connsiteY5" fmla="*/ 45342 h 175070"/>
              <a:gd name="connsiteX6" fmla="*/ 5456171 w 7269857"/>
              <a:gd name="connsiteY6" fmla="*/ 75570 h 175070"/>
              <a:gd name="connsiteX7" fmla="*/ 5917150 w 7269857"/>
              <a:gd name="connsiteY7" fmla="*/ 105798 h 175070"/>
              <a:gd name="connsiteX8" fmla="*/ 6665295 w 7269857"/>
              <a:gd name="connsiteY8" fmla="*/ 166254 h 175070"/>
              <a:gd name="connsiteX9" fmla="*/ 7269857 w 7269857"/>
              <a:gd name="connsiteY9" fmla="*/ 158697 h 17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69857" h="175070">
                <a:moveTo>
                  <a:pt x="0" y="0"/>
                </a:moveTo>
                <a:lnTo>
                  <a:pt x="1080654" y="37785"/>
                </a:lnTo>
                <a:cubicBezTo>
                  <a:pt x="1452207" y="47861"/>
                  <a:pt x="1856509" y="61716"/>
                  <a:pt x="2229322" y="60456"/>
                </a:cubicBezTo>
                <a:cubicBezTo>
                  <a:pt x="2602135" y="59197"/>
                  <a:pt x="3317533" y="30228"/>
                  <a:pt x="3317533" y="30228"/>
                </a:cubicBezTo>
                <a:cubicBezTo>
                  <a:pt x="3597143" y="23931"/>
                  <a:pt x="3653821" y="20152"/>
                  <a:pt x="3906981" y="22671"/>
                </a:cubicBezTo>
                <a:cubicBezTo>
                  <a:pt x="4160141" y="25190"/>
                  <a:pt x="4578297" y="36526"/>
                  <a:pt x="4836495" y="45342"/>
                </a:cubicBezTo>
                <a:cubicBezTo>
                  <a:pt x="5094693" y="54158"/>
                  <a:pt x="5456171" y="75570"/>
                  <a:pt x="5456171" y="75570"/>
                </a:cubicBezTo>
                <a:lnTo>
                  <a:pt x="5917150" y="105798"/>
                </a:lnTo>
                <a:cubicBezTo>
                  <a:pt x="6118671" y="120912"/>
                  <a:pt x="6439844" y="157438"/>
                  <a:pt x="6665295" y="166254"/>
                </a:cubicBezTo>
                <a:cubicBezTo>
                  <a:pt x="6890746" y="175070"/>
                  <a:pt x="7080301" y="166883"/>
                  <a:pt x="7269857" y="158697"/>
                </a:cubicBezTo>
              </a:path>
            </a:pathLst>
          </a:custGeom>
          <a:ln w="508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 name="Group 487"/>
          <p:cNvGrpSpPr/>
          <p:nvPr/>
        </p:nvGrpSpPr>
        <p:grpSpPr>
          <a:xfrm>
            <a:off x="1462560" y="2198688"/>
            <a:ext cx="5666710" cy="461665"/>
            <a:chOff x="1462560" y="1922463"/>
            <a:chExt cx="5666710" cy="461665"/>
          </a:xfrm>
          <a:solidFill>
            <a:schemeClr val="bg1"/>
          </a:solidFill>
        </p:grpSpPr>
        <p:sp>
          <p:nvSpPr>
            <p:cNvPr id="489" name="Text Box 8"/>
            <p:cNvSpPr txBox="1">
              <a:spLocks noChangeArrowheads="1"/>
            </p:cNvSpPr>
            <p:nvPr/>
          </p:nvSpPr>
          <p:spPr bwMode="auto">
            <a:xfrm>
              <a:off x="1765301" y="1922463"/>
              <a:ext cx="5363969" cy="461665"/>
            </a:xfrm>
            <a:prstGeom prst="rect">
              <a:avLst/>
            </a:prstGeom>
            <a:grpFill/>
            <a:ln w="9525">
              <a:noFill/>
              <a:miter lim="800000"/>
              <a:headEnd/>
              <a:tailEnd/>
            </a:ln>
            <a:effectLst/>
          </p:spPr>
          <p:txBody>
            <a:bodyPr wrap="none">
              <a:spAutoFit/>
            </a:bodyPr>
            <a:lstStyle/>
            <a:p>
              <a:pPr eaLnBrk="0" hangingPunct="0"/>
              <a:r>
                <a:rPr lang="en-GB" b="1" dirty="0">
                  <a:solidFill>
                    <a:srgbClr val="FF0000"/>
                  </a:solidFill>
                </a:rPr>
                <a:t>Solar radiation pressure (SRP) only</a:t>
              </a:r>
              <a:endParaRPr lang="en-US" b="1" dirty="0">
                <a:solidFill>
                  <a:srgbClr val="FF0000"/>
                </a:solidFill>
              </a:endParaRPr>
            </a:p>
          </p:txBody>
        </p:sp>
        <p:cxnSp>
          <p:nvCxnSpPr>
            <p:cNvPr id="490" name="Straight Connector 489"/>
            <p:cNvCxnSpPr/>
            <p:nvPr/>
          </p:nvCxnSpPr>
          <p:spPr>
            <a:xfrm>
              <a:off x="1462560" y="2117227"/>
              <a:ext cx="272053" cy="0"/>
            </a:xfrm>
            <a:prstGeom prst="line">
              <a:avLst/>
            </a:prstGeom>
            <a:grpFill/>
            <a:ln w="508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91" name="Freeform 490"/>
          <p:cNvSpPr/>
          <p:nvPr/>
        </p:nvSpPr>
        <p:spPr>
          <a:xfrm>
            <a:off x="1073098" y="5302907"/>
            <a:ext cx="7269857" cy="96981"/>
          </a:xfrm>
          <a:custGeom>
            <a:avLst/>
            <a:gdLst>
              <a:gd name="connsiteX0" fmla="*/ 0 w 7269857"/>
              <a:gd name="connsiteY0" fmla="*/ 51639 h 96981"/>
              <a:gd name="connsiteX1" fmla="*/ 846386 w 7269857"/>
              <a:gd name="connsiteY1" fmla="*/ 66753 h 96981"/>
              <a:gd name="connsiteX2" fmla="*/ 1473619 w 7269857"/>
              <a:gd name="connsiteY2" fmla="*/ 74310 h 96981"/>
              <a:gd name="connsiteX3" fmla="*/ 2078181 w 7269857"/>
              <a:gd name="connsiteY3" fmla="*/ 74310 h 96981"/>
              <a:gd name="connsiteX4" fmla="*/ 2531603 w 7269857"/>
              <a:gd name="connsiteY4" fmla="*/ 59196 h 96981"/>
              <a:gd name="connsiteX5" fmla="*/ 3173950 w 7269857"/>
              <a:gd name="connsiteY5" fmla="*/ 51639 h 96981"/>
              <a:gd name="connsiteX6" fmla="*/ 3763398 w 7269857"/>
              <a:gd name="connsiteY6" fmla="*/ 6297 h 96981"/>
              <a:gd name="connsiteX7" fmla="*/ 4231933 w 7269857"/>
              <a:gd name="connsiteY7" fmla="*/ 13854 h 96981"/>
              <a:gd name="connsiteX8" fmla="*/ 4685355 w 7269857"/>
              <a:gd name="connsiteY8" fmla="*/ 13854 h 96981"/>
              <a:gd name="connsiteX9" fmla="*/ 5131219 w 7269857"/>
              <a:gd name="connsiteY9" fmla="*/ 21411 h 96981"/>
              <a:gd name="connsiteX10" fmla="*/ 5607312 w 7269857"/>
              <a:gd name="connsiteY10" fmla="*/ 36525 h 96981"/>
              <a:gd name="connsiteX11" fmla="*/ 6038062 w 7269857"/>
              <a:gd name="connsiteY11" fmla="*/ 66753 h 96981"/>
              <a:gd name="connsiteX12" fmla="*/ 6514155 w 7269857"/>
              <a:gd name="connsiteY12" fmla="*/ 81867 h 96981"/>
              <a:gd name="connsiteX13" fmla="*/ 6816436 w 7269857"/>
              <a:gd name="connsiteY13" fmla="*/ 89424 h 96981"/>
              <a:gd name="connsiteX14" fmla="*/ 7269857 w 7269857"/>
              <a:gd name="connsiteY14" fmla="*/ 96981 h 9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69857" h="96981">
                <a:moveTo>
                  <a:pt x="0" y="51639"/>
                </a:moveTo>
                <a:lnTo>
                  <a:pt x="846386" y="66753"/>
                </a:lnTo>
                <a:lnTo>
                  <a:pt x="1473619" y="74310"/>
                </a:lnTo>
                <a:lnTo>
                  <a:pt x="2078181" y="74310"/>
                </a:lnTo>
                <a:cubicBezTo>
                  <a:pt x="2254512" y="71791"/>
                  <a:pt x="2531603" y="59196"/>
                  <a:pt x="2531603" y="59196"/>
                </a:cubicBezTo>
                <a:lnTo>
                  <a:pt x="3173950" y="51639"/>
                </a:lnTo>
                <a:cubicBezTo>
                  <a:pt x="3379249" y="42822"/>
                  <a:pt x="3587068" y="12594"/>
                  <a:pt x="3763398" y="6297"/>
                </a:cubicBezTo>
                <a:cubicBezTo>
                  <a:pt x="3939728" y="0"/>
                  <a:pt x="4231933" y="13854"/>
                  <a:pt x="4231933" y="13854"/>
                </a:cubicBezTo>
                <a:lnTo>
                  <a:pt x="4685355" y="13854"/>
                </a:lnTo>
                <a:lnTo>
                  <a:pt x="5131219" y="21411"/>
                </a:lnTo>
                <a:lnTo>
                  <a:pt x="5607312" y="36525"/>
                </a:lnTo>
                <a:cubicBezTo>
                  <a:pt x="5758452" y="44082"/>
                  <a:pt x="5886922" y="59196"/>
                  <a:pt x="6038062" y="66753"/>
                </a:cubicBezTo>
                <a:cubicBezTo>
                  <a:pt x="6189202" y="74310"/>
                  <a:pt x="6514155" y="81867"/>
                  <a:pt x="6514155" y="81867"/>
                </a:cubicBezTo>
                <a:lnTo>
                  <a:pt x="6816436" y="89424"/>
                </a:lnTo>
                <a:lnTo>
                  <a:pt x="7269857" y="96981"/>
                </a:lnTo>
              </a:path>
            </a:pathLst>
          </a:custGeom>
          <a:ln w="50800">
            <a:solidFill>
              <a:srgbClr val="FF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3" name="Group 491"/>
          <p:cNvGrpSpPr/>
          <p:nvPr/>
        </p:nvGrpSpPr>
        <p:grpSpPr>
          <a:xfrm>
            <a:off x="1461853" y="2592913"/>
            <a:ext cx="4523821" cy="461665"/>
            <a:chOff x="1461853" y="2316688"/>
            <a:chExt cx="4523821" cy="461665"/>
          </a:xfrm>
          <a:solidFill>
            <a:schemeClr val="bg1"/>
          </a:solidFill>
        </p:grpSpPr>
        <p:cxnSp>
          <p:nvCxnSpPr>
            <p:cNvPr id="493" name="Straight Connector 492"/>
            <p:cNvCxnSpPr/>
            <p:nvPr/>
          </p:nvCxnSpPr>
          <p:spPr>
            <a:xfrm>
              <a:off x="1461853" y="2511451"/>
              <a:ext cx="272053" cy="0"/>
            </a:xfrm>
            <a:prstGeom prst="line">
              <a:avLst/>
            </a:prstGeom>
            <a:grpFill/>
            <a:ln w="50800">
              <a:solidFill>
                <a:srgbClr val="663300"/>
              </a:solidFill>
            </a:ln>
          </p:spPr>
          <p:style>
            <a:lnRef idx="1">
              <a:schemeClr val="accent1"/>
            </a:lnRef>
            <a:fillRef idx="0">
              <a:schemeClr val="accent1"/>
            </a:fillRef>
            <a:effectRef idx="0">
              <a:schemeClr val="accent1"/>
            </a:effectRef>
            <a:fontRef idx="minor">
              <a:schemeClr val="tx1"/>
            </a:fontRef>
          </p:style>
        </p:cxnSp>
        <p:sp>
          <p:nvSpPr>
            <p:cNvPr id="494" name="Text Box 8"/>
            <p:cNvSpPr txBox="1">
              <a:spLocks noChangeArrowheads="1"/>
            </p:cNvSpPr>
            <p:nvPr/>
          </p:nvSpPr>
          <p:spPr bwMode="auto">
            <a:xfrm>
              <a:off x="1864802" y="2316688"/>
              <a:ext cx="4120872" cy="461665"/>
            </a:xfrm>
            <a:prstGeom prst="rect">
              <a:avLst/>
            </a:prstGeom>
            <a:grpFill/>
            <a:ln w="9525">
              <a:noFill/>
              <a:miter lim="800000"/>
              <a:headEnd/>
              <a:tailEnd/>
            </a:ln>
            <a:effectLst/>
          </p:spPr>
          <p:txBody>
            <a:bodyPr wrap="none">
              <a:spAutoFit/>
            </a:bodyPr>
            <a:lstStyle/>
            <a:p>
              <a:pPr eaLnBrk="0" hangingPunct="0"/>
              <a:r>
                <a:rPr lang="en-GB" b="1" dirty="0" smtClean="0">
                  <a:solidFill>
                    <a:srgbClr val="663300"/>
                  </a:solidFill>
                </a:rPr>
                <a:t>SRP + Thermal force (TRR)</a:t>
              </a:r>
              <a:endParaRPr lang="en-US" b="1" dirty="0">
                <a:solidFill>
                  <a:srgbClr val="663300"/>
                </a:solidFill>
              </a:endParaRPr>
            </a:p>
          </p:txBody>
        </p:sp>
      </p:grpSp>
      <p:grpSp>
        <p:nvGrpSpPr>
          <p:cNvPr id="4" name="Group 494"/>
          <p:cNvGrpSpPr/>
          <p:nvPr/>
        </p:nvGrpSpPr>
        <p:grpSpPr>
          <a:xfrm>
            <a:off x="1463268" y="3032480"/>
            <a:ext cx="5516720" cy="461665"/>
            <a:chOff x="1463268" y="2756255"/>
            <a:chExt cx="5516720" cy="461665"/>
          </a:xfrm>
        </p:grpSpPr>
        <p:cxnSp>
          <p:nvCxnSpPr>
            <p:cNvPr id="496" name="Straight Connector 495"/>
            <p:cNvCxnSpPr/>
            <p:nvPr/>
          </p:nvCxnSpPr>
          <p:spPr>
            <a:xfrm>
              <a:off x="1463268" y="2924569"/>
              <a:ext cx="272053"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497" name="Text Box 8"/>
            <p:cNvSpPr txBox="1">
              <a:spLocks noChangeArrowheads="1"/>
            </p:cNvSpPr>
            <p:nvPr/>
          </p:nvSpPr>
          <p:spPr bwMode="auto">
            <a:xfrm>
              <a:off x="1896289" y="2756255"/>
              <a:ext cx="5083699" cy="461665"/>
            </a:xfrm>
            <a:prstGeom prst="rect">
              <a:avLst/>
            </a:prstGeom>
            <a:solidFill>
              <a:schemeClr val="bg1"/>
            </a:solidFill>
            <a:ln w="9525">
              <a:noFill/>
              <a:miter lim="800000"/>
              <a:headEnd/>
              <a:tailEnd/>
            </a:ln>
            <a:effectLst/>
          </p:spPr>
          <p:txBody>
            <a:bodyPr wrap="none">
              <a:spAutoFit/>
            </a:bodyPr>
            <a:lstStyle/>
            <a:p>
              <a:pPr eaLnBrk="0" hangingPunct="0"/>
              <a:r>
                <a:rPr lang="en-GB" b="1" dirty="0" smtClean="0">
                  <a:solidFill>
                    <a:srgbClr val="00B050"/>
                  </a:solidFill>
                </a:rPr>
                <a:t>SRP + TRR + Antenna Thrust (AT)</a:t>
              </a:r>
              <a:endParaRPr lang="en-US" b="1" dirty="0">
                <a:solidFill>
                  <a:srgbClr val="00B050"/>
                </a:solidFill>
              </a:endParaRPr>
            </a:p>
          </p:txBody>
        </p:sp>
      </p:grpSp>
      <p:grpSp>
        <p:nvGrpSpPr>
          <p:cNvPr id="5" name="Group 497"/>
          <p:cNvGrpSpPr/>
          <p:nvPr/>
        </p:nvGrpSpPr>
        <p:grpSpPr>
          <a:xfrm>
            <a:off x="1461146" y="3428467"/>
            <a:ext cx="7605839" cy="461665"/>
            <a:chOff x="1461146" y="3152242"/>
            <a:chExt cx="7605839" cy="461665"/>
          </a:xfrm>
        </p:grpSpPr>
        <p:cxnSp>
          <p:nvCxnSpPr>
            <p:cNvPr id="499" name="Straight Connector 498"/>
            <p:cNvCxnSpPr/>
            <p:nvPr/>
          </p:nvCxnSpPr>
          <p:spPr>
            <a:xfrm>
              <a:off x="1461146" y="3313756"/>
              <a:ext cx="272053" cy="0"/>
            </a:xfrm>
            <a:prstGeom prst="line">
              <a:avLst/>
            </a:prstGeom>
            <a:ln w="50800">
              <a:solidFill>
                <a:srgbClr val="FF33CC"/>
              </a:solidFill>
            </a:ln>
          </p:spPr>
          <p:style>
            <a:lnRef idx="1">
              <a:schemeClr val="accent1"/>
            </a:lnRef>
            <a:fillRef idx="0">
              <a:schemeClr val="accent1"/>
            </a:fillRef>
            <a:effectRef idx="0">
              <a:schemeClr val="accent1"/>
            </a:effectRef>
            <a:fontRef idx="minor">
              <a:schemeClr val="tx1"/>
            </a:fontRef>
          </p:style>
        </p:cxnSp>
        <p:sp>
          <p:nvSpPr>
            <p:cNvPr id="500" name="Text Box 8"/>
            <p:cNvSpPr txBox="1">
              <a:spLocks noChangeArrowheads="1"/>
            </p:cNvSpPr>
            <p:nvPr/>
          </p:nvSpPr>
          <p:spPr bwMode="auto">
            <a:xfrm>
              <a:off x="1920220" y="3152242"/>
              <a:ext cx="7146765" cy="461665"/>
            </a:xfrm>
            <a:prstGeom prst="rect">
              <a:avLst/>
            </a:prstGeom>
            <a:solidFill>
              <a:schemeClr val="bg1"/>
            </a:solidFill>
            <a:ln w="9525">
              <a:noFill/>
              <a:miter lim="800000"/>
              <a:headEnd/>
              <a:tailEnd/>
            </a:ln>
            <a:effectLst/>
          </p:spPr>
          <p:txBody>
            <a:bodyPr wrap="none">
              <a:spAutoFit/>
            </a:bodyPr>
            <a:lstStyle/>
            <a:p>
              <a:pPr eaLnBrk="0" hangingPunct="0"/>
              <a:r>
                <a:rPr lang="en-GB" b="1" dirty="0" smtClean="0">
                  <a:solidFill>
                    <a:srgbClr val="FF00FF"/>
                  </a:solidFill>
                </a:rPr>
                <a:t>SRP + TRR + AT + Planetary Radiation Pressure</a:t>
              </a:r>
              <a:endParaRPr lang="en-US" b="1" dirty="0">
                <a:solidFill>
                  <a:srgbClr val="FF00FF"/>
                </a:solidFill>
              </a:endParaRPr>
            </a:p>
          </p:txBody>
        </p:sp>
      </p:grpSp>
      <p:sp>
        <p:nvSpPr>
          <p:cNvPr id="501" name="Text Box 6"/>
          <p:cNvSpPr txBox="1">
            <a:spLocks noChangeArrowheads="1"/>
          </p:cNvSpPr>
          <p:nvPr/>
        </p:nvSpPr>
        <p:spPr bwMode="auto">
          <a:xfrm>
            <a:off x="466726" y="1107155"/>
            <a:ext cx="8534400" cy="707886"/>
          </a:xfrm>
          <a:prstGeom prst="rect">
            <a:avLst/>
          </a:prstGeom>
          <a:noFill/>
          <a:ln w="9525">
            <a:noFill/>
            <a:miter lim="800000"/>
            <a:headEnd/>
            <a:tailEnd/>
          </a:ln>
          <a:effectLst/>
        </p:spPr>
        <p:txBody>
          <a:bodyPr wrap="square">
            <a:spAutoFit/>
          </a:bodyPr>
          <a:lstStyle/>
          <a:p>
            <a:pPr algn="ctr">
              <a:spcBef>
                <a:spcPct val="50000"/>
              </a:spcBef>
            </a:pPr>
            <a:r>
              <a:rPr lang="en-GB" sz="2000" dirty="0">
                <a:latin typeface="+mn-lt"/>
              </a:rPr>
              <a:t>Along-track orbit prediction errors over 12 hours for one </a:t>
            </a:r>
            <a:r>
              <a:rPr lang="en-GB" sz="2000" dirty="0" smtClean="0">
                <a:latin typeface="+mn-lt"/>
              </a:rPr>
              <a:t>GPS IIR </a:t>
            </a:r>
            <a:r>
              <a:rPr lang="en-GB" sz="2000" dirty="0">
                <a:latin typeface="+mn-lt"/>
              </a:rPr>
              <a:t>satellite with different </a:t>
            </a:r>
            <a:r>
              <a:rPr lang="en-GB" sz="2000" dirty="0" smtClean="0">
                <a:latin typeface="+mn-lt"/>
              </a:rPr>
              <a:t>photon-based </a:t>
            </a:r>
            <a:r>
              <a:rPr lang="en-GB" sz="2000" dirty="0">
                <a:latin typeface="+mn-lt"/>
              </a:rPr>
              <a:t>force models</a:t>
            </a:r>
          </a:p>
        </p:txBody>
      </p:sp>
      <p:grpSp>
        <p:nvGrpSpPr>
          <p:cNvPr id="75" name="Group 74"/>
          <p:cNvGrpSpPr/>
          <p:nvPr/>
        </p:nvGrpSpPr>
        <p:grpSpPr>
          <a:xfrm>
            <a:off x="7587253" y="2429977"/>
            <a:ext cx="1519968" cy="2927954"/>
            <a:chOff x="7587253" y="2429977"/>
            <a:chExt cx="1519968" cy="2927954"/>
          </a:xfrm>
        </p:grpSpPr>
        <p:cxnSp>
          <p:nvCxnSpPr>
            <p:cNvPr id="73" name="Straight Arrow Connector 72"/>
            <p:cNvCxnSpPr>
              <a:stCxn id="485" idx="19"/>
            </p:cNvCxnSpPr>
            <p:nvPr/>
          </p:nvCxnSpPr>
          <p:spPr>
            <a:xfrm>
              <a:off x="8335396" y="2429977"/>
              <a:ext cx="15116" cy="2927954"/>
            </a:xfrm>
            <a:prstGeom prst="straightConnector1">
              <a:avLst/>
            </a:prstGeom>
            <a:ln w="444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7587253" y="3423333"/>
              <a:ext cx="1519968" cy="830997"/>
            </a:xfrm>
            <a:prstGeom prst="rect">
              <a:avLst/>
            </a:prstGeom>
            <a:solidFill>
              <a:schemeClr val="bg1"/>
            </a:solidFill>
          </p:spPr>
          <p:txBody>
            <a:bodyPr wrap="none" rtlCol="0">
              <a:spAutoFit/>
            </a:bodyPr>
            <a:lstStyle/>
            <a:p>
              <a:pPr algn="ctr"/>
              <a:r>
                <a:rPr lang="en-GB" dirty="0" smtClean="0">
                  <a:solidFill>
                    <a:srgbClr val="FF0000"/>
                  </a:solidFill>
                </a:rPr>
                <a:t>8 metre</a:t>
              </a:r>
            </a:p>
            <a:p>
              <a:pPr algn="ctr"/>
              <a:r>
                <a:rPr lang="en-GB" dirty="0" smtClean="0">
                  <a:solidFill>
                    <a:srgbClr val="FF0000"/>
                  </a:solidFill>
                </a:rPr>
                <a:t>orbit error</a:t>
              </a:r>
              <a:endParaRPr lang="en-GB" dirty="0">
                <a:solidFill>
                  <a:srgbClr val="FF0000"/>
                </a:solidFill>
              </a:endParaRPr>
            </a:p>
          </p:txBody>
        </p:sp>
      </p:grpSp>
    </p:spTree>
    <p:extLst>
      <p:ext uri="{BB962C8B-B14F-4D97-AF65-F5344CB8AC3E}">
        <p14:creationId xmlns:p14="http://schemas.microsoft.com/office/powerpoint/2010/main" val="3631483084"/>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5"/>
                                        </p:tgtEl>
                                        <p:attrNameLst>
                                          <p:attrName>style.visibility</p:attrName>
                                        </p:attrNameLst>
                                      </p:cBhvr>
                                      <p:to>
                                        <p:strVal val="visible"/>
                                      </p:to>
                                    </p:set>
                                    <p:animEffect transition="in" filter="wipe(left)">
                                      <p:cBhvr>
                                        <p:cTn id="7" dur="1000"/>
                                        <p:tgtEl>
                                          <p:spTgt spid="48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fade">
                                      <p:cBhvr>
                                        <p:cTn id="14" dur="2000"/>
                                        <p:tgtEl>
                                          <p:spTgt spid="7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86"/>
                                        </p:tgtEl>
                                        <p:attrNameLst>
                                          <p:attrName>style.visibility</p:attrName>
                                        </p:attrNameLst>
                                      </p:cBhvr>
                                      <p:to>
                                        <p:strVal val="visible"/>
                                      </p:to>
                                    </p:set>
                                    <p:animEffect transition="in" filter="wipe(left)">
                                      <p:cBhvr>
                                        <p:cTn id="19" dur="1000"/>
                                        <p:tgtEl>
                                          <p:spTgt spid="486"/>
                                        </p:tgtEl>
                                      </p:cBhvr>
                                    </p:animEffect>
                                  </p:childTnLst>
                                </p:cTn>
                              </p:par>
                              <p:par>
                                <p:cTn id="20" presetID="10" presetClass="exit" presetSubtype="0" fill="hold" nodeType="withEffect">
                                  <p:stCondLst>
                                    <p:cond delay="0"/>
                                  </p:stCondLst>
                                  <p:childTnLst>
                                    <p:animEffect transition="out" filter="fade">
                                      <p:cBhvr>
                                        <p:cTn id="21" dur="500"/>
                                        <p:tgtEl>
                                          <p:spTgt spid="75"/>
                                        </p:tgtEl>
                                      </p:cBhvr>
                                    </p:animEffect>
                                    <p:set>
                                      <p:cBhvr>
                                        <p:cTn id="22" dur="1" fill="hold">
                                          <p:stCondLst>
                                            <p:cond delay="499"/>
                                          </p:stCondLst>
                                        </p:cTn>
                                        <p:tgtEl>
                                          <p:spTgt spid="75"/>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87"/>
                                        </p:tgtEl>
                                        <p:attrNameLst>
                                          <p:attrName>style.visibility</p:attrName>
                                        </p:attrNameLst>
                                      </p:cBhvr>
                                      <p:to>
                                        <p:strVal val="visible"/>
                                      </p:to>
                                    </p:set>
                                    <p:animEffect transition="in" filter="wipe(left)">
                                      <p:cBhvr>
                                        <p:cTn id="30" dur="1000"/>
                                        <p:tgtEl>
                                          <p:spTgt spid="487"/>
                                        </p:tgtEl>
                                      </p:cBhvr>
                                    </p:animEffect>
                                  </p:childTnLst>
                                </p:cTn>
                              </p:par>
                              <p:par>
                                <p:cTn id="31" presetID="10"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91"/>
                                        </p:tgtEl>
                                        <p:attrNameLst>
                                          <p:attrName>style.visibility</p:attrName>
                                        </p:attrNameLst>
                                      </p:cBhvr>
                                      <p:to>
                                        <p:strVal val="visible"/>
                                      </p:to>
                                    </p:set>
                                    <p:animEffect transition="in" filter="wipe(left)">
                                      <p:cBhvr>
                                        <p:cTn id="38" dur="1000"/>
                                        <p:tgtEl>
                                          <p:spTgt spid="491"/>
                                        </p:tgtEl>
                                      </p:cBhvr>
                                    </p:animEffect>
                                  </p:childTnLst>
                                </p:cTn>
                              </p:par>
                              <p:par>
                                <p:cTn id="39" presetID="10"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 grpId="0" animBg="1"/>
      <p:bldP spid="486" grpId="0" animBg="1"/>
      <p:bldP spid="487" grpId="0" animBg="1"/>
      <p:bldP spid="49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Sensitivity to surface forces: Area to mass ratio</a:t>
            </a:r>
            <a:endParaRPr lang="en-US" sz="2800" dirty="0"/>
          </a:p>
        </p:txBody>
      </p:sp>
      <p:pic>
        <p:nvPicPr>
          <p:cNvPr id="3" name="Picture 2"/>
          <p:cNvPicPr>
            <a:picLocks noChangeAspect="1"/>
          </p:cNvPicPr>
          <p:nvPr/>
        </p:nvPicPr>
        <p:blipFill>
          <a:blip r:embed="rId2"/>
          <a:stretch>
            <a:fillRect/>
          </a:stretch>
        </p:blipFill>
        <p:spPr>
          <a:xfrm>
            <a:off x="659831" y="1478030"/>
            <a:ext cx="7830687" cy="5121249"/>
          </a:xfrm>
          <a:prstGeom prst="rect">
            <a:avLst/>
          </a:prstGeom>
        </p:spPr>
      </p:pic>
    </p:spTree>
    <p:extLst>
      <p:ext uri="{BB962C8B-B14F-4D97-AF65-F5344CB8AC3E}">
        <p14:creationId xmlns:p14="http://schemas.microsoft.com/office/powerpoint/2010/main" val="949401141"/>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746" y="1437889"/>
            <a:ext cx="8489950" cy="587464"/>
          </a:xfrm>
        </p:spPr>
        <p:txBody>
          <a:bodyPr/>
          <a:lstStyle/>
          <a:p>
            <a:pPr algn="ctr"/>
            <a:r>
              <a:rPr lang="en-GB" dirty="0" smtClean="0"/>
              <a:t>Typical space vehicle characteristics</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74" y="2324914"/>
            <a:ext cx="8218930" cy="3676490"/>
          </a:xfrm>
          <a:prstGeom prst="rect">
            <a:avLst/>
          </a:prstGeom>
        </p:spPr>
      </p:pic>
      <p:grpSp>
        <p:nvGrpSpPr>
          <p:cNvPr id="8" name="Group 7"/>
          <p:cNvGrpSpPr/>
          <p:nvPr/>
        </p:nvGrpSpPr>
        <p:grpSpPr>
          <a:xfrm>
            <a:off x="738508" y="3237967"/>
            <a:ext cx="7160010" cy="752540"/>
            <a:chOff x="738508" y="3237967"/>
            <a:chExt cx="7160010" cy="752540"/>
          </a:xfrm>
        </p:grpSpPr>
        <p:sp>
          <p:nvSpPr>
            <p:cNvPr id="6" name="Rectangle 5"/>
            <p:cNvSpPr/>
            <p:nvPr/>
          </p:nvSpPr>
          <p:spPr>
            <a:xfrm>
              <a:off x="7214724" y="3237967"/>
              <a:ext cx="683794" cy="725751"/>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38508" y="3264756"/>
              <a:ext cx="2080397" cy="725751"/>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3476568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Characteristic Solar Pressure Accelerations for LEO, MEO and GEO satellites</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4853" y="1990428"/>
            <a:ext cx="7439666" cy="4520451"/>
          </a:xfrm>
        </p:spPr>
      </p:pic>
    </p:spTree>
    <p:extLst>
      <p:ext uri="{BB962C8B-B14F-4D97-AF65-F5344CB8AC3E}">
        <p14:creationId xmlns:p14="http://schemas.microsoft.com/office/powerpoint/2010/main" val="293338227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51"/>
          <p:cNvSpPr>
            <a:spLocks noChangeArrowheads="1"/>
          </p:cNvSpPr>
          <p:nvPr/>
        </p:nvSpPr>
        <p:spPr bwMode="auto">
          <a:xfrm>
            <a:off x="0" y="850900"/>
            <a:ext cx="9144000" cy="6007100"/>
          </a:xfrm>
          <a:prstGeom prst="rect">
            <a:avLst/>
          </a:prstGeom>
          <a:solidFill>
            <a:schemeClr val="tx1"/>
          </a:solidFill>
          <a:ln w="9525">
            <a:solidFill>
              <a:srgbClr val="002C5E"/>
            </a:solidFill>
            <a:miter lim="800000"/>
            <a:headEnd/>
            <a:tailEnd/>
          </a:ln>
        </p:spPr>
        <p:txBody>
          <a:bodyPr wrap="none" anchor="ctr">
            <a:prstTxWarp prst="textNoShape">
              <a:avLst/>
            </a:prstTxWarp>
          </a:bodyPr>
          <a:lstStyle/>
          <a:p>
            <a:endParaRPr lang="en-US"/>
          </a:p>
        </p:txBody>
      </p:sp>
      <p:sp>
        <p:nvSpPr>
          <p:cNvPr id="77827" name="Text Box 3"/>
          <p:cNvSpPr txBox="1">
            <a:spLocks noChangeArrowheads="1"/>
          </p:cNvSpPr>
          <p:nvPr/>
        </p:nvSpPr>
        <p:spPr bwMode="auto">
          <a:xfrm>
            <a:off x="149092" y="911225"/>
            <a:ext cx="3236784" cy="400110"/>
          </a:xfrm>
          <a:prstGeom prst="rect">
            <a:avLst/>
          </a:prstGeom>
          <a:noFill/>
          <a:ln w="9525">
            <a:noFill/>
            <a:miter lim="800000"/>
            <a:headEnd/>
            <a:tailEnd/>
          </a:ln>
        </p:spPr>
        <p:txBody>
          <a:bodyPr wrap="none">
            <a:prstTxWarp prst="textNoShape">
              <a:avLst/>
            </a:prstTxWarp>
            <a:spAutoFit/>
          </a:bodyPr>
          <a:lstStyle/>
          <a:p>
            <a:r>
              <a:rPr lang="en-GB" sz="2000" dirty="0">
                <a:solidFill>
                  <a:schemeClr val="bg1"/>
                </a:solidFill>
              </a:rPr>
              <a:t>Forces acting </a:t>
            </a:r>
            <a:r>
              <a:rPr lang="en-GB" sz="2000" dirty="0" smtClean="0">
                <a:solidFill>
                  <a:schemeClr val="bg1"/>
                </a:solidFill>
              </a:rPr>
              <a:t>on an </a:t>
            </a:r>
            <a:r>
              <a:rPr lang="en-GB" sz="2000" dirty="0" err="1" smtClean="0">
                <a:solidFill>
                  <a:schemeClr val="bg1"/>
                </a:solidFill>
              </a:rPr>
              <a:t>orbiter</a:t>
            </a:r>
            <a:endParaRPr lang="en-US" sz="2000" dirty="0">
              <a:solidFill>
                <a:schemeClr val="bg1"/>
              </a:solidFill>
            </a:endParaRPr>
          </a:p>
        </p:txBody>
      </p:sp>
      <p:grpSp>
        <p:nvGrpSpPr>
          <p:cNvPr id="2" name="Group 4"/>
          <p:cNvGrpSpPr>
            <a:grpSpLocks/>
          </p:cNvGrpSpPr>
          <p:nvPr/>
        </p:nvGrpSpPr>
        <p:grpSpPr bwMode="auto">
          <a:xfrm>
            <a:off x="3944938" y="4203700"/>
            <a:ext cx="2014537" cy="1473200"/>
            <a:chOff x="2256" y="2483"/>
            <a:chExt cx="1513" cy="1105"/>
          </a:xfrm>
        </p:grpSpPr>
        <p:sp>
          <p:nvSpPr>
            <p:cNvPr id="77873" name="Line 5"/>
            <p:cNvSpPr>
              <a:spLocks noChangeShapeType="1"/>
            </p:cNvSpPr>
            <p:nvPr/>
          </p:nvSpPr>
          <p:spPr bwMode="auto">
            <a:xfrm flipV="1">
              <a:off x="2256" y="2483"/>
              <a:ext cx="288" cy="738"/>
            </a:xfrm>
            <a:prstGeom prst="line">
              <a:avLst/>
            </a:prstGeom>
            <a:noFill/>
            <a:ln w="38100">
              <a:solidFill>
                <a:srgbClr val="00FF00"/>
              </a:solidFill>
              <a:round/>
              <a:headEnd/>
              <a:tailEnd type="triangle" w="med" len="med"/>
            </a:ln>
          </p:spPr>
          <p:txBody>
            <a:bodyPr>
              <a:prstTxWarp prst="textNoShape">
                <a:avLst/>
              </a:prstTxWarp>
            </a:bodyPr>
            <a:lstStyle/>
            <a:p>
              <a:endParaRPr lang="en-US"/>
            </a:p>
          </p:txBody>
        </p:sp>
        <p:sp>
          <p:nvSpPr>
            <p:cNvPr id="77874" name="Text Box 6"/>
            <p:cNvSpPr txBox="1">
              <a:spLocks noChangeArrowheads="1"/>
            </p:cNvSpPr>
            <p:nvPr/>
          </p:nvSpPr>
          <p:spPr bwMode="auto">
            <a:xfrm>
              <a:off x="2324" y="2969"/>
              <a:ext cx="1445" cy="619"/>
            </a:xfrm>
            <a:prstGeom prst="rect">
              <a:avLst/>
            </a:prstGeom>
            <a:noFill/>
            <a:ln w="9525">
              <a:noFill/>
              <a:miter lim="800000"/>
              <a:headEnd/>
              <a:tailEnd/>
            </a:ln>
          </p:spPr>
          <p:txBody>
            <a:bodyPr wrap="none">
              <a:prstTxWarp prst="textNoShape">
                <a:avLst/>
              </a:prstTxWarp>
              <a:spAutoFit/>
            </a:bodyPr>
            <a:lstStyle/>
            <a:p>
              <a:pPr algn="ctr" eaLnBrk="0" hangingPunct="0"/>
              <a:r>
                <a:rPr lang="en-GB" sz="1600">
                  <a:solidFill>
                    <a:srgbClr val="00CC00"/>
                  </a:solidFill>
                </a:rPr>
                <a:t>PRP</a:t>
              </a:r>
            </a:p>
            <a:p>
              <a:pPr algn="ctr" eaLnBrk="0" hangingPunct="0"/>
              <a:r>
                <a:rPr lang="en-GB" sz="1600">
                  <a:solidFill>
                    <a:srgbClr val="00CC00"/>
                  </a:solidFill>
                </a:rPr>
                <a:t>(planetary radiation</a:t>
              </a:r>
            </a:p>
            <a:p>
              <a:pPr algn="ctr" eaLnBrk="0" hangingPunct="0"/>
              <a:r>
                <a:rPr lang="en-GB" sz="1600">
                  <a:solidFill>
                    <a:srgbClr val="00CC00"/>
                  </a:solidFill>
                </a:rPr>
                <a:t> pressure)</a:t>
              </a:r>
              <a:endParaRPr lang="en-US" sz="1800">
                <a:solidFill>
                  <a:srgbClr val="00CC00"/>
                </a:solidFill>
              </a:endParaRPr>
            </a:p>
          </p:txBody>
        </p:sp>
      </p:grpSp>
      <p:grpSp>
        <p:nvGrpSpPr>
          <p:cNvPr id="3" name="Group 7"/>
          <p:cNvGrpSpPr>
            <a:grpSpLocks/>
          </p:cNvGrpSpPr>
          <p:nvPr/>
        </p:nvGrpSpPr>
        <p:grpSpPr bwMode="auto">
          <a:xfrm>
            <a:off x="1311275" y="3094038"/>
            <a:ext cx="2454275" cy="1955800"/>
            <a:chOff x="265" y="1912"/>
            <a:chExt cx="1843" cy="1469"/>
          </a:xfrm>
        </p:grpSpPr>
        <p:sp>
          <p:nvSpPr>
            <p:cNvPr id="77871" name="Oval 8" descr="White marble"/>
            <p:cNvSpPr>
              <a:spLocks noChangeArrowheads="1"/>
            </p:cNvSpPr>
            <p:nvPr/>
          </p:nvSpPr>
          <p:spPr bwMode="auto">
            <a:xfrm>
              <a:off x="265" y="3122"/>
              <a:ext cx="259" cy="259"/>
            </a:xfrm>
            <a:prstGeom prst="ellipse">
              <a:avLst/>
            </a:prstGeom>
            <a:blipFill dpi="0" rotWithShape="0">
              <a:blip r:embed="rId4" cstate="print"/>
              <a:srcRect/>
              <a:tile tx="0" ty="0" sx="100000" sy="100000" flip="none" algn="tl"/>
            </a:blipFill>
            <a:ln w="9525">
              <a:solidFill>
                <a:schemeClr val="tx1"/>
              </a:solidFill>
              <a:round/>
              <a:headEnd/>
              <a:tailEnd/>
            </a:ln>
          </p:spPr>
          <p:txBody>
            <a:bodyPr wrap="none" anchor="ctr">
              <a:prstTxWarp prst="textNoShape">
                <a:avLst/>
              </a:prstTxWarp>
            </a:bodyPr>
            <a:lstStyle/>
            <a:p>
              <a:endParaRPr lang="en-GB" sz="1800"/>
            </a:p>
          </p:txBody>
        </p:sp>
        <p:sp>
          <p:nvSpPr>
            <p:cNvPr id="77872" name="Line 9"/>
            <p:cNvSpPr>
              <a:spLocks noChangeShapeType="1"/>
            </p:cNvSpPr>
            <p:nvPr/>
          </p:nvSpPr>
          <p:spPr bwMode="auto">
            <a:xfrm flipH="1">
              <a:off x="415" y="1912"/>
              <a:ext cx="1693" cy="1331"/>
            </a:xfrm>
            <a:prstGeom prst="line">
              <a:avLst/>
            </a:prstGeom>
            <a:noFill/>
            <a:ln w="50800">
              <a:solidFill>
                <a:srgbClr val="FF0000"/>
              </a:solidFill>
              <a:round/>
              <a:headEnd/>
              <a:tailEnd type="stealth" w="med" len="med"/>
            </a:ln>
          </p:spPr>
          <p:txBody>
            <a:bodyPr>
              <a:prstTxWarp prst="textNoShape">
                <a:avLst/>
              </a:prstTxWarp>
            </a:bodyPr>
            <a:lstStyle/>
            <a:p>
              <a:endParaRPr lang="en-US"/>
            </a:p>
          </p:txBody>
        </p:sp>
      </p:grpSp>
      <p:sp>
        <p:nvSpPr>
          <p:cNvPr id="16394" name="Text Box 10"/>
          <p:cNvSpPr txBox="1">
            <a:spLocks noChangeArrowheads="1"/>
          </p:cNvSpPr>
          <p:nvPr/>
        </p:nvSpPr>
        <p:spPr bwMode="auto">
          <a:xfrm rot="-2282823">
            <a:off x="1154113" y="3805238"/>
            <a:ext cx="1358900" cy="336550"/>
          </a:xfrm>
          <a:prstGeom prst="rect">
            <a:avLst/>
          </a:prstGeom>
          <a:noFill/>
          <a:ln w="9525">
            <a:noFill/>
            <a:miter lim="800000"/>
            <a:headEnd/>
            <a:tailEnd/>
          </a:ln>
        </p:spPr>
        <p:txBody>
          <a:bodyPr wrap="none">
            <a:prstTxWarp prst="textNoShape">
              <a:avLst/>
            </a:prstTxWarp>
            <a:spAutoFit/>
          </a:bodyPr>
          <a:lstStyle/>
          <a:p>
            <a:pPr eaLnBrk="0" hangingPunct="0"/>
            <a:r>
              <a:rPr lang="en-GB" sz="1600">
                <a:solidFill>
                  <a:srgbClr val="FF0000"/>
                </a:solidFill>
              </a:rPr>
              <a:t>Lunar gravity</a:t>
            </a:r>
            <a:endParaRPr lang="en-US" sz="1600">
              <a:solidFill>
                <a:srgbClr val="FF0000"/>
              </a:solidFill>
            </a:endParaRPr>
          </a:p>
        </p:txBody>
      </p:sp>
      <p:grpSp>
        <p:nvGrpSpPr>
          <p:cNvPr id="4" name="Group 11"/>
          <p:cNvGrpSpPr>
            <a:grpSpLocks/>
          </p:cNvGrpSpPr>
          <p:nvPr/>
        </p:nvGrpSpPr>
        <p:grpSpPr bwMode="auto">
          <a:xfrm>
            <a:off x="6075363" y="1193800"/>
            <a:ext cx="2459037" cy="1354138"/>
            <a:chOff x="3746" y="264"/>
            <a:chExt cx="1846" cy="1018"/>
          </a:xfrm>
        </p:grpSpPr>
        <p:sp>
          <p:nvSpPr>
            <p:cNvPr id="77864" name="Oval 12"/>
            <p:cNvSpPr>
              <a:spLocks noChangeArrowheads="1"/>
            </p:cNvSpPr>
            <p:nvPr/>
          </p:nvSpPr>
          <p:spPr bwMode="auto">
            <a:xfrm>
              <a:off x="4908" y="264"/>
              <a:ext cx="180" cy="180"/>
            </a:xfrm>
            <a:prstGeom prst="ellipse">
              <a:avLst/>
            </a:prstGeom>
            <a:gradFill rotWithShape="0">
              <a:gsLst>
                <a:gs pos="0">
                  <a:srgbClr val="FF5050"/>
                </a:gs>
                <a:gs pos="100000">
                  <a:srgbClr val="441515"/>
                </a:gs>
              </a:gsLst>
              <a:lin ang="0" scaled="1"/>
            </a:gradFill>
            <a:ln w="9525">
              <a:solidFill>
                <a:schemeClr val="tx1"/>
              </a:solidFill>
              <a:round/>
              <a:headEnd/>
              <a:tailEnd/>
            </a:ln>
          </p:spPr>
          <p:txBody>
            <a:bodyPr wrap="none" anchor="ctr">
              <a:prstTxWarp prst="textNoShape">
                <a:avLst/>
              </a:prstTxWarp>
            </a:bodyPr>
            <a:lstStyle/>
            <a:p>
              <a:endParaRPr lang="en-GB" sz="1800"/>
            </a:p>
          </p:txBody>
        </p:sp>
        <p:grpSp>
          <p:nvGrpSpPr>
            <p:cNvPr id="77865" name="Group 13"/>
            <p:cNvGrpSpPr>
              <a:grpSpLocks/>
            </p:cNvGrpSpPr>
            <p:nvPr/>
          </p:nvGrpSpPr>
          <p:grpSpPr bwMode="auto">
            <a:xfrm>
              <a:off x="4992" y="516"/>
              <a:ext cx="600" cy="276"/>
              <a:chOff x="4956" y="720"/>
              <a:chExt cx="600" cy="276"/>
            </a:xfrm>
          </p:grpSpPr>
          <p:sp>
            <p:nvSpPr>
              <p:cNvPr id="77868" name="Oval 14"/>
              <p:cNvSpPr>
                <a:spLocks noChangeArrowheads="1"/>
              </p:cNvSpPr>
              <p:nvPr/>
            </p:nvSpPr>
            <p:spPr bwMode="auto">
              <a:xfrm>
                <a:off x="4956" y="804"/>
                <a:ext cx="600" cy="102"/>
              </a:xfrm>
              <a:prstGeom prst="ellipse">
                <a:avLst/>
              </a:prstGeom>
              <a:noFill/>
              <a:ln w="25400">
                <a:solidFill>
                  <a:srgbClr val="CCFFFF"/>
                </a:solidFill>
                <a:round/>
                <a:headEnd/>
                <a:tailEnd/>
              </a:ln>
            </p:spPr>
            <p:txBody>
              <a:bodyPr wrap="none" anchor="ctr">
                <a:prstTxWarp prst="textNoShape">
                  <a:avLst/>
                </a:prstTxWarp>
              </a:bodyPr>
              <a:lstStyle/>
              <a:p>
                <a:endParaRPr lang="en-GB" sz="1800"/>
              </a:p>
            </p:txBody>
          </p:sp>
          <p:sp>
            <p:nvSpPr>
              <p:cNvPr id="77869" name="Oval 15"/>
              <p:cNvSpPr>
                <a:spLocks noChangeArrowheads="1"/>
              </p:cNvSpPr>
              <p:nvPr/>
            </p:nvSpPr>
            <p:spPr bwMode="auto">
              <a:xfrm>
                <a:off x="5124" y="720"/>
                <a:ext cx="276" cy="276"/>
              </a:xfrm>
              <a:prstGeom prst="ellipse">
                <a:avLst/>
              </a:prstGeom>
              <a:solidFill>
                <a:srgbClr val="C0C0C0"/>
              </a:solidFill>
              <a:ln w="9525">
                <a:solidFill>
                  <a:schemeClr val="tx1"/>
                </a:solidFill>
                <a:round/>
                <a:headEnd/>
                <a:tailEnd/>
              </a:ln>
            </p:spPr>
            <p:txBody>
              <a:bodyPr wrap="none" anchor="ctr">
                <a:prstTxWarp prst="textNoShape">
                  <a:avLst/>
                </a:prstTxWarp>
              </a:bodyPr>
              <a:lstStyle/>
              <a:p>
                <a:endParaRPr lang="en-GB" sz="1800"/>
              </a:p>
            </p:txBody>
          </p:sp>
          <p:sp>
            <p:nvSpPr>
              <p:cNvPr id="77870" name="Freeform 16"/>
              <p:cNvSpPr>
                <a:spLocks/>
              </p:cNvSpPr>
              <p:nvPr/>
            </p:nvSpPr>
            <p:spPr bwMode="auto">
              <a:xfrm>
                <a:off x="5116" y="900"/>
                <a:ext cx="290" cy="9"/>
              </a:xfrm>
              <a:custGeom>
                <a:avLst/>
                <a:gdLst>
                  <a:gd name="T0" fmla="*/ 0 w 290"/>
                  <a:gd name="T1" fmla="*/ 0 h 9"/>
                  <a:gd name="T2" fmla="*/ 82 w 290"/>
                  <a:gd name="T3" fmla="*/ 8 h 9"/>
                  <a:gd name="T4" fmla="*/ 174 w 290"/>
                  <a:gd name="T5" fmla="*/ 8 h 9"/>
                  <a:gd name="T6" fmla="*/ 248 w 290"/>
                  <a:gd name="T7" fmla="*/ 4 h 9"/>
                  <a:gd name="T8" fmla="*/ 290 w 290"/>
                  <a:gd name="T9" fmla="*/ 0 h 9"/>
                  <a:gd name="T10" fmla="*/ 0 60000 65536"/>
                  <a:gd name="T11" fmla="*/ 0 60000 65536"/>
                  <a:gd name="T12" fmla="*/ 0 60000 65536"/>
                  <a:gd name="T13" fmla="*/ 0 60000 65536"/>
                  <a:gd name="T14" fmla="*/ 0 60000 65536"/>
                  <a:gd name="T15" fmla="*/ 0 w 290"/>
                  <a:gd name="T16" fmla="*/ 0 h 9"/>
                  <a:gd name="T17" fmla="*/ 290 w 290"/>
                  <a:gd name="T18" fmla="*/ 9 h 9"/>
                </a:gdLst>
                <a:ahLst/>
                <a:cxnLst>
                  <a:cxn ang="T10">
                    <a:pos x="T0" y="T1"/>
                  </a:cxn>
                  <a:cxn ang="T11">
                    <a:pos x="T2" y="T3"/>
                  </a:cxn>
                  <a:cxn ang="T12">
                    <a:pos x="T4" y="T5"/>
                  </a:cxn>
                  <a:cxn ang="T13">
                    <a:pos x="T6" y="T7"/>
                  </a:cxn>
                  <a:cxn ang="T14">
                    <a:pos x="T8" y="T9"/>
                  </a:cxn>
                </a:cxnLst>
                <a:rect l="T15" t="T16" r="T17" b="T18"/>
                <a:pathLst>
                  <a:path w="290" h="9">
                    <a:moveTo>
                      <a:pt x="0" y="0"/>
                    </a:moveTo>
                    <a:cubicBezTo>
                      <a:pt x="26" y="3"/>
                      <a:pt x="53" y="7"/>
                      <a:pt x="82" y="8"/>
                    </a:cubicBezTo>
                    <a:cubicBezTo>
                      <a:pt x="111" y="9"/>
                      <a:pt x="146" y="9"/>
                      <a:pt x="174" y="8"/>
                    </a:cubicBezTo>
                    <a:cubicBezTo>
                      <a:pt x="202" y="7"/>
                      <a:pt x="229" y="5"/>
                      <a:pt x="248" y="4"/>
                    </a:cubicBezTo>
                    <a:cubicBezTo>
                      <a:pt x="267" y="3"/>
                      <a:pt x="278" y="1"/>
                      <a:pt x="290" y="0"/>
                    </a:cubicBezTo>
                  </a:path>
                </a:pathLst>
              </a:custGeom>
              <a:noFill/>
              <a:ln w="25400">
                <a:solidFill>
                  <a:srgbClr val="CCFFFF"/>
                </a:solidFill>
                <a:round/>
                <a:headEnd/>
                <a:tailEnd/>
              </a:ln>
            </p:spPr>
            <p:txBody>
              <a:bodyPr>
                <a:prstTxWarp prst="textNoShape">
                  <a:avLst/>
                </a:prstTxWarp>
              </a:bodyPr>
              <a:lstStyle/>
              <a:p>
                <a:endParaRPr lang="en-GB" sz="1800"/>
              </a:p>
            </p:txBody>
          </p:sp>
        </p:grpSp>
        <p:sp>
          <p:nvSpPr>
            <p:cNvPr id="77866" name="Line 17"/>
            <p:cNvSpPr>
              <a:spLocks noChangeShapeType="1"/>
            </p:cNvSpPr>
            <p:nvPr/>
          </p:nvSpPr>
          <p:spPr bwMode="auto">
            <a:xfrm flipV="1">
              <a:off x="3807" y="461"/>
              <a:ext cx="930" cy="222"/>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sp>
          <p:nvSpPr>
            <p:cNvPr id="77867" name="Text Box 18"/>
            <p:cNvSpPr txBox="1">
              <a:spLocks noChangeArrowheads="1"/>
            </p:cNvSpPr>
            <p:nvPr/>
          </p:nvSpPr>
          <p:spPr bwMode="auto">
            <a:xfrm rot="-796864">
              <a:off x="3746" y="661"/>
              <a:ext cx="1401" cy="621"/>
            </a:xfrm>
            <a:prstGeom prst="rect">
              <a:avLst/>
            </a:prstGeom>
            <a:noFill/>
            <a:ln w="9525">
              <a:noFill/>
              <a:miter lim="800000"/>
              <a:headEnd/>
              <a:tailEnd/>
            </a:ln>
          </p:spPr>
          <p:txBody>
            <a:bodyPr wrap="none">
              <a:prstTxWarp prst="textNoShape">
                <a:avLst/>
              </a:prstTxWarp>
              <a:spAutoFit/>
            </a:bodyPr>
            <a:lstStyle/>
            <a:p>
              <a:pPr algn="ctr" eaLnBrk="0" hangingPunct="0"/>
              <a:r>
                <a:rPr lang="en-GB" sz="1600">
                  <a:solidFill>
                    <a:srgbClr val="FF0000"/>
                  </a:solidFill>
                </a:rPr>
                <a:t>planetary gravity</a:t>
              </a:r>
            </a:p>
            <a:p>
              <a:pPr algn="ctr" eaLnBrk="0" hangingPunct="0"/>
              <a:r>
                <a:rPr lang="en-GB" sz="1600">
                  <a:solidFill>
                    <a:srgbClr val="FF0000"/>
                  </a:solidFill>
                </a:rPr>
                <a:t>general relativistic </a:t>
              </a:r>
            </a:p>
            <a:p>
              <a:pPr algn="ctr" eaLnBrk="0" hangingPunct="0"/>
              <a:r>
                <a:rPr lang="en-GB" sz="1600">
                  <a:solidFill>
                    <a:srgbClr val="FF0000"/>
                  </a:solidFill>
                </a:rPr>
                <a:t>effects</a:t>
              </a:r>
              <a:endParaRPr lang="en-US" sz="1800">
                <a:solidFill>
                  <a:srgbClr val="FF0000"/>
                </a:solidFill>
              </a:endParaRPr>
            </a:p>
          </p:txBody>
        </p:sp>
      </p:grpSp>
      <p:grpSp>
        <p:nvGrpSpPr>
          <p:cNvPr id="6" name="Group 19"/>
          <p:cNvGrpSpPr>
            <a:grpSpLocks/>
          </p:cNvGrpSpPr>
          <p:nvPr/>
        </p:nvGrpSpPr>
        <p:grpSpPr bwMode="auto">
          <a:xfrm>
            <a:off x="2508250" y="2894013"/>
            <a:ext cx="2033588" cy="3735387"/>
            <a:chOff x="1230" y="1515"/>
            <a:chExt cx="1527" cy="2805"/>
          </a:xfrm>
        </p:grpSpPr>
        <p:pic>
          <p:nvPicPr>
            <p:cNvPr id="77861" name="Picture 20" descr="earth7"/>
            <p:cNvPicPr>
              <a:picLocks noChangeAspect="1" noChangeArrowheads="1"/>
            </p:cNvPicPr>
            <p:nvPr/>
          </p:nvPicPr>
          <p:blipFill>
            <a:blip r:embed="rId5" cstate="print"/>
            <a:srcRect/>
            <a:stretch>
              <a:fillRect/>
            </a:stretch>
          </p:blipFill>
          <p:spPr bwMode="auto">
            <a:xfrm>
              <a:off x="1230" y="3168"/>
              <a:ext cx="1152" cy="1152"/>
            </a:xfrm>
            <a:prstGeom prst="rect">
              <a:avLst/>
            </a:prstGeom>
            <a:noFill/>
            <a:ln w="9525">
              <a:noFill/>
              <a:miter lim="800000"/>
              <a:headEnd/>
              <a:tailEnd/>
            </a:ln>
          </p:spPr>
        </p:pic>
        <p:sp>
          <p:nvSpPr>
            <p:cNvPr id="77862" name="Line 21"/>
            <p:cNvSpPr>
              <a:spLocks noChangeShapeType="1"/>
            </p:cNvSpPr>
            <p:nvPr/>
          </p:nvSpPr>
          <p:spPr bwMode="auto">
            <a:xfrm flipH="1">
              <a:off x="1799" y="1515"/>
              <a:ext cx="958" cy="2207"/>
            </a:xfrm>
            <a:prstGeom prst="line">
              <a:avLst/>
            </a:prstGeom>
            <a:noFill/>
            <a:ln w="50800">
              <a:solidFill>
                <a:srgbClr val="FF0000"/>
              </a:solidFill>
              <a:round/>
              <a:headEnd/>
              <a:tailEnd type="stealth" w="med" len="med"/>
            </a:ln>
          </p:spPr>
          <p:txBody>
            <a:bodyPr>
              <a:prstTxWarp prst="textNoShape">
                <a:avLst/>
              </a:prstTxWarp>
            </a:bodyPr>
            <a:lstStyle/>
            <a:p>
              <a:endParaRPr lang="en-US"/>
            </a:p>
          </p:txBody>
        </p:sp>
        <p:sp>
          <p:nvSpPr>
            <p:cNvPr id="77863" name="Text Box 22"/>
            <p:cNvSpPr txBox="1">
              <a:spLocks noChangeArrowheads="1"/>
            </p:cNvSpPr>
            <p:nvPr/>
          </p:nvSpPr>
          <p:spPr bwMode="auto">
            <a:xfrm rot="-4014975">
              <a:off x="1709" y="2284"/>
              <a:ext cx="996" cy="253"/>
            </a:xfrm>
            <a:prstGeom prst="rect">
              <a:avLst/>
            </a:prstGeom>
            <a:noFill/>
            <a:ln w="9525">
              <a:noFill/>
              <a:miter lim="800000"/>
              <a:headEnd/>
              <a:tailEnd/>
            </a:ln>
          </p:spPr>
          <p:txBody>
            <a:bodyPr wrap="none">
              <a:prstTxWarp prst="textNoShape">
                <a:avLst/>
              </a:prstTxWarp>
              <a:spAutoFit/>
            </a:bodyPr>
            <a:lstStyle/>
            <a:p>
              <a:pPr eaLnBrk="0" hangingPunct="0"/>
              <a:r>
                <a:rPr lang="en-GB" sz="1600">
                  <a:solidFill>
                    <a:srgbClr val="FF0000"/>
                  </a:solidFill>
                </a:rPr>
                <a:t>Earth gravity</a:t>
              </a:r>
              <a:endParaRPr lang="en-US" sz="1600">
                <a:solidFill>
                  <a:srgbClr val="FF0000"/>
                </a:solidFill>
              </a:endParaRPr>
            </a:p>
          </p:txBody>
        </p:sp>
      </p:grpSp>
      <p:grpSp>
        <p:nvGrpSpPr>
          <p:cNvPr id="7" name="Group 23"/>
          <p:cNvGrpSpPr>
            <a:grpSpLocks/>
          </p:cNvGrpSpPr>
          <p:nvPr/>
        </p:nvGrpSpPr>
        <p:grpSpPr bwMode="auto">
          <a:xfrm>
            <a:off x="4630738" y="2501900"/>
            <a:ext cx="9026525" cy="9070975"/>
            <a:chOff x="2917" y="1576"/>
            <a:chExt cx="5686" cy="5714"/>
          </a:xfrm>
        </p:grpSpPr>
        <p:grpSp>
          <p:nvGrpSpPr>
            <p:cNvPr id="77857" name="Group 24"/>
            <p:cNvGrpSpPr>
              <a:grpSpLocks/>
            </p:cNvGrpSpPr>
            <p:nvPr/>
          </p:nvGrpSpPr>
          <p:grpSpPr bwMode="auto">
            <a:xfrm>
              <a:off x="2917" y="1576"/>
              <a:ext cx="5686" cy="5714"/>
              <a:chOff x="2954" y="1576"/>
              <a:chExt cx="5686" cy="5714"/>
            </a:xfrm>
          </p:grpSpPr>
          <p:sp>
            <p:nvSpPr>
              <p:cNvPr id="77859" name="Oval 25" descr="bg341"/>
              <p:cNvSpPr>
                <a:spLocks noChangeArrowheads="1"/>
              </p:cNvSpPr>
              <p:nvPr/>
            </p:nvSpPr>
            <p:spPr bwMode="auto">
              <a:xfrm>
                <a:off x="4608" y="3258"/>
                <a:ext cx="4032" cy="4032"/>
              </a:xfrm>
              <a:prstGeom prst="ellipse">
                <a:avLst/>
              </a:prstGeom>
              <a:blipFill dpi="0" rotWithShape="0">
                <a:blip r:embed="rId6" cstate="print"/>
                <a:srcRect/>
                <a:tile tx="0" ty="0" sx="100000" sy="100000" flip="none" algn="tl"/>
              </a:blipFill>
              <a:ln w="9525">
                <a:solidFill>
                  <a:schemeClr val="tx1"/>
                </a:solidFill>
                <a:round/>
                <a:headEnd/>
                <a:tailEnd/>
              </a:ln>
            </p:spPr>
            <p:txBody>
              <a:bodyPr wrap="none" anchor="ctr">
                <a:prstTxWarp prst="textNoShape">
                  <a:avLst/>
                </a:prstTxWarp>
              </a:bodyPr>
              <a:lstStyle/>
              <a:p>
                <a:endParaRPr lang="en-GB" sz="1800"/>
              </a:p>
            </p:txBody>
          </p:sp>
          <p:sp>
            <p:nvSpPr>
              <p:cNvPr id="77860" name="Line 26"/>
              <p:cNvSpPr>
                <a:spLocks noChangeShapeType="1"/>
              </p:cNvSpPr>
              <p:nvPr/>
            </p:nvSpPr>
            <p:spPr bwMode="auto">
              <a:xfrm>
                <a:off x="2954" y="1576"/>
                <a:ext cx="2524" cy="2513"/>
              </a:xfrm>
              <a:prstGeom prst="line">
                <a:avLst/>
              </a:prstGeom>
              <a:noFill/>
              <a:ln w="50800">
                <a:solidFill>
                  <a:srgbClr val="FF0000"/>
                </a:solidFill>
                <a:round/>
                <a:headEnd/>
                <a:tailEnd type="stealth" w="med" len="med"/>
              </a:ln>
            </p:spPr>
            <p:txBody>
              <a:bodyPr>
                <a:prstTxWarp prst="textNoShape">
                  <a:avLst/>
                </a:prstTxWarp>
              </a:bodyPr>
              <a:lstStyle/>
              <a:p>
                <a:endParaRPr lang="en-US"/>
              </a:p>
            </p:txBody>
          </p:sp>
        </p:grpSp>
        <p:sp>
          <p:nvSpPr>
            <p:cNvPr id="77858" name="Text Box 27"/>
            <p:cNvSpPr txBox="1">
              <a:spLocks noChangeArrowheads="1"/>
            </p:cNvSpPr>
            <p:nvPr/>
          </p:nvSpPr>
          <p:spPr bwMode="auto">
            <a:xfrm rot="2697168">
              <a:off x="3649" y="2398"/>
              <a:ext cx="827" cy="212"/>
            </a:xfrm>
            <a:prstGeom prst="rect">
              <a:avLst/>
            </a:prstGeom>
            <a:noFill/>
            <a:ln w="9525">
              <a:noFill/>
              <a:miter lim="800000"/>
              <a:headEnd/>
              <a:tailEnd/>
            </a:ln>
          </p:spPr>
          <p:txBody>
            <a:bodyPr wrap="none">
              <a:prstTxWarp prst="textNoShape">
                <a:avLst/>
              </a:prstTxWarp>
              <a:spAutoFit/>
            </a:bodyPr>
            <a:lstStyle/>
            <a:p>
              <a:pPr eaLnBrk="0" hangingPunct="0"/>
              <a:r>
                <a:rPr lang="en-GB" sz="1600">
                  <a:solidFill>
                    <a:srgbClr val="FF0000"/>
                  </a:solidFill>
                </a:rPr>
                <a:t>Solar gravity</a:t>
              </a:r>
              <a:endParaRPr lang="en-US" sz="1600">
                <a:solidFill>
                  <a:srgbClr val="FF0000"/>
                </a:solidFill>
              </a:endParaRPr>
            </a:p>
          </p:txBody>
        </p:sp>
      </p:grpSp>
      <p:grpSp>
        <p:nvGrpSpPr>
          <p:cNvPr id="9" name="Group 28"/>
          <p:cNvGrpSpPr>
            <a:grpSpLocks/>
          </p:cNvGrpSpPr>
          <p:nvPr/>
        </p:nvGrpSpPr>
        <p:grpSpPr bwMode="auto">
          <a:xfrm>
            <a:off x="2265363" y="3756025"/>
            <a:ext cx="1014412" cy="1441450"/>
            <a:chOff x="876" y="2609"/>
            <a:chExt cx="762" cy="1081"/>
          </a:xfrm>
        </p:grpSpPr>
        <p:grpSp>
          <p:nvGrpSpPr>
            <p:cNvPr id="77853" name="Group 29"/>
            <p:cNvGrpSpPr>
              <a:grpSpLocks/>
            </p:cNvGrpSpPr>
            <p:nvPr/>
          </p:nvGrpSpPr>
          <p:grpSpPr bwMode="auto">
            <a:xfrm>
              <a:off x="876" y="3084"/>
              <a:ext cx="762" cy="606"/>
              <a:chOff x="876" y="3084"/>
              <a:chExt cx="762" cy="606"/>
            </a:xfrm>
          </p:grpSpPr>
          <p:sp>
            <p:nvSpPr>
              <p:cNvPr id="77855" name="Freeform 30"/>
              <p:cNvSpPr>
                <a:spLocks/>
              </p:cNvSpPr>
              <p:nvPr/>
            </p:nvSpPr>
            <p:spPr bwMode="auto">
              <a:xfrm>
                <a:off x="876" y="3568"/>
                <a:ext cx="762" cy="122"/>
              </a:xfrm>
              <a:custGeom>
                <a:avLst/>
                <a:gdLst>
                  <a:gd name="T0" fmla="*/ 0 w 1236"/>
                  <a:gd name="T1" fmla="*/ 0 h 198"/>
                  <a:gd name="T2" fmla="*/ 20 w 1236"/>
                  <a:gd name="T3" fmla="*/ 24 h 198"/>
                  <a:gd name="T4" fmla="*/ 41 w 1236"/>
                  <a:gd name="T5" fmla="*/ 1 h 198"/>
                  <a:gd name="T6" fmla="*/ 62 w 1236"/>
                  <a:gd name="T7" fmla="*/ 25 h 198"/>
                  <a:gd name="T8" fmla="*/ 79 w 1236"/>
                  <a:gd name="T9" fmla="*/ 2 h 198"/>
                  <a:gd name="T10" fmla="*/ 100 w 1236"/>
                  <a:gd name="T11" fmla="*/ 25 h 198"/>
                  <a:gd name="T12" fmla="*/ 117 w 1236"/>
                  <a:gd name="T13" fmla="*/ 1 h 198"/>
                  <a:gd name="T14" fmla="*/ 136 w 1236"/>
                  <a:gd name="T15" fmla="*/ 25 h 198"/>
                  <a:gd name="T16" fmla="*/ 156 w 1236"/>
                  <a:gd name="T17" fmla="*/ 1 h 198"/>
                  <a:gd name="T18" fmla="*/ 179 w 1236"/>
                  <a:gd name="T19" fmla="*/ 28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36"/>
                  <a:gd name="T31" fmla="*/ 0 h 198"/>
                  <a:gd name="T32" fmla="*/ 1236 w 1236"/>
                  <a:gd name="T33" fmla="*/ 198 h 1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36" h="198">
                    <a:moveTo>
                      <a:pt x="0" y="0"/>
                    </a:moveTo>
                    <a:cubicBezTo>
                      <a:pt x="45" y="83"/>
                      <a:pt x="91" y="167"/>
                      <a:pt x="138" y="168"/>
                    </a:cubicBezTo>
                    <a:cubicBezTo>
                      <a:pt x="185" y="169"/>
                      <a:pt x="234" y="5"/>
                      <a:pt x="282" y="6"/>
                    </a:cubicBezTo>
                    <a:cubicBezTo>
                      <a:pt x="330" y="7"/>
                      <a:pt x="382" y="172"/>
                      <a:pt x="426" y="174"/>
                    </a:cubicBezTo>
                    <a:cubicBezTo>
                      <a:pt x="470" y="176"/>
                      <a:pt x="501" y="18"/>
                      <a:pt x="546" y="18"/>
                    </a:cubicBezTo>
                    <a:cubicBezTo>
                      <a:pt x="591" y="18"/>
                      <a:pt x="652" y="175"/>
                      <a:pt x="696" y="174"/>
                    </a:cubicBezTo>
                    <a:cubicBezTo>
                      <a:pt x="740" y="173"/>
                      <a:pt x="769" y="12"/>
                      <a:pt x="810" y="12"/>
                    </a:cubicBezTo>
                    <a:cubicBezTo>
                      <a:pt x="851" y="12"/>
                      <a:pt x="897" y="174"/>
                      <a:pt x="942" y="174"/>
                    </a:cubicBezTo>
                    <a:cubicBezTo>
                      <a:pt x="987" y="174"/>
                      <a:pt x="1031" y="8"/>
                      <a:pt x="1080" y="12"/>
                    </a:cubicBezTo>
                    <a:cubicBezTo>
                      <a:pt x="1129" y="16"/>
                      <a:pt x="1210" y="167"/>
                      <a:pt x="1236" y="198"/>
                    </a:cubicBezTo>
                  </a:path>
                </a:pathLst>
              </a:custGeom>
              <a:noFill/>
              <a:ln w="38100">
                <a:solidFill>
                  <a:srgbClr val="00FFFF"/>
                </a:solidFill>
                <a:round/>
                <a:headEnd/>
                <a:tailEnd/>
              </a:ln>
            </p:spPr>
            <p:txBody>
              <a:bodyPr>
                <a:prstTxWarp prst="textNoShape">
                  <a:avLst/>
                </a:prstTxWarp>
              </a:bodyPr>
              <a:lstStyle/>
              <a:p>
                <a:endParaRPr lang="en-GB" sz="1800"/>
              </a:p>
            </p:txBody>
          </p:sp>
          <p:sp>
            <p:nvSpPr>
              <p:cNvPr id="77856" name="Line 31"/>
              <p:cNvSpPr>
                <a:spLocks noChangeShapeType="1"/>
              </p:cNvSpPr>
              <p:nvPr/>
            </p:nvSpPr>
            <p:spPr bwMode="auto">
              <a:xfrm flipH="1">
                <a:off x="1350" y="3084"/>
                <a:ext cx="198" cy="342"/>
              </a:xfrm>
              <a:prstGeom prst="line">
                <a:avLst/>
              </a:prstGeom>
              <a:noFill/>
              <a:ln w="31750">
                <a:solidFill>
                  <a:srgbClr val="FF0000"/>
                </a:solidFill>
                <a:round/>
                <a:headEnd type="stealth" w="med" len="med"/>
                <a:tailEnd type="stealth" w="med" len="med"/>
              </a:ln>
            </p:spPr>
            <p:txBody>
              <a:bodyPr>
                <a:prstTxWarp prst="textNoShape">
                  <a:avLst/>
                </a:prstTxWarp>
              </a:bodyPr>
              <a:lstStyle/>
              <a:p>
                <a:endParaRPr lang="en-US"/>
              </a:p>
            </p:txBody>
          </p:sp>
        </p:grpSp>
        <p:sp>
          <p:nvSpPr>
            <p:cNvPr id="77854" name="Text Box 32"/>
            <p:cNvSpPr txBox="1">
              <a:spLocks noChangeArrowheads="1"/>
            </p:cNvSpPr>
            <p:nvPr/>
          </p:nvSpPr>
          <p:spPr bwMode="auto">
            <a:xfrm rot="-3642281">
              <a:off x="851" y="2962"/>
              <a:ext cx="960" cy="253"/>
            </a:xfrm>
            <a:prstGeom prst="rect">
              <a:avLst/>
            </a:prstGeom>
            <a:noFill/>
            <a:ln w="9525">
              <a:noFill/>
              <a:miter lim="800000"/>
              <a:headEnd/>
              <a:tailEnd/>
            </a:ln>
          </p:spPr>
          <p:txBody>
            <a:bodyPr wrap="none">
              <a:prstTxWarp prst="textNoShape">
                <a:avLst/>
              </a:prstTxWarp>
              <a:spAutoFit/>
            </a:bodyPr>
            <a:lstStyle/>
            <a:p>
              <a:pPr eaLnBrk="0" hangingPunct="0"/>
              <a:r>
                <a:rPr lang="en-GB" sz="1600">
                  <a:solidFill>
                    <a:srgbClr val="FF0000"/>
                  </a:solidFill>
                </a:rPr>
                <a:t>Tidal effects</a:t>
              </a:r>
              <a:endParaRPr lang="en-US" sz="1600">
                <a:solidFill>
                  <a:srgbClr val="FF0000"/>
                </a:solidFill>
              </a:endParaRPr>
            </a:p>
          </p:txBody>
        </p:sp>
      </p:grpSp>
      <p:grpSp>
        <p:nvGrpSpPr>
          <p:cNvPr id="11" name="Group 33"/>
          <p:cNvGrpSpPr>
            <a:grpSpLocks/>
          </p:cNvGrpSpPr>
          <p:nvPr/>
        </p:nvGrpSpPr>
        <p:grpSpPr bwMode="auto">
          <a:xfrm>
            <a:off x="5105400" y="2792413"/>
            <a:ext cx="3879850" cy="3189287"/>
            <a:chOff x="2784" y="1374"/>
            <a:chExt cx="2912" cy="2394"/>
          </a:xfrm>
        </p:grpSpPr>
        <p:grpSp>
          <p:nvGrpSpPr>
            <p:cNvPr id="77843" name="Group 34"/>
            <p:cNvGrpSpPr>
              <a:grpSpLocks/>
            </p:cNvGrpSpPr>
            <p:nvPr/>
          </p:nvGrpSpPr>
          <p:grpSpPr bwMode="auto">
            <a:xfrm>
              <a:off x="2784" y="1374"/>
              <a:ext cx="2436" cy="2394"/>
              <a:chOff x="2784" y="1374"/>
              <a:chExt cx="2436" cy="2394"/>
            </a:xfrm>
          </p:grpSpPr>
          <p:grpSp>
            <p:nvGrpSpPr>
              <p:cNvPr id="77845" name="Group 35"/>
              <p:cNvGrpSpPr>
                <a:grpSpLocks/>
              </p:cNvGrpSpPr>
              <p:nvPr/>
            </p:nvGrpSpPr>
            <p:grpSpPr bwMode="auto">
              <a:xfrm>
                <a:off x="2784" y="2028"/>
                <a:ext cx="1848" cy="1740"/>
                <a:chOff x="3276" y="1278"/>
                <a:chExt cx="1848" cy="1740"/>
              </a:xfrm>
            </p:grpSpPr>
            <p:sp>
              <p:nvSpPr>
                <p:cNvPr id="77850" name="Line 36"/>
                <p:cNvSpPr>
                  <a:spLocks noChangeShapeType="1"/>
                </p:cNvSpPr>
                <p:nvPr/>
              </p:nvSpPr>
              <p:spPr bwMode="auto">
                <a:xfrm flipH="1" flipV="1">
                  <a:off x="3390" y="1386"/>
                  <a:ext cx="1620" cy="1536"/>
                </a:xfrm>
                <a:prstGeom prst="line">
                  <a:avLst/>
                </a:prstGeom>
                <a:noFill/>
                <a:ln w="25400">
                  <a:solidFill>
                    <a:srgbClr val="FFFF00"/>
                  </a:solidFill>
                  <a:round/>
                  <a:headEnd/>
                  <a:tailEnd type="triangle" w="med" len="med"/>
                </a:ln>
              </p:spPr>
              <p:txBody>
                <a:bodyPr>
                  <a:prstTxWarp prst="textNoShape">
                    <a:avLst/>
                  </a:prstTxWarp>
                </a:bodyPr>
                <a:lstStyle/>
                <a:p>
                  <a:endParaRPr lang="en-US"/>
                </a:p>
              </p:txBody>
            </p:sp>
            <p:sp>
              <p:nvSpPr>
                <p:cNvPr id="77851" name="Line 37"/>
                <p:cNvSpPr>
                  <a:spLocks noChangeShapeType="1"/>
                </p:cNvSpPr>
                <p:nvPr/>
              </p:nvSpPr>
              <p:spPr bwMode="auto">
                <a:xfrm flipH="1" flipV="1">
                  <a:off x="3276" y="1482"/>
                  <a:ext cx="1620" cy="1536"/>
                </a:xfrm>
                <a:prstGeom prst="line">
                  <a:avLst/>
                </a:prstGeom>
                <a:noFill/>
                <a:ln w="25400">
                  <a:solidFill>
                    <a:srgbClr val="FFFF00"/>
                  </a:solidFill>
                  <a:round/>
                  <a:headEnd/>
                  <a:tailEnd type="triangle" w="med" len="med"/>
                </a:ln>
              </p:spPr>
              <p:txBody>
                <a:bodyPr>
                  <a:prstTxWarp prst="textNoShape">
                    <a:avLst/>
                  </a:prstTxWarp>
                </a:bodyPr>
                <a:lstStyle/>
                <a:p>
                  <a:endParaRPr lang="en-US"/>
                </a:p>
              </p:txBody>
            </p:sp>
            <p:sp>
              <p:nvSpPr>
                <p:cNvPr id="77852" name="Line 38"/>
                <p:cNvSpPr>
                  <a:spLocks noChangeShapeType="1"/>
                </p:cNvSpPr>
                <p:nvPr/>
              </p:nvSpPr>
              <p:spPr bwMode="auto">
                <a:xfrm flipH="1" flipV="1">
                  <a:off x="3504" y="1278"/>
                  <a:ext cx="1620" cy="1536"/>
                </a:xfrm>
                <a:prstGeom prst="line">
                  <a:avLst/>
                </a:prstGeom>
                <a:noFill/>
                <a:ln w="25400">
                  <a:solidFill>
                    <a:srgbClr val="FFFF00"/>
                  </a:solidFill>
                  <a:round/>
                  <a:headEnd/>
                  <a:tailEnd type="triangle" w="med" len="med"/>
                </a:ln>
              </p:spPr>
              <p:txBody>
                <a:bodyPr>
                  <a:prstTxWarp prst="textNoShape">
                    <a:avLst/>
                  </a:prstTxWarp>
                </a:bodyPr>
                <a:lstStyle/>
                <a:p>
                  <a:endParaRPr lang="en-US"/>
                </a:p>
              </p:txBody>
            </p:sp>
          </p:grpSp>
          <p:grpSp>
            <p:nvGrpSpPr>
              <p:cNvPr id="77846" name="Group 39"/>
              <p:cNvGrpSpPr>
                <a:grpSpLocks/>
              </p:cNvGrpSpPr>
              <p:nvPr/>
            </p:nvGrpSpPr>
            <p:grpSpPr bwMode="auto">
              <a:xfrm>
                <a:off x="3372" y="1374"/>
                <a:ext cx="1848" cy="1740"/>
                <a:chOff x="3276" y="1278"/>
                <a:chExt cx="1848" cy="1740"/>
              </a:xfrm>
            </p:grpSpPr>
            <p:sp>
              <p:nvSpPr>
                <p:cNvPr id="77847" name="Line 40"/>
                <p:cNvSpPr>
                  <a:spLocks noChangeShapeType="1"/>
                </p:cNvSpPr>
                <p:nvPr/>
              </p:nvSpPr>
              <p:spPr bwMode="auto">
                <a:xfrm flipH="1" flipV="1">
                  <a:off x="3390" y="1386"/>
                  <a:ext cx="1620" cy="1536"/>
                </a:xfrm>
                <a:prstGeom prst="line">
                  <a:avLst/>
                </a:prstGeom>
                <a:noFill/>
                <a:ln w="25400">
                  <a:solidFill>
                    <a:srgbClr val="FFFF00"/>
                  </a:solidFill>
                  <a:round/>
                  <a:headEnd/>
                  <a:tailEnd type="triangle" w="med" len="med"/>
                </a:ln>
              </p:spPr>
              <p:txBody>
                <a:bodyPr>
                  <a:prstTxWarp prst="textNoShape">
                    <a:avLst/>
                  </a:prstTxWarp>
                </a:bodyPr>
                <a:lstStyle/>
                <a:p>
                  <a:endParaRPr lang="en-US"/>
                </a:p>
              </p:txBody>
            </p:sp>
            <p:sp>
              <p:nvSpPr>
                <p:cNvPr id="77848" name="Line 41"/>
                <p:cNvSpPr>
                  <a:spLocks noChangeShapeType="1"/>
                </p:cNvSpPr>
                <p:nvPr/>
              </p:nvSpPr>
              <p:spPr bwMode="auto">
                <a:xfrm flipH="1" flipV="1">
                  <a:off x="3276" y="1482"/>
                  <a:ext cx="1620" cy="1536"/>
                </a:xfrm>
                <a:prstGeom prst="line">
                  <a:avLst/>
                </a:prstGeom>
                <a:noFill/>
                <a:ln w="25400">
                  <a:solidFill>
                    <a:srgbClr val="FFFF00"/>
                  </a:solidFill>
                  <a:round/>
                  <a:headEnd/>
                  <a:tailEnd type="triangle" w="med" len="med"/>
                </a:ln>
              </p:spPr>
              <p:txBody>
                <a:bodyPr>
                  <a:prstTxWarp prst="textNoShape">
                    <a:avLst/>
                  </a:prstTxWarp>
                </a:bodyPr>
                <a:lstStyle/>
                <a:p>
                  <a:endParaRPr lang="en-US"/>
                </a:p>
              </p:txBody>
            </p:sp>
            <p:sp>
              <p:nvSpPr>
                <p:cNvPr id="77849" name="Line 42"/>
                <p:cNvSpPr>
                  <a:spLocks noChangeShapeType="1"/>
                </p:cNvSpPr>
                <p:nvPr/>
              </p:nvSpPr>
              <p:spPr bwMode="auto">
                <a:xfrm flipH="1" flipV="1">
                  <a:off x="3504" y="1278"/>
                  <a:ext cx="1620" cy="1536"/>
                </a:xfrm>
                <a:prstGeom prst="line">
                  <a:avLst/>
                </a:prstGeom>
                <a:noFill/>
                <a:ln w="25400">
                  <a:solidFill>
                    <a:srgbClr val="FFFF00"/>
                  </a:solidFill>
                  <a:round/>
                  <a:headEnd/>
                  <a:tailEnd type="triangle" w="med" len="med"/>
                </a:ln>
              </p:spPr>
              <p:txBody>
                <a:bodyPr>
                  <a:prstTxWarp prst="textNoShape">
                    <a:avLst/>
                  </a:prstTxWarp>
                </a:bodyPr>
                <a:lstStyle/>
                <a:p>
                  <a:endParaRPr lang="en-US"/>
                </a:p>
              </p:txBody>
            </p:sp>
          </p:grpSp>
        </p:grpSp>
        <p:sp>
          <p:nvSpPr>
            <p:cNvPr id="77844" name="Text Box 43"/>
            <p:cNvSpPr txBox="1">
              <a:spLocks noChangeArrowheads="1"/>
            </p:cNvSpPr>
            <p:nvPr/>
          </p:nvSpPr>
          <p:spPr bwMode="auto">
            <a:xfrm rot="2603920">
              <a:off x="3481" y="1987"/>
              <a:ext cx="2215" cy="252"/>
            </a:xfrm>
            <a:prstGeom prst="rect">
              <a:avLst/>
            </a:prstGeom>
            <a:noFill/>
            <a:ln w="9525">
              <a:noFill/>
              <a:miter lim="800000"/>
              <a:headEnd/>
              <a:tailEnd/>
            </a:ln>
          </p:spPr>
          <p:txBody>
            <a:bodyPr wrap="none">
              <a:prstTxWarp prst="textNoShape">
                <a:avLst/>
              </a:prstTxWarp>
              <a:spAutoFit/>
            </a:bodyPr>
            <a:lstStyle/>
            <a:p>
              <a:pPr eaLnBrk="0" hangingPunct="0"/>
              <a:r>
                <a:rPr lang="en-GB" sz="1600">
                  <a:solidFill>
                    <a:srgbClr val="FFFF00"/>
                  </a:solidFill>
                </a:rPr>
                <a:t>Solar radiation pressure (SRP)</a:t>
              </a:r>
              <a:endParaRPr lang="en-US" sz="1600">
                <a:solidFill>
                  <a:srgbClr val="FFFF00"/>
                </a:solidFill>
              </a:endParaRPr>
            </a:p>
          </p:txBody>
        </p:sp>
      </p:grpSp>
      <p:grpSp>
        <p:nvGrpSpPr>
          <p:cNvPr id="15" name="Group 44"/>
          <p:cNvGrpSpPr>
            <a:grpSpLocks/>
          </p:cNvGrpSpPr>
          <p:nvPr/>
        </p:nvGrpSpPr>
        <p:grpSpPr bwMode="auto">
          <a:xfrm>
            <a:off x="2493963" y="1914525"/>
            <a:ext cx="1820862" cy="790575"/>
            <a:chOff x="1135" y="768"/>
            <a:chExt cx="1367" cy="593"/>
          </a:xfrm>
        </p:grpSpPr>
        <p:sp>
          <p:nvSpPr>
            <p:cNvPr id="77841" name="Line 45"/>
            <p:cNvSpPr>
              <a:spLocks noChangeShapeType="1"/>
            </p:cNvSpPr>
            <p:nvPr/>
          </p:nvSpPr>
          <p:spPr bwMode="auto">
            <a:xfrm flipH="1" flipV="1">
              <a:off x="2178" y="768"/>
              <a:ext cx="324" cy="318"/>
            </a:xfrm>
            <a:prstGeom prst="line">
              <a:avLst/>
            </a:prstGeom>
            <a:noFill/>
            <a:ln w="38100">
              <a:solidFill>
                <a:srgbClr val="FFFF00"/>
              </a:solidFill>
              <a:round/>
              <a:headEnd/>
              <a:tailEnd type="triangle" w="med" len="med"/>
            </a:ln>
          </p:spPr>
          <p:txBody>
            <a:bodyPr>
              <a:prstTxWarp prst="textNoShape">
                <a:avLst/>
              </a:prstTxWarp>
            </a:bodyPr>
            <a:lstStyle/>
            <a:p>
              <a:endParaRPr lang="en-US"/>
            </a:p>
          </p:txBody>
        </p:sp>
        <p:sp>
          <p:nvSpPr>
            <p:cNvPr id="77842" name="Text Box 46"/>
            <p:cNvSpPr txBox="1">
              <a:spLocks noChangeArrowheads="1"/>
            </p:cNvSpPr>
            <p:nvPr/>
          </p:nvSpPr>
          <p:spPr bwMode="auto">
            <a:xfrm>
              <a:off x="1135" y="925"/>
              <a:ext cx="1198" cy="436"/>
            </a:xfrm>
            <a:prstGeom prst="rect">
              <a:avLst/>
            </a:prstGeom>
            <a:noFill/>
            <a:ln w="9525">
              <a:noFill/>
              <a:miter lim="800000"/>
              <a:headEnd/>
              <a:tailEnd/>
            </a:ln>
          </p:spPr>
          <p:txBody>
            <a:bodyPr wrap="none">
              <a:prstTxWarp prst="textNoShape">
                <a:avLst/>
              </a:prstTxWarp>
              <a:spAutoFit/>
            </a:bodyPr>
            <a:lstStyle/>
            <a:p>
              <a:pPr algn="ctr" eaLnBrk="0" hangingPunct="0"/>
              <a:r>
                <a:rPr lang="en-GB" sz="1600" dirty="0" smtClean="0">
                  <a:solidFill>
                    <a:srgbClr val="FFFF00"/>
                  </a:solidFill>
                </a:rPr>
                <a:t>Thermal </a:t>
              </a:r>
              <a:r>
                <a:rPr lang="en-GB" sz="1600" dirty="0">
                  <a:solidFill>
                    <a:srgbClr val="FFFF00"/>
                  </a:solidFill>
                </a:rPr>
                <a:t>forcing</a:t>
              </a:r>
            </a:p>
            <a:p>
              <a:pPr algn="ctr" eaLnBrk="0" hangingPunct="0"/>
              <a:r>
                <a:rPr lang="en-GB" sz="1600" dirty="0">
                  <a:solidFill>
                    <a:srgbClr val="FFFF00"/>
                  </a:solidFill>
                </a:rPr>
                <a:t>(TRR)</a:t>
              </a:r>
              <a:endParaRPr lang="en-US" sz="1800" dirty="0">
                <a:solidFill>
                  <a:srgbClr val="FFFF00"/>
                </a:solidFill>
              </a:endParaRPr>
            </a:p>
          </p:txBody>
        </p:sp>
      </p:grpSp>
      <p:grpSp>
        <p:nvGrpSpPr>
          <p:cNvPr id="77837" name="Group 52"/>
          <p:cNvGrpSpPr>
            <a:grpSpLocks/>
          </p:cNvGrpSpPr>
          <p:nvPr/>
        </p:nvGrpSpPr>
        <p:grpSpPr bwMode="auto">
          <a:xfrm>
            <a:off x="4046538" y="957266"/>
            <a:ext cx="1506537" cy="782638"/>
            <a:chOff x="2733" y="563"/>
            <a:chExt cx="949" cy="493"/>
          </a:xfrm>
        </p:grpSpPr>
        <p:sp>
          <p:nvSpPr>
            <p:cNvPr id="77839" name="Line 48"/>
            <p:cNvSpPr>
              <a:spLocks noChangeShapeType="1"/>
            </p:cNvSpPr>
            <p:nvPr/>
          </p:nvSpPr>
          <p:spPr bwMode="auto">
            <a:xfrm flipH="1" flipV="1">
              <a:off x="2916" y="843"/>
              <a:ext cx="68" cy="213"/>
            </a:xfrm>
            <a:prstGeom prst="line">
              <a:avLst/>
            </a:prstGeom>
            <a:noFill/>
            <a:ln w="38100">
              <a:solidFill>
                <a:srgbClr val="FFFF00"/>
              </a:solidFill>
              <a:round/>
              <a:headEnd/>
              <a:tailEnd type="triangle" w="med" len="med"/>
            </a:ln>
          </p:spPr>
          <p:txBody>
            <a:bodyPr>
              <a:prstTxWarp prst="textNoShape">
                <a:avLst/>
              </a:prstTxWarp>
            </a:bodyPr>
            <a:lstStyle/>
            <a:p>
              <a:endParaRPr lang="en-US"/>
            </a:p>
          </p:txBody>
        </p:sp>
        <p:sp>
          <p:nvSpPr>
            <p:cNvPr id="77840" name="Text Box 49"/>
            <p:cNvSpPr txBox="1">
              <a:spLocks noChangeArrowheads="1"/>
            </p:cNvSpPr>
            <p:nvPr/>
          </p:nvSpPr>
          <p:spPr bwMode="auto">
            <a:xfrm>
              <a:off x="2733" y="563"/>
              <a:ext cx="949" cy="366"/>
            </a:xfrm>
            <a:prstGeom prst="rect">
              <a:avLst/>
            </a:prstGeom>
            <a:noFill/>
            <a:ln w="9525">
              <a:noFill/>
              <a:miter lim="800000"/>
              <a:headEnd/>
              <a:tailEnd/>
            </a:ln>
          </p:spPr>
          <p:txBody>
            <a:bodyPr wrap="none">
              <a:prstTxWarp prst="textNoShape">
                <a:avLst/>
              </a:prstTxWarp>
              <a:spAutoFit/>
            </a:bodyPr>
            <a:lstStyle/>
            <a:p>
              <a:pPr algn="ctr" eaLnBrk="0" hangingPunct="0"/>
              <a:r>
                <a:rPr lang="en-GB" sz="1600" dirty="0">
                  <a:solidFill>
                    <a:srgbClr val="FFFF00"/>
                  </a:solidFill>
                </a:rPr>
                <a:t>Antenna thrust</a:t>
              </a:r>
            </a:p>
            <a:p>
              <a:pPr algn="ctr" eaLnBrk="0" hangingPunct="0"/>
              <a:r>
                <a:rPr lang="en-GB" sz="1600" dirty="0">
                  <a:solidFill>
                    <a:srgbClr val="FFFF00"/>
                  </a:solidFill>
                </a:rPr>
                <a:t>(AT)</a:t>
              </a:r>
              <a:endParaRPr lang="en-US" sz="1800" dirty="0">
                <a:solidFill>
                  <a:srgbClr val="FFFF00"/>
                </a:solidFill>
              </a:endParaRPr>
            </a:p>
          </p:txBody>
        </p:sp>
      </p:grpSp>
      <p:pic>
        <p:nvPicPr>
          <p:cNvPr id="77838" name="Picture 2" descr="F:\projects\archive\IFMSP\Source material\Spacecraft data\GPS block IIR\UCL format data files\block IIR dev1.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309167">
            <a:off x="3376613" y="1571625"/>
            <a:ext cx="2868612" cy="1995488"/>
          </a:xfrm>
          <a:prstGeom prst="rect">
            <a:avLst/>
          </a:prstGeom>
          <a:noFill/>
          <a:ln w="9525">
            <a:noFill/>
            <a:miter lim="800000"/>
            <a:headEnd/>
            <a:tailEnd/>
          </a:ln>
        </p:spPr>
      </p:pic>
      <p:grpSp>
        <p:nvGrpSpPr>
          <p:cNvPr id="51" name="Group 44"/>
          <p:cNvGrpSpPr>
            <a:grpSpLocks/>
          </p:cNvGrpSpPr>
          <p:nvPr/>
        </p:nvGrpSpPr>
        <p:grpSpPr bwMode="auto">
          <a:xfrm>
            <a:off x="536493" y="2746138"/>
            <a:ext cx="2866494" cy="585267"/>
            <a:chOff x="1067" y="925"/>
            <a:chExt cx="2152" cy="439"/>
          </a:xfrm>
        </p:grpSpPr>
        <p:sp>
          <p:nvSpPr>
            <p:cNvPr id="52" name="Line 45"/>
            <p:cNvSpPr>
              <a:spLocks noChangeShapeType="1"/>
            </p:cNvSpPr>
            <p:nvPr/>
          </p:nvSpPr>
          <p:spPr bwMode="auto">
            <a:xfrm>
              <a:off x="2419" y="1075"/>
              <a:ext cx="800" cy="10"/>
            </a:xfrm>
            <a:prstGeom prst="line">
              <a:avLst/>
            </a:prstGeom>
            <a:noFill/>
            <a:ln w="38100">
              <a:solidFill>
                <a:srgbClr val="FFFF00"/>
              </a:solidFill>
              <a:round/>
              <a:headEnd/>
              <a:tailEnd type="triangle" w="med" len="med"/>
            </a:ln>
          </p:spPr>
          <p:txBody>
            <a:bodyPr>
              <a:prstTxWarp prst="textNoShape">
                <a:avLst/>
              </a:prstTxWarp>
            </a:bodyPr>
            <a:lstStyle/>
            <a:p>
              <a:endParaRPr lang="en-US"/>
            </a:p>
          </p:txBody>
        </p:sp>
        <p:sp>
          <p:nvSpPr>
            <p:cNvPr id="53" name="Text Box 46"/>
            <p:cNvSpPr txBox="1">
              <a:spLocks noChangeArrowheads="1"/>
            </p:cNvSpPr>
            <p:nvPr/>
          </p:nvSpPr>
          <p:spPr bwMode="auto">
            <a:xfrm>
              <a:off x="1067" y="925"/>
              <a:ext cx="1337" cy="439"/>
            </a:xfrm>
            <a:prstGeom prst="rect">
              <a:avLst/>
            </a:prstGeom>
            <a:noFill/>
            <a:ln w="9525">
              <a:noFill/>
              <a:miter lim="800000"/>
              <a:headEnd/>
              <a:tailEnd/>
            </a:ln>
          </p:spPr>
          <p:txBody>
            <a:bodyPr wrap="none">
              <a:prstTxWarp prst="textNoShape">
                <a:avLst/>
              </a:prstTxWarp>
              <a:spAutoFit/>
            </a:bodyPr>
            <a:lstStyle/>
            <a:p>
              <a:pPr algn="ctr" eaLnBrk="0" hangingPunct="0"/>
              <a:r>
                <a:rPr lang="en-GB" sz="1600" dirty="0" smtClean="0">
                  <a:solidFill>
                    <a:srgbClr val="FFFF00"/>
                  </a:solidFill>
                </a:rPr>
                <a:t>Particulates </a:t>
              </a:r>
              <a:r>
                <a:rPr lang="en-GB" sz="1600" dirty="0" smtClean="0">
                  <a:solidFill>
                    <a:srgbClr val="FFFF00"/>
                  </a:solidFill>
                </a:rPr>
                <a:t>drag,</a:t>
              </a:r>
            </a:p>
            <a:p>
              <a:pPr algn="ctr" eaLnBrk="0" hangingPunct="0"/>
              <a:r>
                <a:rPr lang="en-GB" sz="1600" dirty="0" smtClean="0">
                  <a:solidFill>
                    <a:srgbClr val="FFFF00"/>
                  </a:solidFill>
                </a:rPr>
                <a:t>Solar wind</a:t>
              </a:r>
              <a:endParaRPr lang="en-GB" sz="1600" dirty="0">
                <a:solidFill>
                  <a:srgbClr val="FFFF00"/>
                </a:solidFill>
              </a:endParaRPr>
            </a:p>
          </p:txBody>
        </p:sp>
      </p:grpSp>
      <p:grpSp>
        <p:nvGrpSpPr>
          <p:cNvPr id="54" name="Group 44"/>
          <p:cNvGrpSpPr>
            <a:grpSpLocks/>
          </p:cNvGrpSpPr>
          <p:nvPr/>
        </p:nvGrpSpPr>
        <p:grpSpPr bwMode="auto">
          <a:xfrm>
            <a:off x="2492759" y="1311177"/>
            <a:ext cx="1762256" cy="593266"/>
            <a:chOff x="2078" y="887"/>
            <a:chExt cx="1323" cy="445"/>
          </a:xfrm>
        </p:grpSpPr>
        <p:sp>
          <p:nvSpPr>
            <p:cNvPr id="55" name="Line 45"/>
            <p:cNvSpPr>
              <a:spLocks noChangeShapeType="1"/>
            </p:cNvSpPr>
            <p:nvPr/>
          </p:nvSpPr>
          <p:spPr bwMode="auto">
            <a:xfrm flipH="1" flipV="1">
              <a:off x="3219" y="1085"/>
              <a:ext cx="182" cy="247"/>
            </a:xfrm>
            <a:prstGeom prst="line">
              <a:avLst/>
            </a:prstGeom>
            <a:noFill/>
            <a:ln w="38100">
              <a:solidFill>
                <a:srgbClr val="FFFF00"/>
              </a:solidFill>
              <a:round/>
              <a:headEnd/>
              <a:tailEnd type="triangle" w="med" len="med"/>
            </a:ln>
          </p:spPr>
          <p:txBody>
            <a:bodyPr>
              <a:prstTxWarp prst="textNoShape">
                <a:avLst/>
              </a:prstTxWarp>
            </a:bodyPr>
            <a:lstStyle/>
            <a:p>
              <a:endParaRPr lang="en-US"/>
            </a:p>
          </p:txBody>
        </p:sp>
        <p:sp>
          <p:nvSpPr>
            <p:cNvPr id="56" name="Text Box 46"/>
            <p:cNvSpPr txBox="1">
              <a:spLocks noChangeArrowheads="1"/>
            </p:cNvSpPr>
            <p:nvPr/>
          </p:nvSpPr>
          <p:spPr bwMode="auto">
            <a:xfrm>
              <a:off x="2078" y="887"/>
              <a:ext cx="1158" cy="254"/>
            </a:xfrm>
            <a:prstGeom prst="rect">
              <a:avLst/>
            </a:prstGeom>
            <a:noFill/>
            <a:ln w="9525">
              <a:noFill/>
              <a:miter lim="800000"/>
              <a:headEnd/>
              <a:tailEnd/>
            </a:ln>
          </p:spPr>
          <p:txBody>
            <a:bodyPr wrap="none">
              <a:prstTxWarp prst="textNoShape">
                <a:avLst/>
              </a:prstTxWarp>
              <a:spAutoFit/>
            </a:bodyPr>
            <a:lstStyle/>
            <a:p>
              <a:pPr algn="ctr" eaLnBrk="0" hangingPunct="0"/>
              <a:r>
                <a:rPr lang="en-GB" sz="1600" dirty="0" smtClean="0">
                  <a:solidFill>
                    <a:srgbClr val="FFFF00"/>
                  </a:solidFill>
                </a:rPr>
                <a:t>Lorentz forcing</a:t>
              </a:r>
              <a:endParaRPr lang="en-GB" sz="1600" dirty="0">
                <a:solidFill>
                  <a:srgbClr val="FFFF00"/>
                </a:solidFill>
              </a:endParaRPr>
            </a:p>
          </p:txBody>
        </p:sp>
      </p:grpSp>
      <p:grpSp>
        <p:nvGrpSpPr>
          <p:cNvPr id="58" name="Group 44"/>
          <p:cNvGrpSpPr>
            <a:grpSpLocks/>
          </p:cNvGrpSpPr>
          <p:nvPr/>
        </p:nvGrpSpPr>
        <p:grpSpPr bwMode="auto">
          <a:xfrm>
            <a:off x="5603797" y="930176"/>
            <a:ext cx="1290721" cy="758580"/>
            <a:chOff x="2173" y="887"/>
            <a:chExt cx="969" cy="569"/>
          </a:xfrm>
        </p:grpSpPr>
        <p:sp>
          <p:nvSpPr>
            <p:cNvPr id="59" name="Line 45"/>
            <p:cNvSpPr>
              <a:spLocks noChangeShapeType="1"/>
            </p:cNvSpPr>
            <p:nvPr/>
          </p:nvSpPr>
          <p:spPr bwMode="auto">
            <a:xfrm flipV="1">
              <a:off x="2304" y="1209"/>
              <a:ext cx="190" cy="247"/>
            </a:xfrm>
            <a:prstGeom prst="line">
              <a:avLst/>
            </a:prstGeom>
            <a:noFill/>
            <a:ln w="38100">
              <a:solidFill>
                <a:srgbClr val="FFFF00"/>
              </a:solidFill>
              <a:round/>
              <a:headEnd/>
              <a:tailEnd type="triangle" w="med" len="med"/>
            </a:ln>
          </p:spPr>
          <p:txBody>
            <a:bodyPr>
              <a:prstTxWarp prst="textNoShape">
                <a:avLst/>
              </a:prstTxWarp>
            </a:bodyPr>
            <a:lstStyle/>
            <a:p>
              <a:endParaRPr lang="en-US"/>
            </a:p>
          </p:txBody>
        </p:sp>
        <p:sp>
          <p:nvSpPr>
            <p:cNvPr id="60" name="Text Box 46"/>
            <p:cNvSpPr txBox="1">
              <a:spLocks noChangeArrowheads="1"/>
            </p:cNvSpPr>
            <p:nvPr/>
          </p:nvSpPr>
          <p:spPr bwMode="auto">
            <a:xfrm>
              <a:off x="2173" y="887"/>
              <a:ext cx="969" cy="254"/>
            </a:xfrm>
            <a:prstGeom prst="rect">
              <a:avLst/>
            </a:prstGeom>
            <a:noFill/>
            <a:ln w="9525">
              <a:noFill/>
              <a:miter lim="800000"/>
              <a:headEnd/>
              <a:tailEnd/>
            </a:ln>
          </p:spPr>
          <p:txBody>
            <a:bodyPr wrap="none">
              <a:prstTxWarp prst="textNoShape">
                <a:avLst/>
              </a:prstTxWarp>
              <a:spAutoFit/>
            </a:bodyPr>
            <a:lstStyle/>
            <a:p>
              <a:pPr algn="ctr" eaLnBrk="0" hangingPunct="0"/>
              <a:r>
                <a:rPr lang="en-GB" sz="1600" dirty="0" smtClean="0">
                  <a:solidFill>
                    <a:srgbClr val="FFFF00"/>
                  </a:solidFill>
                </a:rPr>
                <a:t>Out-gassing</a:t>
              </a:r>
              <a:endParaRPr lang="en-GB" sz="1600" dirty="0">
                <a:solidFill>
                  <a:srgbClr val="FFFF00"/>
                </a:solidFill>
              </a:endParaRPr>
            </a:p>
          </p:txBody>
        </p:sp>
      </p:grpSp>
    </p:spTree>
    <p:custDataLst>
      <p:tags r:id="rId1"/>
    </p:custDataLst>
    <p:extLst>
      <p:ext uri="{BB962C8B-B14F-4D97-AF65-F5344CB8AC3E}">
        <p14:creationId xmlns:p14="http://schemas.microsoft.com/office/powerpoint/2010/main" val="614852572"/>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6394"/>
                                        </p:tgtEl>
                                        <p:attrNameLst>
                                          <p:attrName>style.visibility</p:attrName>
                                        </p:attrNameLst>
                                      </p:cBhvr>
                                      <p:to>
                                        <p:strVal val="visible"/>
                                      </p:to>
                                    </p:set>
                                    <p:animEffect transition="in" filter="wipe(up)">
                                      <p:cBhvr>
                                        <p:cTn id="15" dur="500"/>
                                        <p:tgtEl>
                                          <p:spTgt spid="1639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anim calcmode="lin" valueType="num">
                                      <p:cBhvr additive="base">
                                        <p:cTn id="41" dur="500" fill="hold"/>
                                        <p:tgtEl>
                                          <p:spTgt spid="51"/>
                                        </p:tgtEl>
                                        <p:attrNameLst>
                                          <p:attrName>ppt_x</p:attrName>
                                        </p:attrNameLst>
                                      </p:cBhvr>
                                      <p:tavLst>
                                        <p:tav tm="0">
                                          <p:val>
                                            <p:strVal val="0-#ppt_w/2"/>
                                          </p:val>
                                        </p:tav>
                                        <p:tav tm="100000">
                                          <p:val>
                                            <p:strVal val="#ppt_x"/>
                                          </p:val>
                                        </p:tav>
                                      </p:tavLst>
                                    </p:anim>
                                    <p:anim calcmode="lin" valueType="num">
                                      <p:cBhvr additive="base">
                                        <p:cTn id="42"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77837"/>
                                        </p:tgtEl>
                                        <p:attrNameLst>
                                          <p:attrName>style.visibility</p:attrName>
                                        </p:attrNameLst>
                                      </p:cBhvr>
                                      <p:to>
                                        <p:strVal val="visible"/>
                                      </p:to>
                                    </p:set>
                                    <p:animEffect transition="in" filter="wipe(down)">
                                      <p:cBhvr>
                                        <p:cTn id="47" dur="500"/>
                                        <p:tgtEl>
                                          <p:spTgt spid="7783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nodeType="click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additive="base">
                                        <p:cTn id="62" dur="500" fill="hold"/>
                                        <p:tgtEl>
                                          <p:spTgt spid="54"/>
                                        </p:tgtEl>
                                        <p:attrNameLst>
                                          <p:attrName>ppt_x</p:attrName>
                                        </p:attrNameLst>
                                      </p:cBhvr>
                                      <p:tavLst>
                                        <p:tav tm="0">
                                          <p:val>
                                            <p:strVal val="0-#ppt_w/2"/>
                                          </p:val>
                                        </p:tav>
                                        <p:tav tm="100000">
                                          <p:val>
                                            <p:strVal val="#ppt_x"/>
                                          </p:val>
                                        </p:tav>
                                      </p:tavLst>
                                    </p:anim>
                                    <p:anim calcmode="lin" valueType="num">
                                      <p:cBhvr additive="base">
                                        <p:cTn id="63"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nodeType="clickEffect">
                                  <p:stCondLst>
                                    <p:cond delay="0"/>
                                  </p:stCondLst>
                                  <p:childTnLst>
                                    <p:set>
                                      <p:cBhvr>
                                        <p:cTn id="67" dur="1" fill="hold">
                                          <p:stCondLst>
                                            <p:cond delay="0"/>
                                          </p:stCondLst>
                                        </p:cTn>
                                        <p:tgtEl>
                                          <p:spTgt spid="58"/>
                                        </p:tgtEl>
                                        <p:attrNameLst>
                                          <p:attrName>style.visibility</p:attrName>
                                        </p:attrNameLst>
                                      </p:cBhvr>
                                      <p:to>
                                        <p:strVal val="visible"/>
                                      </p:to>
                                    </p:set>
                                    <p:anim calcmode="lin" valueType="num">
                                      <p:cBhvr additive="base">
                                        <p:cTn id="68" dur="500" fill="hold"/>
                                        <p:tgtEl>
                                          <p:spTgt spid="58"/>
                                        </p:tgtEl>
                                        <p:attrNameLst>
                                          <p:attrName>ppt_x</p:attrName>
                                        </p:attrNameLst>
                                      </p:cBhvr>
                                      <p:tavLst>
                                        <p:tav tm="0">
                                          <p:val>
                                            <p:strVal val="0-#ppt_w/2"/>
                                          </p:val>
                                        </p:tav>
                                        <p:tav tm="100000">
                                          <p:val>
                                            <p:strVal val="#ppt_x"/>
                                          </p:val>
                                        </p:tav>
                                      </p:tavLst>
                                    </p:anim>
                                    <p:anim calcmode="lin" valueType="num">
                                      <p:cBhvr additive="base">
                                        <p:cTn id="69"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08096"/>
            <a:ext cx="9144000" cy="6049903"/>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dirty="0" smtClean="0">
              <a:latin typeface="Arial"/>
              <a:cs typeface="Arial"/>
            </a:endParaRPr>
          </a:p>
        </p:txBody>
      </p:sp>
      <p:sp>
        <p:nvSpPr>
          <p:cNvPr id="2" name="Title 1"/>
          <p:cNvSpPr>
            <a:spLocks noGrp="1"/>
          </p:cNvSpPr>
          <p:nvPr>
            <p:ph type="title"/>
          </p:nvPr>
        </p:nvSpPr>
        <p:spPr>
          <a:xfrm>
            <a:off x="2655120" y="1564017"/>
            <a:ext cx="8489950" cy="1296988"/>
          </a:xfrm>
        </p:spPr>
        <p:txBody>
          <a:bodyPr/>
          <a:lstStyle/>
          <a:p>
            <a:r>
              <a:rPr lang="en-US" sz="4400" dirty="0" smtClean="0">
                <a:solidFill>
                  <a:schemeClr val="bg1"/>
                </a:solidFill>
              </a:rPr>
              <a:t>Key Point 1:</a:t>
            </a:r>
            <a:endParaRPr lang="en-US" sz="4400" dirty="0">
              <a:solidFill>
                <a:schemeClr val="bg1"/>
              </a:solidFill>
            </a:endParaRPr>
          </a:p>
        </p:txBody>
      </p:sp>
      <p:sp>
        <p:nvSpPr>
          <p:cNvPr id="5" name="TextBox 4"/>
          <p:cNvSpPr txBox="1"/>
          <p:nvPr/>
        </p:nvSpPr>
        <p:spPr>
          <a:xfrm>
            <a:off x="721562" y="2661746"/>
            <a:ext cx="7792875" cy="3785652"/>
          </a:xfrm>
          <a:prstGeom prst="rect">
            <a:avLst/>
          </a:prstGeom>
          <a:noFill/>
        </p:spPr>
        <p:txBody>
          <a:bodyPr wrap="square" rtlCol="0">
            <a:spAutoFit/>
          </a:bodyPr>
          <a:lstStyle/>
          <a:p>
            <a:pPr algn="ctr"/>
            <a:r>
              <a:rPr lang="en-US" sz="3600" dirty="0">
                <a:solidFill>
                  <a:srgbClr val="FFFFFF"/>
                </a:solidFill>
                <a:latin typeface="Arial"/>
                <a:cs typeface="Arial"/>
              </a:rPr>
              <a:t>GEO</a:t>
            </a:r>
            <a:r>
              <a:rPr lang="en-US" sz="3600" dirty="0">
                <a:latin typeface="Arial"/>
                <a:cs typeface="Arial"/>
              </a:rPr>
              <a:t> </a:t>
            </a:r>
            <a:r>
              <a:rPr lang="en-US" sz="3600" dirty="0">
                <a:solidFill>
                  <a:srgbClr val="FFFFFF"/>
                </a:solidFill>
                <a:latin typeface="Arial"/>
                <a:cs typeface="Arial"/>
              </a:rPr>
              <a:t>Satellites are highly sensitive to surface </a:t>
            </a:r>
            <a:r>
              <a:rPr lang="en-US" sz="3600" dirty="0" smtClean="0">
                <a:solidFill>
                  <a:srgbClr val="FFFFFF"/>
                </a:solidFill>
                <a:latin typeface="Arial"/>
                <a:cs typeface="Arial"/>
              </a:rPr>
              <a:t>force effects </a:t>
            </a:r>
            <a:r>
              <a:rPr lang="en-US" sz="3600" dirty="0">
                <a:solidFill>
                  <a:srgbClr val="FFFFFF"/>
                </a:solidFill>
                <a:latin typeface="Arial"/>
                <a:cs typeface="Arial"/>
              </a:rPr>
              <a:t>compared </a:t>
            </a:r>
            <a:r>
              <a:rPr lang="en-US" sz="3600" dirty="0" smtClean="0">
                <a:solidFill>
                  <a:srgbClr val="FFFFFF"/>
                </a:solidFill>
                <a:latin typeface="Arial"/>
                <a:cs typeface="Arial"/>
              </a:rPr>
              <a:t>to </a:t>
            </a:r>
            <a:r>
              <a:rPr lang="en-US" sz="3600" dirty="0">
                <a:solidFill>
                  <a:srgbClr val="FFFFFF"/>
                </a:solidFill>
                <a:latin typeface="Arial"/>
                <a:cs typeface="Arial"/>
              </a:rPr>
              <a:t>LEO/MEO </a:t>
            </a:r>
            <a:r>
              <a:rPr lang="en-US" sz="3600" dirty="0" smtClean="0">
                <a:solidFill>
                  <a:srgbClr val="FFFFFF"/>
                </a:solidFill>
                <a:latin typeface="Arial"/>
                <a:cs typeface="Arial"/>
              </a:rPr>
              <a:t>satellites</a:t>
            </a:r>
          </a:p>
          <a:p>
            <a:pPr algn="ctr"/>
            <a:endParaRPr lang="en-US" sz="3600" dirty="0">
              <a:solidFill>
                <a:srgbClr val="FFFFFF"/>
              </a:solidFill>
              <a:latin typeface="Arial"/>
              <a:cs typeface="Arial"/>
            </a:endParaRPr>
          </a:p>
          <a:p>
            <a:pPr algn="ctr"/>
            <a:r>
              <a:rPr lang="en-US" sz="3600" dirty="0">
                <a:solidFill>
                  <a:srgbClr val="FFFFFF"/>
                </a:solidFill>
                <a:latin typeface="Arial"/>
                <a:cs typeface="Arial"/>
              </a:rPr>
              <a:t>Double Whammy: gravity weak, surface forces strong</a:t>
            </a:r>
          </a:p>
          <a:p>
            <a:endParaRPr lang="en-US" dirty="0"/>
          </a:p>
        </p:txBody>
      </p:sp>
    </p:spTree>
    <p:extLst>
      <p:ext uri="{BB962C8B-B14F-4D97-AF65-F5344CB8AC3E}">
        <p14:creationId xmlns:p14="http://schemas.microsoft.com/office/powerpoint/2010/main" val="1897729484"/>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08096"/>
            <a:ext cx="9144000" cy="6049903"/>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dirty="0" smtClean="0">
              <a:latin typeface="Arial"/>
              <a:cs typeface="Arial"/>
            </a:endParaRPr>
          </a:p>
        </p:txBody>
      </p:sp>
      <p:sp>
        <p:nvSpPr>
          <p:cNvPr id="2" name="Title 1"/>
          <p:cNvSpPr>
            <a:spLocks noGrp="1"/>
          </p:cNvSpPr>
          <p:nvPr>
            <p:ph type="title"/>
          </p:nvPr>
        </p:nvSpPr>
        <p:spPr>
          <a:xfrm>
            <a:off x="2655120" y="1564017"/>
            <a:ext cx="8489950" cy="1296988"/>
          </a:xfrm>
        </p:spPr>
        <p:txBody>
          <a:bodyPr/>
          <a:lstStyle/>
          <a:p>
            <a:r>
              <a:rPr lang="en-US" sz="4400" dirty="0" smtClean="0">
                <a:solidFill>
                  <a:schemeClr val="bg1"/>
                </a:solidFill>
              </a:rPr>
              <a:t>Key Point 2:</a:t>
            </a:r>
            <a:endParaRPr lang="en-US" sz="4400" dirty="0">
              <a:solidFill>
                <a:schemeClr val="bg1"/>
              </a:solidFill>
            </a:endParaRPr>
          </a:p>
        </p:txBody>
      </p:sp>
      <p:sp>
        <p:nvSpPr>
          <p:cNvPr id="3" name="TextBox 2"/>
          <p:cNvSpPr txBox="1"/>
          <p:nvPr/>
        </p:nvSpPr>
        <p:spPr>
          <a:xfrm>
            <a:off x="1036581" y="2617413"/>
            <a:ext cx="7428703" cy="3539430"/>
          </a:xfrm>
          <a:prstGeom prst="rect">
            <a:avLst/>
          </a:prstGeom>
          <a:noFill/>
        </p:spPr>
        <p:txBody>
          <a:bodyPr wrap="square" rtlCol="0">
            <a:spAutoFit/>
          </a:bodyPr>
          <a:lstStyle/>
          <a:p>
            <a:pPr algn="ctr"/>
            <a:r>
              <a:rPr lang="en-US" sz="4000" dirty="0">
                <a:solidFill>
                  <a:srgbClr val="FFFFFF"/>
                </a:solidFill>
                <a:latin typeface="Arial"/>
                <a:cs typeface="Arial"/>
              </a:rPr>
              <a:t>Precision surface force modelling techniques developed for MEO/LEO missions have not been applied to GEO space vehicles as yet</a:t>
            </a:r>
          </a:p>
          <a:p>
            <a:endParaRPr lang="en-US" dirty="0"/>
          </a:p>
        </p:txBody>
      </p:sp>
    </p:spTree>
    <p:extLst>
      <p:ext uri="{BB962C8B-B14F-4D97-AF65-F5344CB8AC3E}">
        <p14:creationId xmlns:p14="http://schemas.microsoft.com/office/powerpoint/2010/main" val="18881592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0" y="811631"/>
            <a:ext cx="9144000" cy="6055846"/>
          </a:xfrm>
          <a:prstGeom prst="rect">
            <a:avLst/>
          </a:prstGeom>
          <a:solidFill>
            <a:schemeClr val="tx1">
              <a:lumMod val="95000"/>
              <a:lumOff val="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TextBox 68"/>
          <p:cNvSpPr txBox="1"/>
          <p:nvPr/>
        </p:nvSpPr>
        <p:spPr>
          <a:xfrm>
            <a:off x="544245" y="879513"/>
            <a:ext cx="4397089" cy="523220"/>
          </a:xfrm>
          <a:prstGeom prst="rect">
            <a:avLst/>
          </a:prstGeom>
          <a:noFill/>
        </p:spPr>
        <p:txBody>
          <a:bodyPr wrap="square" rtlCol="0">
            <a:spAutoFit/>
          </a:bodyPr>
          <a:lstStyle/>
          <a:p>
            <a:r>
              <a:rPr lang="en-US" sz="2800" b="1" dirty="0" smtClean="0">
                <a:solidFill>
                  <a:schemeClr val="bg1"/>
                </a:solidFill>
                <a:latin typeface="Helvetica Neue"/>
                <a:cs typeface="Helvetica Neue"/>
              </a:rPr>
              <a:t>Lorentz Force Effects</a:t>
            </a:r>
            <a:endParaRPr lang="en-US" sz="2800" b="1" dirty="0">
              <a:solidFill>
                <a:schemeClr val="bg1"/>
              </a:solidFill>
              <a:latin typeface="Helvetica Neue"/>
              <a:cs typeface="Helvetica Neue"/>
            </a:endParaRPr>
          </a:p>
        </p:txBody>
      </p:sp>
      <p:sp>
        <p:nvSpPr>
          <p:cNvPr id="41" name="TextBox 40"/>
          <p:cNvSpPr txBox="1"/>
          <p:nvPr/>
        </p:nvSpPr>
        <p:spPr>
          <a:xfrm>
            <a:off x="628217" y="1746564"/>
            <a:ext cx="3506898" cy="3046988"/>
          </a:xfrm>
          <a:prstGeom prst="rect">
            <a:avLst/>
          </a:prstGeom>
          <a:noFill/>
        </p:spPr>
        <p:txBody>
          <a:bodyPr wrap="square" rtlCol="0">
            <a:spAutoFit/>
          </a:bodyPr>
          <a:lstStyle/>
          <a:p>
            <a:r>
              <a:rPr lang="en-US" dirty="0">
                <a:solidFill>
                  <a:schemeClr val="bg1"/>
                </a:solidFill>
                <a:latin typeface="Helvetica Neue"/>
                <a:cs typeface="Helvetica Neue"/>
              </a:rPr>
              <a:t>A</a:t>
            </a:r>
            <a:r>
              <a:rPr lang="en-US" dirty="0" smtClean="0">
                <a:solidFill>
                  <a:schemeClr val="bg1"/>
                </a:solidFill>
                <a:latin typeface="Helvetica Neue"/>
                <a:cs typeface="Helvetica Neue"/>
              </a:rPr>
              <a:t>n </a:t>
            </a:r>
            <a:r>
              <a:rPr lang="en-US" dirty="0">
                <a:solidFill>
                  <a:schemeClr val="bg1"/>
                </a:solidFill>
                <a:latin typeface="Helvetica Neue"/>
                <a:cs typeface="Helvetica Neue"/>
              </a:rPr>
              <a:t>object in orbit </a:t>
            </a:r>
            <a:r>
              <a:rPr lang="en-US" dirty="0" smtClean="0">
                <a:solidFill>
                  <a:schemeClr val="bg1"/>
                </a:solidFill>
                <a:latin typeface="Helvetica Neue"/>
                <a:cs typeface="Helvetica Neue"/>
              </a:rPr>
              <a:t>carrying </a:t>
            </a:r>
            <a:r>
              <a:rPr lang="en-US" dirty="0">
                <a:solidFill>
                  <a:schemeClr val="bg1"/>
                </a:solidFill>
                <a:latin typeface="Helvetica Neue"/>
                <a:cs typeface="Helvetica Neue"/>
              </a:rPr>
              <a:t>a net electrostatic </a:t>
            </a:r>
            <a:r>
              <a:rPr lang="en-US" dirty="0" smtClean="0">
                <a:solidFill>
                  <a:schemeClr val="bg1"/>
                </a:solidFill>
                <a:latin typeface="Helvetica Neue"/>
                <a:cs typeface="Helvetica Neue"/>
              </a:rPr>
              <a:t>charge (Q), will </a:t>
            </a:r>
            <a:r>
              <a:rPr lang="en-US" dirty="0">
                <a:solidFill>
                  <a:schemeClr val="bg1"/>
                </a:solidFill>
                <a:latin typeface="Helvetica Neue"/>
                <a:cs typeface="Helvetica Neue"/>
              </a:rPr>
              <a:t>be influenced by </a:t>
            </a:r>
            <a:r>
              <a:rPr lang="en-US" dirty="0" smtClean="0">
                <a:solidFill>
                  <a:schemeClr val="bg1"/>
                </a:solidFill>
                <a:latin typeface="Helvetica Neue"/>
                <a:cs typeface="Helvetica Neue"/>
              </a:rPr>
              <a:t>an </a:t>
            </a:r>
            <a:r>
              <a:rPr lang="en-US" dirty="0">
                <a:solidFill>
                  <a:schemeClr val="bg1"/>
                </a:solidFill>
                <a:latin typeface="Helvetica Neue"/>
                <a:cs typeface="Helvetica Neue"/>
              </a:rPr>
              <a:t>interaction </a:t>
            </a:r>
            <a:r>
              <a:rPr lang="en-US" dirty="0" smtClean="0">
                <a:solidFill>
                  <a:schemeClr val="bg1"/>
                </a:solidFill>
                <a:latin typeface="Helvetica Neue"/>
                <a:cs typeface="Helvetica Neue"/>
              </a:rPr>
              <a:t>with </a:t>
            </a:r>
            <a:r>
              <a:rPr lang="en-US" dirty="0">
                <a:solidFill>
                  <a:schemeClr val="bg1"/>
                </a:solidFill>
                <a:latin typeface="Helvetica Neue"/>
                <a:cs typeface="Helvetica Neue"/>
              </a:rPr>
              <a:t>the local electromagnetic </a:t>
            </a:r>
            <a:r>
              <a:rPr lang="en-US" dirty="0" smtClean="0">
                <a:solidFill>
                  <a:schemeClr val="bg1"/>
                </a:solidFill>
                <a:latin typeface="Helvetica Neue"/>
                <a:cs typeface="Helvetica Neue"/>
              </a:rPr>
              <a:t>field, due to the </a:t>
            </a:r>
            <a:r>
              <a:rPr lang="en-US" b="1" dirty="0" smtClean="0">
                <a:solidFill>
                  <a:schemeClr val="bg1"/>
                </a:solidFill>
                <a:latin typeface="Helvetica Neue"/>
                <a:cs typeface="Helvetica Neue"/>
              </a:rPr>
              <a:t>Lorentz force</a:t>
            </a:r>
            <a:r>
              <a:rPr lang="en-US" dirty="0" smtClean="0">
                <a:solidFill>
                  <a:schemeClr val="bg1"/>
                </a:solidFill>
                <a:latin typeface="Helvetica Neue"/>
                <a:cs typeface="Helvetica Neue"/>
              </a:rPr>
              <a:t>.</a:t>
            </a:r>
            <a:endParaRPr lang="en-US" dirty="0">
              <a:solidFill>
                <a:schemeClr val="bg1"/>
              </a:solidFill>
              <a:latin typeface="Helvetica Neue"/>
              <a:cs typeface="Helvetica Neue"/>
            </a:endParaRPr>
          </a:p>
        </p:txBody>
      </p:sp>
      <p:grpSp>
        <p:nvGrpSpPr>
          <p:cNvPr id="4" name="Group 3"/>
          <p:cNvGrpSpPr/>
          <p:nvPr/>
        </p:nvGrpSpPr>
        <p:grpSpPr>
          <a:xfrm>
            <a:off x="2446338" y="4946650"/>
            <a:ext cx="4856162" cy="4854575"/>
            <a:chOff x="2446338" y="4946650"/>
            <a:chExt cx="4856162" cy="4854575"/>
          </a:xfrm>
        </p:grpSpPr>
        <p:pic>
          <p:nvPicPr>
            <p:cNvPr id="29" name="Picture 14" descr="full phas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841" t="3239" r="24258" b="4004"/>
            <a:stretch>
              <a:fillRect/>
            </a:stretch>
          </p:blipFill>
          <p:spPr bwMode="auto">
            <a:xfrm>
              <a:off x="2446338" y="4946650"/>
              <a:ext cx="4856162"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Freeform 15"/>
            <p:cNvSpPr>
              <a:spLocks/>
            </p:cNvSpPr>
            <p:nvPr/>
          </p:nvSpPr>
          <p:spPr bwMode="auto">
            <a:xfrm>
              <a:off x="4283075" y="5087938"/>
              <a:ext cx="1257300" cy="838200"/>
            </a:xfrm>
            <a:custGeom>
              <a:avLst/>
              <a:gdLst>
                <a:gd name="T0" fmla="*/ 590 w 792"/>
                <a:gd name="T1" fmla="*/ 5 h 528"/>
                <a:gd name="T2" fmla="*/ 406 w 792"/>
                <a:gd name="T3" fmla="*/ 6 h 528"/>
                <a:gd name="T4" fmla="*/ 331 w 792"/>
                <a:gd name="T5" fmla="*/ 8 h 528"/>
                <a:gd name="T6" fmla="*/ 236 w 792"/>
                <a:gd name="T7" fmla="*/ 16 h 528"/>
                <a:gd name="T8" fmla="*/ 160 w 792"/>
                <a:gd name="T9" fmla="*/ 38 h 528"/>
                <a:gd name="T10" fmla="*/ 52 w 792"/>
                <a:gd name="T11" fmla="*/ 75 h 528"/>
                <a:gd name="T12" fmla="*/ 12 w 792"/>
                <a:gd name="T13" fmla="*/ 105 h 528"/>
                <a:gd name="T14" fmla="*/ 12 w 792"/>
                <a:gd name="T15" fmla="*/ 208 h 528"/>
                <a:gd name="T16" fmla="*/ 40 w 792"/>
                <a:gd name="T17" fmla="*/ 273 h 528"/>
                <a:gd name="T18" fmla="*/ 51 w 792"/>
                <a:gd name="T19" fmla="*/ 318 h 528"/>
                <a:gd name="T20" fmla="*/ 70 w 792"/>
                <a:gd name="T21" fmla="*/ 358 h 528"/>
                <a:gd name="T22" fmla="*/ 108 w 792"/>
                <a:gd name="T23" fmla="*/ 374 h 528"/>
                <a:gd name="T24" fmla="*/ 142 w 792"/>
                <a:gd name="T25" fmla="*/ 409 h 528"/>
                <a:gd name="T26" fmla="*/ 156 w 792"/>
                <a:gd name="T27" fmla="*/ 449 h 528"/>
                <a:gd name="T28" fmla="*/ 176 w 792"/>
                <a:gd name="T29" fmla="*/ 478 h 528"/>
                <a:gd name="T30" fmla="*/ 297 w 792"/>
                <a:gd name="T31" fmla="*/ 496 h 528"/>
                <a:gd name="T32" fmla="*/ 417 w 792"/>
                <a:gd name="T33" fmla="*/ 528 h 528"/>
                <a:gd name="T34" fmla="*/ 612 w 792"/>
                <a:gd name="T35" fmla="*/ 513 h 528"/>
                <a:gd name="T36" fmla="*/ 644 w 792"/>
                <a:gd name="T37" fmla="*/ 486 h 528"/>
                <a:gd name="T38" fmla="*/ 710 w 792"/>
                <a:gd name="T39" fmla="*/ 440 h 528"/>
                <a:gd name="T40" fmla="*/ 750 w 792"/>
                <a:gd name="T41" fmla="*/ 397 h 528"/>
                <a:gd name="T42" fmla="*/ 785 w 792"/>
                <a:gd name="T43" fmla="*/ 349 h 528"/>
                <a:gd name="T44" fmla="*/ 792 w 792"/>
                <a:gd name="T45" fmla="*/ 278 h 528"/>
                <a:gd name="T46" fmla="*/ 750 w 792"/>
                <a:gd name="T47" fmla="*/ 227 h 528"/>
                <a:gd name="T48" fmla="*/ 737 w 792"/>
                <a:gd name="T49" fmla="*/ 157 h 528"/>
                <a:gd name="T50" fmla="*/ 683 w 792"/>
                <a:gd name="T51" fmla="*/ 120 h 528"/>
                <a:gd name="T52" fmla="*/ 651 w 792"/>
                <a:gd name="T53" fmla="*/ 129 h 528"/>
                <a:gd name="T54" fmla="*/ 625 w 792"/>
                <a:gd name="T55" fmla="*/ 134 h 528"/>
                <a:gd name="T56" fmla="*/ 555 w 792"/>
                <a:gd name="T57" fmla="*/ 112 h 528"/>
                <a:gd name="T58" fmla="*/ 598 w 792"/>
                <a:gd name="T59" fmla="*/ 64 h 528"/>
                <a:gd name="T60" fmla="*/ 612 w 792"/>
                <a:gd name="T61" fmla="*/ 51 h 528"/>
                <a:gd name="T62" fmla="*/ 620 w 792"/>
                <a:gd name="T63" fmla="*/ 25 h 5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92"/>
                <a:gd name="T97" fmla="*/ 0 h 528"/>
                <a:gd name="T98" fmla="*/ 792 w 792"/>
                <a:gd name="T99" fmla="*/ 528 h 5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92" h="528">
                  <a:moveTo>
                    <a:pt x="611" y="11"/>
                  </a:moveTo>
                  <a:cubicBezTo>
                    <a:pt x="603" y="9"/>
                    <a:pt x="597" y="9"/>
                    <a:pt x="590" y="5"/>
                  </a:cubicBezTo>
                  <a:cubicBezTo>
                    <a:pt x="564" y="6"/>
                    <a:pt x="531" y="0"/>
                    <a:pt x="508" y="13"/>
                  </a:cubicBezTo>
                  <a:cubicBezTo>
                    <a:pt x="474" y="11"/>
                    <a:pt x="440" y="9"/>
                    <a:pt x="406" y="6"/>
                  </a:cubicBezTo>
                  <a:cubicBezTo>
                    <a:pt x="396" y="4"/>
                    <a:pt x="389" y="7"/>
                    <a:pt x="380" y="9"/>
                  </a:cubicBezTo>
                  <a:cubicBezTo>
                    <a:pt x="363" y="8"/>
                    <a:pt x="348" y="5"/>
                    <a:pt x="331" y="8"/>
                  </a:cubicBezTo>
                  <a:cubicBezTo>
                    <a:pt x="318" y="33"/>
                    <a:pt x="271" y="22"/>
                    <a:pt x="254" y="22"/>
                  </a:cubicBezTo>
                  <a:cubicBezTo>
                    <a:pt x="242" y="21"/>
                    <a:pt x="245" y="18"/>
                    <a:pt x="236" y="16"/>
                  </a:cubicBezTo>
                  <a:cubicBezTo>
                    <a:pt x="230" y="17"/>
                    <a:pt x="220" y="21"/>
                    <a:pt x="220" y="21"/>
                  </a:cubicBezTo>
                  <a:cubicBezTo>
                    <a:pt x="206" y="40"/>
                    <a:pt x="183" y="37"/>
                    <a:pt x="160" y="38"/>
                  </a:cubicBezTo>
                  <a:cubicBezTo>
                    <a:pt x="139" y="54"/>
                    <a:pt x="95" y="47"/>
                    <a:pt x="72" y="48"/>
                  </a:cubicBezTo>
                  <a:cubicBezTo>
                    <a:pt x="70" y="53"/>
                    <a:pt x="56" y="73"/>
                    <a:pt x="52" y="75"/>
                  </a:cubicBezTo>
                  <a:cubicBezTo>
                    <a:pt x="50" y="87"/>
                    <a:pt x="38" y="84"/>
                    <a:pt x="27" y="85"/>
                  </a:cubicBezTo>
                  <a:cubicBezTo>
                    <a:pt x="23" y="93"/>
                    <a:pt x="19" y="100"/>
                    <a:pt x="12" y="105"/>
                  </a:cubicBezTo>
                  <a:cubicBezTo>
                    <a:pt x="9" y="118"/>
                    <a:pt x="19" y="139"/>
                    <a:pt x="6" y="147"/>
                  </a:cubicBezTo>
                  <a:cubicBezTo>
                    <a:pt x="0" y="162"/>
                    <a:pt x="4" y="195"/>
                    <a:pt x="12" y="208"/>
                  </a:cubicBezTo>
                  <a:cubicBezTo>
                    <a:pt x="9" y="225"/>
                    <a:pt x="12" y="238"/>
                    <a:pt x="25" y="251"/>
                  </a:cubicBezTo>
                  <a:cubicBezTo>
                    <a:pt x="30" y="264"/>
                    <a:pt x="28" y="263"/>
                    <a:pt x="40" y="273"/>
                  </a:cubicBezTo>
                  <a:cubicBezTo>
                    <a:pt x="39" y="281"/>
                    <a:pt x="32" y="302"/>
                    <a:pt x="38" y="310"/>
                  </a:cubicBezTo>
                  <a:cubicBezTo>
                    <a:pt x="41" y="314"/>
                    <a:pt x="47" y="315"/>
                    <a:pt x="51" y="318"/>
                  </a:cubicBezTo>
                  <a:cubicBezTo>
                    <a:pt x="53" y="319"/>
                    <a:pt x="56" y="321"/>
                    <a:pt x="56" y="321"/>
                  </a:cubicBezTo>
                  <a:cubicBezTo>
                    <a:pt x="52" y="338"/>
                    <a:pt x="50" y="356"/>
                    <a:pt x="70" y="358"/>
                  </a:cubicBezTo>
                  <a:cubicBezTo>
                    <a:pt x="78" y="363"/>
                    <a:pt x="87" y="361"/>
                    <a:pt x="96" y="365"/>
                  </a:cubicBezTo>
                  <a:cubicBezTo>
                    <a:pt x="97" y="373"/>
                    <a:pt x="100" y="373"/>
                    <a:pt x="108" y="374"/>
                  </a:cubicBezTo>
                  <a:cubicBezTo>
                    <a:pt x="120" y="385"/>
                    <a:pt x="152" y="395"/>
                    <a:pt x="152" y="395"/>
                  </a:cubicBezTo>
                  <a:cubicBezTo>
                    <a:pt x="150" y="402"/>
                    <a:pt x="148" y="404"/>
                    <a:pt x="142" y="409"/>
                  </a:cubicBezTo>
                  <a:cubicBezTo>
                    <a:pt x="145" y="420"/>
                    <a:pt x="146" y="438"/>
                    <a:pt x="150" y="448"/>
                  </a:cubicBezTo>
                  <a:cubicBezTo>
                    <a:pt x="151" y="450"/>
                    <a:pt x="154" y="449"/>
                    <a:pt x="156" y="449"/>
                  </a:cubicBezTo>
                  <a:cubicBezTo>
                    <a:pt x="159" y="456"/>
                    <a:pt x="162" y="451"/>
                    <a:pt x="164" y="459"/>
                  </a:cubicBezTo>
                  <a:cubicBezTo>
                    <a:pt x="163" y="478"/>
                    <a:pt x="161" y="475"/>
                    <a:pt x="176" y="478"/>
                  </a:cubicBezTo>
                  <a:cubicBezTo>
                    <a:pt x="182" y="485"/>
                    <a:pt x="183" y="485"/>
                    <a:pt x="192" y="486"/>
                  </a:cubicBezTo>
                  <a:cubicBezTo>
                    <a:pt x="216" y="498"/>
                    <a:pt x="277" y="495"/>
                    <a:pt x="297" y="496"/>
                  </a:cubicBezTo>
                  <a:cubicBezTo>
                    <a:pt x="310" y="498"/>
                    <a:pt x="322" y="507"/>
                    <a:pt x="334" y="512"/>
                  </a:cubicBezTo>
                  <a:cubicBezTo>
                    <a:pt x="339" y="521"/>
                    <a:pt x="402" y="526"/>
                    <a:pt x="417" y="528"/>
                  </a:cubicBezTo>
                  <a:cubicBezTo>
                    <a:pt x="462" y="525"/>
                    <a:pt x="485" y="524"/>
                    <a:pt x="539" y="523"/>
                  </a:cubicBezTo>
                  <a:cubicBezTo>
                    <a:pt x="551" y="500"/>
                    <a:pt x="597" y="513"/>
                    <a:pt x="612" y="513"/>
                  </a:cubicBezTo>
                  <a:cubicBezTo>
                    <a:pt x="620" y="507"/>
                    <a:pt x="635" y="516"/>
                    <a:pt x="643" y="509"/>
                  </a:cubicBezTo>
                  <a:cubicBezTo>
                    <a:pt x="649" y="504"/>
                    <a:pt x="644" y="494"/>
                    <a:pt x="644" y="486"/>
                  </a:cubicBezTo>
                  <a:cubicBezTo>
                    <a:pt x="645" y="475"/>
                    <a:pt x="643" y="463"/>
                    <a:pt x="646" y="453"/>
                  </a:cubicBezTo>
                  <a:cubicBezTo>
                    <a:pt x="648" y="447"/>
                    <a:pt x="702" y="441"/>
                    <a:pt x="710" y="440"/>
                  </a:cubicBezTo>
                  <a:cubicBezTo>
                    <a:pt x="720" y="438"/>
                    <a:pt x="729" y="437"/>
                    <a:pt x="739" y="435"/>
                  </a:cubicBezTo>
                  <a:cubicBezTo>
                    <a:pt x="744" y="411"/>
                    <a:pt x="743" y="412"/>
                    <a:pt x="750" y="397"/>
                  </a:cubicBezTo>
                  <a:cubicBezTo>
                    <a:pt x="744" y="378"/>
                    <a:pt x="745" y="365"/>
                    <a:pt x="764" y="361"/>
                  </a:cubicBezTo>
                  <a:cubicBezTo>
                    <a:pt x="771" y="357"/>
                    <a:pt x="778" y="354"/>
                    <a:pt x="785" y="349"/>
                  </a:cubicBezTo>
                  <a:cubicBezTo>
                    <a:pt x="791" y="338"/>
                    <a:pt x="788" y="330"/>
                    <a:pt x="787" y="317"/>
                  </a:cubicBezTo>
                  <a:cubicBezTo>
                    <a:pt x="788" y="297"/>
                    <a:pt x="786" y="293"/>
                    <a:pt x="792" y="278"/>
                  </a:cubicBezTo>
                  <a:cubicBezTo>
                    <a:pt x="791" y="264"/>
                    <a:pt x="792" y="241"/>
                    <a:pt x="774" y="237"/>
                  </a:cubicBezTo>
                  <a:cubicBezTo>
                    <a:pt x="764" y="230"/>
                    <a:pt x="761" y="230"/>
                    <a:pt x="750" y="227"/>
                  </a:cubicBezTo>
                  <a:cubicBezTo>
                    <a:pt x="743" y="223"/>
                    <a:pt x="745" y="218"/>
                    <a:pt x="742" y="211"/>
                  </a:cubicBezTo>
                  <a:cubicBezTo>
                    <a:pt x="743" y="198"/>
                    <a:pt x="750" y="167"/>
                    <a:pt x="737" y="157"/>
                  </a:cubicBezTo>
                  <a:cubicBezTo>
                    <a:pt x="730" y="143"/>
                    <a:pt x="716" y="131"/>
                    <a:pt x="700" y="128"/>
                  </a:cubicBezTo>
                  <a:cubicBezTo>
                    <a:pt x="695" y="124"/>
                    <a:pt x="690" y="121"/>
                    <a:pt x="683" y="120"/>
                  </a:cubicBezTo>
                  <a:cubicBezTo>
                    <a:pt x="670" y="123"/>
                    <a:pt x="686" y="118"/>
                    <a:pt x="675" y="125"/>
                  </a:cubicBezTo>
                  <a:cubicBezTo>
                    <a:pt x="669" y="128"/>
                    <a:pt x="656" y="129"/>
                    <a:pt x="651" y="129"/>
                  </a:cubicBezTo>
                  <a:cubicBezTo>
                    <a:pt x="635" y="135"/>
                    <a:pt x="657" y="128"/>
                    <a:pt x="641" y="128"/>
                  </a:cubicBezTo>
                  <a:cubicBezTo>
                    <a:pt x="637" y="128"/>
                    <a:pt x="629" y="133"/>
                    <a:pt x="625" y="134"/>
                  </a:cubicBezTo>
                  <a:cubicBezTo>
                    <a:pt x="603" y="133"/>
                    <a:pt x="601" y="127"/>
                    <a:pt x="582" y="125"/>
                  </a:cubicBezTo>
                  <a:cubicBezTo>
                    <a:pt x="576" y="116"/>
                    <a:pt x="565" y="113"/>
                    <a:pt x="555" y="112"/>
                  </a:cubicBezTo>
                  <a:cubicBezTo>
                    <a:pt x="547" y="92"/>
                    <a:pt x="551" y="79"/>
                    <a:pt x="571" y="77"/>
                  </a:cubicBezTo>
                  <a:cubicBezTo>
                    <a:pt x="573" y="54"/>
                    <a:pt x="568" y="71"/>
                    <a:pt x="598" y="64"/>
                  </a:cubicBezTo>
                  <a:cubicBezTo>
                    <a:pt x="600" y="64"/>
                    <a:pt x="599" y="60"/>
                    <a:pt x="600" y="59"/>
                  </a:cubicBezTo>
                  <a:cubicBezTo>
                    <a:pt x="603" y="56"/>
                    <a:pt x="609" y="54"/>
                    <a:pt x="612" y="51"/>
                  </a:cubicBezTo>
                  <a:cubicBezTo>
                    <a:pt x="613" y="49"/>
                    <a:pt x="621" y="39"/>
                    <a:pt x="624" y="37"/>
                  </a:cubicBezTo>
                  <a:cubicBezTo>
                    <a:pt x="625" y="31"/>
                    <a:pt x="626" y="28"/>
                    <a:pt x="620" y="25"/>
                  </a:cubicBezTo>
                  <a:cubicBezTo>
                    <a:pt x="613" y="15"/>
                    <a:pt x="599" y="20"/>
                    <a:pt x="611" y="11"/>
                  </a:cubicBezTo>
                  <a:close/>
                </a:path>
              </a:pathLst>
            </a:custGeom>
            <a:solidFill>
              <a:schemeClr val="bg1">
                <a:alpha val="78038"/>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nvGrpSpPr>
          <p:cNvPr id="55" name="Group 54"/>
          <p:cNvGrpSpPr/>
          <p:nvPr/>
        </p:nvGrpSpPr>
        <p:grpSpPr>
          <a:xfrm>
            <a:off x="4094545" y="853720"/>
            <a:ext cx="5117143" cy="4406160"/>
            <a:chOff x="4094545" y="853720"/>
            <a:chExt cx="5117143" cy="4406160"/>
          </a:xfrm>
        </p:grpSpPr>
        <p:sp>
          <p:nvSpPr>
            <p:cNvPr id="2" name="Oval 1"/>
            <p:cNvSpPr/>
            <p:nvPr/>
          </p:nvSpPr>
          <p:spPr>
            <a:xfrm>
              <a:off x="4767485" y="5070334"/>
              <a:ext cx="549730" cy="189546"/>
            </a:xfrm>
            <a:prstGeom prst="ellipse">
              <a:avLst/>
            </a:prstGeom>
            <a:noFill/>
            <a:ln>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4837719" y="3881642"/>
              <a:ext cx="918788" cy="316796"/>
            </a:xfrm>
            <a:prstGeom prst="ellipse">
              <a:avLst/>
            </a:prstGeom>
            <a:noFill/>
            <a:ln>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p:cNvSpPr/>
            <p:nvPr/>
          </p:nvSpPr>
          <p:spPr>
            <a:xfrm>
              <a:off x="5005934" y="2816291"/>
              <a:ext cx="1366265" cy="471086"/>
            </a:xfrm>
            <a:prstGeom prst="ellipse">
              <a:avLst/>
            </a:prstGeom>
            <a:noFill/>
            <a:ln>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Oval 45"/>
            <p:cNvSpPr/>
            <p:nvPr/>
          </p:nvSpPr>
          <p:spPr>
            <a:xfrm>
              <a:off x="5224682" y="1509196"/>
              <a:ext cx="2017608" cy="695668"/>
            </a:xfrm>
            <a:prstGeom prst="ellipse">
              <a:avLst/>
            </a:prstGeom>
            <a:noFill/>
            <a:ln>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Freeform 26"/>
            <p:cNvSpPr/>
            <p:nvPr/>
          </p:nvSpPr>
          <p:spPr>
            <a:xfrm>
              <a:off x="5336172" y="1506888"/>
              <a:ext cx="2208398" cy="3696141"/>
            </a:xfrm>
            <a:custGeom>
              <a:avLst/>
              <a:gdLst>
                <a:gd name="connsiteX0" fmla="*/ 0 w 2094660"/>
                <a:gd name="connsiteY0" fmla="*/ 3506596 h 3506596"/>
                <a:gd name="connsiteX1" fmla="*/ 132693 w 2094660"/>
                <a:gd name="connsiteY1" fmla="*/ 2975868 h 3506596"/>
                <a:gd name="connsiteX2" fmla="*/ 331733 w 2094660"/>
                <a:gd name="connsiteY2" fmla="*/ 2520958 h 3506596"/>
                <a:gd name="connsiteX3" fmla="*/ 606598 w 2094660"/>
                <a:gd name="connsiteY3" fmla="*/ 2018662 h 3506596"/>
                <a:gd name="connsiteX4" fmla="*/ 1080503 w 2094660"/>
                <a:gd name="connsiteY4" fmla="*/ 1364729 h 3506596"/>
                <a:gd name="connsiteX5" fmla="*/ 2094660 w 2094660"/>
                <a:gd name="connsiteY5" fmla="*/ 0 h 350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4660" h="3506596">
                  <a:moveTo>
                    <a:pt x="0" y="3506596"/>
                  </a:moveTo>
                  <a:lnTo>
                    <a:pt x="132693" y="2975868"/>
                  </a:lnTo>
                  <a:lnTo>
                    <a:pt x="331733" y="2520958"/>
                  </a:lnTo>
                  <a:lnTo>
                    <a:pt x="606598" y="2018662"/>
                  </a:lnTo>
                  <a:lnTo>
                    <a:pt x="1080503" y="1364729"/>
                  </a:lnTo>
                  <a:lnTo>
                    <a:pt x="209466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Freeform 50"/>
            <p:cNvSpPr/>
            <p:nvPr/>
          </p:nvSpPr>
          <p:spPr>
            <a:xfrm>
              <a:off x="4739802" y="1506888"/>
              <a:ext cx="539501" cy="3706381"/>
            </a:xfrm>
            <a:custGeom>
              <a:avLst/>
              <a:gdLst>
                <a:gd name="connsiteX0" fmla="*/ 0 w 2094660"/>
                <a:gd name="connsiteY0" fmla="*/ 3506596 h 3506596"/>
                <a:gd name="connsiteX1" fmla="*/ 132693 w 2094660"/>
                <a:gd name="connsiteY1" fmla="*/ 2975868 h 3506596"/>
                <a:gd name="connsiteX2" fmla="*/ 331733 w 2094660"/>
                <a:gd name="connsiteY2" fmla="*/ 2520958 h 3506596"/>
                <a:gd name="connsiteX3" fmla="*/ 606598 w 2094660"/>
                <a:gd name="connsiteY3" fmla="*/ 2018662 h 3506596"/>
                <a:gd name="connsiteX4" fmla="*/ 1080503 w 2094660"/>
                <a:gd name="connsiteY4" fmla="*/ 1364729 h 3506596"/>
                <a:gd name="connsiteX5" fmla="*/ 2094660 w 2094660"/>
                <a:gd name="connsiteY5" fmla="*/ 0 h 350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4660" h="3506596">
                  <a:moveTo>
                    <a:pt x="0" y="3506596"/>
                  </a:moveTo>
                  <a:lnTo>
                    <a:pt x="132693" y="2975868"/>
                  </a:lnTo>
                  <a:lnTo>
                    <a:pt x="331733" y="2520958"/>
                  </a:lnTo>
                  <a:lnTo>
                    <a:pt x="606598" y="2018662"/>
                  </a:lnTo>
                  <a:lnTo>
                    <a:pt x="1080503" y="1364729"/>
                  </a:lnTo>
                  <a:lnTo>
                    <a:pt x="209466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w="12700" cmpd="sng">
                  <a:solidFill>
                    <a:srgbClr val="FF0000"/>
                  </a:solidFill>
                </a:ln>
              </a:endParaRPr>
            </a:p>
          </p:txBody>
        </p:sp>
        <p:grpSp>
          <p:nvGrpSpPr>
            <p:cNvPr id="6" name="Group 5"/>
            <p:cNvGrpSpPr/>
            <p:nvPr/>
          </p:nvGrpSpPr>
          <p:grpSpPr>
            <a:xfrm>
              <a:off x="5499073" y="2032638"/>
              <a:ext cx="517114" cy="996274"/>
              <a:chOff x="1850004" y="1937866"/>
              <a:chExt cx="517114" cy="996274"/>
            </a:xfrm>
          </p:grpSpPr>
          <p:grpSp>
            <p:nvGrpSpPr>
              <p:cNvPr id="77" name="Group 76"/>
              <p:cNvGrpSpPr/>
              <p:nvPr/>
            </p:nvGrpSpPr>
            <p:grpSpPr>
              <a:xfrm>
                <a:off x="1850004" y="1937866"/>
                <a:ext cx="517114" cy="996274"/>
                <a:chOff x="5300032" y="2819254"/>
                <a:chExt cx="517114" cy="996274"/>
              </a:xfrm>
            </p:grpSpPr>
            <p:sp>
              <p:nvSpPr>
                <p:cNvPr id="75" name="Rectangle 74"/>
                <p:cNvSpPr/>
                <p:nvPr/>
              </p:nvSpPr>
              <p:spPr>
                <a:xfrm rot="8433638" flipV="1">
                  <a:off x="5300032" y="3339402"/>
                  <a:ext cx="279269" cy="45719"/>
                </a:xfrm>
                <a:prstGeom prst="rect">
                  <a:avLst/>
                </a:prstGeom>
                <a:solidFill>
                  <a:schemeClr val="tx1">
                    <a:lumMod val="50000"/>
                    <a:lumOff val="50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rot="8283227" flipV="1">
                  <a:off x="5376608" y="3397032"/>
                  <a:ext cx="279269" cy="45719"/>
                </a:xfrm>
                <a:prstGeom prst="rect">
                  <a:avLst/>
                </a:prstGeom>
                <a:solidFill>
                  <a:schemeClr val="tx1">
                    <a:lumMod val="50000"/>
                    <a:lumOff val="50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rot="5400000">
                  <a:off x="5108227" y="3106609"/>
                  <a:ext cx="996274" cy="421564"/>
                  <a:chOff x="1403556" y="3208617"/>
                  <a:chExt cx="868868" cy="367653"/>
                </a:xfrm>
              </p:grpSpPr>
              <p:sp>
                <p:nvSpPr>
                  <p:cNvPr id="20" name="Rectangle 19"/>
                  <p:cNvSpPr/>
                  <p:nvPr/>
                </p:nvSpPr>
                <p:spPr>
                  <a:xfrm rot="19125867">
                    <a:off x="1403556" y="3308886"/>
                    <a:ext cx="868868" cy="167115"/>
                  </a:xfrm>
                  <a:prstGeom prst="rect">
                    <a:avLst/>
                  </a:prstGeom>
                  <a:solidFill>
                    <a:schemeClr val="tx1">
                      <a:lumMod val="50000"/>
                      <a:lumOff val="50000"/>
                    </a:schemeClr>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rot="19666376">
                    <a:off x="1620773" y="3208617"/>
                    <a:ext cx="401016" cy="367653"/>
                  </a:xfrm>
                  <a:prstGeom prst="ellipse">
                    <a:avLst/>
                  </a:prstGeom>
                  <a:solidFill>
                    <a:srgbClr val="FD8C07"/>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3" name="TextBox 2"/>
              <p:cNvSpPr txBox="1"/>
              <p:nvPr/>
            </p:nvSpPr>
            <p:spPr>
              <a:xfrm>
                <a:off x="1971446" y="2227162"/>
                <a:ext cx="360167" cy="369332"/>
              </a:xfrm>
              <a:prstGeom prst="rect">
                <a:avLst/>
              </a:prstGeom>
              <a:noFill/>
            </p:spPr>
            <p:txBody>
              <a:bodyPr wrap="square" rtlCol="0">
                <a:spAutoFit/>
              </a:bodyPr>
              <a:lstStyle/>
              <a:p>
                <a:r>
                  <a:rPr lang="en-US" sz="1800" b="1" dirty="0" smtClean="0">
                    <a:solidFill>
                      <a:srgbClr val="FF0000"/>
                    </a:solidFill>
                    <a:latin typeface="Helvetica Neue"/>
                    <a:cs typeface="Helvetica Neue"/>
                  </a:rPr>
                  <a:t>Q</a:t>
                </a:r>
                <a:endParaRPr lang="en-US" sz="1800" b="1" dirty="0">
                  <a:solidFill>
                    <a:srgbClr val="FF0000"/>
                  </a:solidFill>
                  <a:latin typeface="Helvetica Neue"/>
                  <a:cs typeface="Helvetica Neue"/>
                </a:endParaRPr>
              </a:p>
            </p:txBody>
          </p:sp>
        </p:grpSp>
        <p:cxnSp>
          <p:nvCxnSpPr>
            <p:cNvPr id="35" name="Straight Arrow Connector 34"/>
            <p:cNvCxnSpPr/>
            <p:nvPr/>
          </p:nvCxnSpPr>
          <p:spPr>
            <a:xfrm flipH="1" flipV="1">
              <a:off x="4303059" y="2312457"/>
              <a:ext cx="1137373" cy="18954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4094545" y="1876488"/>
              <a:ext cx="351378" cy="461665"/>
            </a:xfrm>
            <a:prstGeom prst="rect">
              <a:avLst/>
            </a:prstGeom>
            <a:noFill/>
          </p:spPr>
          <p:txBody>
            <a:bodyPr wrap="none" rtlCol="0">
              <a:spAutoFit/>
            </a:bodyPr>
            <a:lstStyle/>
            <a:p>
              <a:r>
                <a:rPr lang="en-US" b="1" dirty="0" smtClean="0">
                  <a:solidFill>
                    <a:srgbClr val="FF0000"/>
                  </a:solidFill>
                  <a:latin typeface="Helvetica Neue"/>
                  <a:cs typeface="Helvetica Neue"/>
                </a:rPr>
                <a:t>v</a:t>
              </a:r>
              <a:endParaRPr lang="en-US" b="1" dirty="0">
                <a:solidFill>
                  <a:srgbClr val="FF0000"/>
                </a:solidFill>
                <a:latin typeface="Helvetica Neue"/>
                <a:cs typeface="Helvetica Neue"/>
              </a:endParaRPr>
            </a:p>
          </p:txBody>
        </p:sp>
        <p:cxnSp>
          <p:nvCxnSpPr>
            <p:cNvPr id="56" name="Straight Arrow Connector 55"/>
            <p:cNvCxnSpPr/>
            <p:nvPr/>
          </p:nvCxnSpPr>
          <p:spPr>
            <a:xfrm flipV="1">
              <a:off x="5981436" y="1203615"/>
              <a:ext cx="530021" cy="108117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6313171" y="853720"/>
              <a:ext cx="2898517" cy="369332"/>
            </a:xfrm>
            <a:prstGeom prst="rect">
              <a:avLst/>
            </a:prstGeom>
            <a:noFill/>
          </p:spPr>
          <p:txBody>
            <a:bodyPr wrap="none" rtlCol="0">
              <a:spAutoFit/>
            </a:bodyPr>
            <a:lstStyle/>
            <a:p>
              <a:r>
                <a:rPr lang="en-US" sz="1800" b="1" dirty="0" smtClean="0">
                  <a:solidFill>
                    <a:srgbClr val="FF0000"/>
                  </a:solidFill>
                  <a:latin typeface="Helvetica Neue"/>
                  <a:cs typeface="Helvetica Neue"/>
                </a:rPr>
                <a:t>B (magnetic flux density)</a:t>
              </a:r>
              <a:endParaRPr lang="en-US" sz="1800" b="1" dirty="0">
                <a:solidFill>
                  <a:srgbClr val="FF0000"/>
                </a:solidFill>
                <a:latin typeface="Helvetica Neue"/>
                <a:cs typeface="Helvetica Neue"/>
              </a:endParaRPr>
            </a:p>
          </p:txBody>
        </p:sp>
        <p:cxnSp>
          <p:nvCxnSpPr>
            <p:cNvPr id="52" name="Straight Arrow Connector 51"/>
            <p:cNvCxnSpPr/>
            <p:nvPr/>
          </p:nvCxnSpPr>
          <p:spPr>
            <a:xfrm flipH="1" flipV="1">
              <a:off x="5260348" y="4037323"/>
              <a:ext cx="1041649" cy="56274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6304441" y="4512716"/>
              <a:ext cx="2231884" cy="369332"/>
            </a:xfrm>
            <a:prstGeom prst="rect">
              <a:avLst/>
            </a:prstGeom>
            <a:noFill/>
          </p:spPr>
          <p:txBody>
            <a:bodyPr wrap="none" rtlCol="0">
              <a:spAutoFit/>
            </a:bodyPr>
            <a:lstStyle/>
            <a:p>
              <a:r>
                <a:rPr lang="en-US" sz="1800" b="1" dirty="0" smtClean="0">
                  <a:solidFill>
                    <a:srgbClr val="FF0000"/>
                  </a:solidFill>
                  <a:latin typeface="Helvetica Neue"/>
                  <a:cs typeface="Helvetica Neue"/>
                </a:rPr>
                <a:t>magnetic flux tube</a:t>
              </a:r>
              <a:endParaRPr lang="en-US" sz="1800" b="1" dirty="0">
                <a:solidFill>
                  <a:srgbClr val="FF0000"/>
                </a:solidFill>
                <a:latin typeface="Helvetica Neue"/>
                <a:cs typeface="Helvetica Neue"/>
              </a:endParaRPr>
            </a:p>
          </p:txBody>
        </p:sp>
      </p:grpSp>
      <p:sp>
        <p:nvSpPr>
          <p:cNvPr id="5" name="TextBox 4"/>
          <p:cNvSpPr txBox="1"/>
          <p:nvPr/>
        </p:nvSpPr>
        <p:spPr>
          <a:xfrm>
            <a:off x="962894" y="5094217"/>
            <a:ext cx="2274662" cy="461665"/>
          </a:xfrm>
          <a:prstGeom prst="rect">
            <a:avLst/>
          </a:prstGeom>
          <a:noFill/>
        </p:spPr>
        <p:txBody>
          <a:bodyPr wrap="square" rtlCol="0">
            <a:spAutoFit/>
          </a:bodyPr>
          <a:lstStyle/>
          <a:p>
            <a:r>
              <a:rPr lang="en-US" dirty="0" smtClean="0">
                <a:solidFill>
                  <a:srgbClr val="FFFFFF"/>
                </a:solidFill>
              </a:rPr>
              <a:t>F = </a:t>
            </a:r>
            <a:r>
              <a:rPr lang="en-US" dirty="0" err="1" smtClean="0">
                <a:solidFill>
                  <a:srgbClr val="FFFFFF"/>
                </a:solidFill>
              </a:rPr>
              <a:t>Q</a:t>
            </a:r>
            <a:r>
              <a:rPr lang="en-US" b="1" dirty="0" err="1" smtClean="0">
                <a:solidFill>
                  <a:srgbClr val="FFFFFF"/>
                </a:solidFill>
              </a:rPr>
              <a:t>v</a:t>
            </a:r>
            <a:r>
              <a:rPr lang="en-US" dirty="0" err="1" smtClean="0">
                <a:solidFill>
                  <a:srgbClr val="FFFFFF"/>
                </a:solidFill>
              </a:rPr>
              <a:t>x</a:t>
            </a:r>
            <a:r>
              <a:rPr lang="en-US" b="1" dirty="0" err="1" smtClean="0">
                <a:solidFill>
                  <a:srgbClr val="FFFFFF"/>
                </a:solidFill>
              </a:rPr>
              <a:t>B</a:t>
            </a:r>
            <a:endParaRPr lang="en-US" b="1" dirty="0">
              <a:solidFill>
                <a:srgbClr val="FFFFFF"/>
              </a:solidFill>
            </a:endParaRPr>
          </a:p>
        </p:txBody>
      </p:sp>
    </p:spTree>
    <p:extLst>
      <p:ext uri="{BB962C8B-B14F-4D97-AF65-F5344CB8AC3E}">
        <p14:creationId xmlns:p14="http://schemas.microsoft.com/office/powerpoint/2010/main" val="1114093519"/>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0" y="802154"/>
            <a:ext cx="9144000" cy="6055846"/>
            <a:chOff x="0" y="802154"/>
            <a:chExt cx="9144000" cy="6055846"/>
          </a:xfrm>
        </p:grpSpPr>
        <p:sp>
          <p:nvSpPr>
            <p:cNvPr id="46" name="Rectangle 45"/>
            <p:cNvSpPr/>
            <p:nvPr/>
          </p:nvSpPr>
          <p:spPr>
            <a:xfrm>
              <a:off x="0" y="802154"/>
              <a:ext cx="9144000" cy="605584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128518" y="1001169"/>
              <a:ext cx="8747857" cy="830997"/>
            </a:xfrm>
            <a:prstGeom prst="rect">
              <a:avLst/>
            </a:prstGeom>
            <a:noFill/>
          </p:spPr>
          <p:txBody>
            <a:bodyPr wrap="none" rtlCol="0">
              <a:spAutoFit/>
            </a:bodyPr>
            <a:lstStyle/>
            <a:p>
              <a:r>
                <a:rPr lang="en-US" dirty="0" smtClean="0">
                  <a:latin typeface="Helvetica Neue"/>
                  <a:cs typeface="Helvetica Neue"/>
                </a:rPr>
                <a:t>Magnitudes of the standard case GLA (equatorial plane: z = 0),</a:t>
              </a:r>
            </a:p>
            <a:p>
              <a:r>
                <a:rPr lang="en-US" dirty="0" smtClean="0">
                  <a:latin typeface="Helvetica Neue"/>
                  <a:cs typeface="Helvetica Neue"/>
                </a:rPr>
                <a:t>17 July 2013</a:t>
              </a:r>
            </a:p>
          </p:txBody>
        </p:sp>
        <p:grpSp>
          <p:nvGrpSpPr>
            <p:cNvPr id="10" name="Group 9"/>
            <p:cNvGrpSpPr/>
            <p:nvPr/>
          </p:nvGrpSpPr>
          <p:grpSpPr>
            <a:xfrm>
              <a:off x="1099447" y="1838592"/>
              <a:ext cx="7755663" cy="4406937"/>
              <a:chOff x="-75824" y="1895452"/>
              <a:chExt cx="7755663" cy="4406937"/>
            </a:xfrm>
          </p:grpSpPr>
          <p:grpSp>
            <p:nvGrpSpPr>
              <p:cNvPr id="17" name="Group 16"/>
              <p:cNvGrpSpPr/>
              <p:nvPr/>
            </p:nvGrpSpPr>
            <p:grpSpPr>
              <a:xfrm>
                <a:off x="-75824" y="1895452"/>
                <a:ext cx="7755663" cy="4406937"/>
                <a:chOff x="-75824" y="1724866"/>
                <a:chExt cx="7755663" cy="4406937"/>
              </a:xfrm>
            </p:grpSpPr>
            <p:pic>
              <p:nvPicPr>
                <p:cNvPr id="4" name="Picture 3" descr="vxB_maps_eq.eps"/>
                <p:cNvPicPr>
                  <a:picLocks noChangeAspect="1"/>
                </p:cNvPicPr>
                <p:nvPr/>
              </p:nvPicPr>
              <p:blipFill rotWithShape="1">
                <a:blip r:embed="rId3">
                  <a:extLst>
                    <a:ext uri="{28A0092B-C50C-407E-A947-70E740481C1C}">
                      <a14:useLocalDpi xmlns:a14="http://schemas.microsoft.com/office/drawing/2010/main" val="0"/>
                    </a:ext>
                  </a:extLst>
                </a:blip>
                <a:srcRect l="39369" t="24980" r="35773" b="28329"/>
                <a:stretch/>
              </p:blipFill>
              <p:spPr>
                <a:xfrm>
                  <a:off x="2151529" y="1724866"/>
                  <a:ext cx="4521056" cy="4406937"/>
                </a:xfrm>
                <a:prstGeom prst="rect">
                  <a:avLst/>
                </a:prstGeom>
                <a:ln w="6350" cmpd="sng">
                  <a:solidFill>
                    <a:schemeClr val="tx1"/>
                  </a:solidFill>
                </a:ln>
              </p:spPr>
            </p:pic>
            <p:pic>
              <p:nvPicPr>
                <p:cNvPr id="5" name="Picture 4" descr="vxB_maps_eq.eps"/>
                <p:cNvPicPr>
                  <a:picLocks noChangeAspect="1"/>
                </p:cNvPicPr>
                <p:nvPr/>
              </p:nvPicPr>
              <p:blipFill rotWithShape="1">
                <a:blip r:embed="rId4">
                  <a:extLst>
                    <a:ext uri="{28A0092B-C50C-407E-A947-70E740481C1C}">
                      <a14:useLocalDpi xmlns:a14="http://schemas.microsoft.com/office/drawing/2010/main" val="0"/>
                    </a:ext>
                  </a:extLst>
                </a:blip>
                <a:srcRect l="75283" t="27477" r="21813" b="30934"/>
                <a:stretch/>
              </p:blipFill>
              <p:spPr>
                <a:xfrm>
                  <a:off x="6909537" y="2265069"/>
                  <a:ext cx="457480" cy="3401480"/>
                </a:xfrm>
                <a:prstGeom prst="rect">
                  <a:avLst/>
                </a:prstGeom>
              </p:spPr>
            </p:pic>
            <p:sp>
              <p:nvSpPr>
                <p:cNvPr id="3" name="Oval 2"/>
                <p:cNvSpPr/>
                <p:nvPr/>
              </p:nvSpPr>
              <p:spPr>
                <a:xfrm>
                  <a:off x="2258706" y="1755721"/>
                  <a:ext cx="4319399" cy="4319399"/>
                </a:xfrm>
                <a:prstGeom prst="ellipse">
                  <a:avLst/>
                </a:prstGeom>
                <a:noFill/>
                <a:ln w="28575" cmpd="sng">
                  <a:solidFill>
                    <a:srgbClr val="3366FF"/>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1582847" y="2814758"/>
                  <a:ext cx="947808" cy="47382"/>
                </a:xfrm>
                <a:prstGeom prst="straightConnector1">
                  <a:avLst/>
                </a:prstGeom>
                <a:ln>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5824" y="2312449"/>
                  <a:ext cx="2009357" cy="707886"/>
                </a:xfrm>
                <a:prstGeom prst="rect">
                  <a:avLst/>
                </a:prstGeom>
                <a:noFill/>
                <a:ln>
                  <a:noFill/>
                </a:ln>
              </p:spPr>
              <p:txBody>
                <a:bodyPr wrap="square" rtlCol="0">
                  <a:spAutoFit/>
                </a:bodyPr>
                <a:lstStyle/>
                <a:p>
                  <a:pPr algn="ctr"/>
                  <a:r>
                    <a:rPr lang="en-US" sz="2000" dirty="0" smtClean="0">
                      <a:solidFill>
                        <a:srgbClr val="3366FF"/>
                      </a:solidFill>
                      <a:latin typeface="Helvetica Neue Light"/>
                      <a:cs typeface="Helvetica Neue Light"/>
                    </a:rPr>
                    <a:t>Geostationary </a:t>
                  </a:r>
                </a:p>
                <a:p>
                  <a:pPr algn="ctr"/>
                  <a:r>
                    <a:rPr lang="en-US" sz="2000" dirty="0" smtClean="0">
                      <a:solidFill>
                        <a:srgbClr val="3366FF"/>
                      </a:solidFill>
                      <a:latin typeface="Helvetica Neue Light"/>
                      <a:cs typeface="Helvetica Neue Light"/>
                    </a:rPr>
                    <a:t>Orbit</a:t>
                  </a:r>
                  <a:endParaRPr lang="en-US" sz="2000" dirty="0">
                    <a:solidFill>
                      <a:srgbClr val="3366FF"/>
                    </a:solidFill>
                    <a:latin typeface="Helvetica Neue Light"/>
                    <a:cs typeface="Helvetica Neue Light"/>
                  </a:endParaRPr>
                </a:p>
              </p:txBody>
            </p:sp>
            <p:sp>
              <p:nvSpPr>
                <p:cNvPr id="16" name="TextBox 15"/>
                <p:cNvSpPr txBox="1"/>
                <p:nvPr/>
              </p:nvSpPr>
              <p:spPr>
                <a:xfrm>
                  <a:off x="6871623" y="1952323"/>
                  <a:ext cx="808216" cy="338554"/>
                </a:xfrm>
                <a:prstGeom prst="rect">
                  <a:avLst/>
                </a:prstGeom>
                <a:noFill/>
              </p:spPr>
              <p:txBody>
                <a:bodyPr wrap="none" rtlCol="0">
                  <a:spAutoFit/>
                </a:bodyPr>
                <a:lstStyle/>
                <a:p>
                  <a:r>
                    <a:rPr lang="en-US" sz="1600" dirty="0">
                      <a:latin typeface="Helvetica Neue"/>
                      <a:cs typeface="Helvetica Neue"/>
                    </a:rPr>
                    <a:t>i</a:t>
                  </a:r>
                  <a:r>
                    <a:rPr lang="en-US" sz="1600" dirty="0" smtClean="0">
                      <a:latin typeface="Helvetica Neue"/>
                      <a:cs typeface="Helvetica Neue"/>
                    </a:rPr>
                    <a:t>n ms</a:t>
                  </a:r>
                  <a:r>
                    <a:rPr lang="en-US" sz="1600" baseline="30000" dirty="0" smtClean="0">
                      <a:latin typeface="Helvetica Neue"/>
                      <a:cs typeface="Helvetica Neue"/>
                    </a:rPr>
                    <a:t>-2</a:t>
                  </a:r>
                  <a:endParaRPr lang="en-US" sz="1600" dirty="0">
                    <a:latin typeface="Helvetica Neue"/>
                    <a:cs typeface="Helvetica Neue"/>
                  </a:endParaRPr>
                </a:p>
              </p:txBody>
            </p:sp>
          </p:grpSp>
          <p:grpSp>
            <p:nvGrpSpPr>
              <p:cNvPr id="25" name="Group 24"/>
              <p:cNvGrpSpPr/>
              <p:nvPr/>
            </p:nvGrpSpPr>
            <p:grpSpPr>
              <a:xfrm>
                <a:off x="4035890" y="3748625"/>
                <a:ext cx="729980" cy="727956"/>
                <a:chOff x="3315555" y="4927281"/>
                <a:chExt cx="1213713" cy="1210348"/>
              </a:xfrm>
            </p:grpSpPr>
            <p:sp>
              <p:nvSpPr>
                <p:cNvPr id="26" name="Oval 25"/>
                <p:cNvSpPr/>
                <p:nvPr/>
              </p:nvSpPr>
              <p:spPr>
                <a:xfrm>
                  <a:off x="3315555" y="4942360"/>
                  <a:ext cx="1195269" cy="1195269"/>
                </a:xfrm>
                <a:prstGeom prst="ellipse">
                  <a:avLst/>
                </a:prstGeom>
                <a:solidFill>
                  <a:srgbClr val="0001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Chord 26"/>
                <p:cNvSpPr/>
                <p:nvPr/>
              </p:nvSpPr>
              <p:spPr>
                <a:xfrm rot="13145320">
                  <a:off x="3335854" y="4927281"/>
                  <a:ext cx="1193414" cy="1193412"/>
                </a:xfrm>
                <a:prstGeom prst="chord">
                  <a:avLst>
                    <a:gd name="adj1" fmla="val 3059852"/>
                    <a:gd name="adj2" fmla="val 13860601"/>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40" name="Group 39"/>
            <p:cNvGrpSpPr/>
            <p:nvPr/>
          </p:nvGrpSpPr>
          <p:grpSpPr>
            <a:xfrm>
              <a:off x="3791232" y="6180727"/>
              <a:ext cx="3698106" cy="554161"/>
              <a:chOff x="2928734" y="6275498"/>
              <a:chExt cx="3698106" cy="554161"/>
            </a:xfrm>
          </p:grpSpPr>
          <p:sp>
            <p:nvSpPr>
              <p:cNvPr id="18" name="TextBox 17"/>
              <p:cNvSpPr txBox="1"/>
              <p:nvPr/>
            </p:nvSpPr>
            <p:spPr>
              <a:xfrm>
                <a:off x="4625315" y="6283448"/>
                <a:ext cx="284488" cy="307777"/>
              </a:xfrm>
              <a:prstGeom prst="rect">
                <a:avLst/>
              </a:prstGeom>
              <a:noFill/>
            </p:spPr>
            <p:txBody>
              <a:bodyPr wrap="none" rtlCol="0">
                <a:spAutoFit/>
              </a:bodyPr>
              <a:lstStyle/>
              <a:p>
                <a:r>
                  <a:rPr lang="en-US" sz="1400" dirty="0" smtClean="0">
                    <a:latin typeface="Helvetica Neue"/>
                    <a:cs typeface="Helvetica Neue"/>
                  </a:rPr>
                  <a:t>0</a:t>
                </a:r>
                <a:endParaRPr lang="en-US" sz="1400" dirty="0">
                  <a:latin typeface="Helvetica Neue"/>
                  <a:cs typeface="Helvetica Neue"/>
                </a:endParaRPr>
              </a:p>
            </p:txBody>
          </p:sp>
          <p:sp>
            <p:nvSpPr>
              <p:cNvPr id="30" name="TextBox 29"/>
              <p:cNvSpPr txBox="1"/>
              <p:nvPr/>
            </p:nvSpPr>
            <p:spPr>
              <a:xfrm flipH="1">
                <a:off x="2928734" y="6283443"/>
                <a:ext cx="417035" cy="307777"/>
              </a:xfrm>
              <a:prstGeom prst="rect">
                <a:avLst/>
              </a:prstGeom>
              <a:noFill/>
            </p:spPr>
            <p:txBody>
              <a:bodyPr wrap="square" rtlCol="0">
                <a:spAutoFit/>
              </a:bodyPr>
              <a:lstStyle/>
              <a:p>
                <a:r>
                  <a:rPr lang="en-US" sz="1400" dirty="0" smtClean="0">
                    <a:latin typeface="Helvetica Neue"/>
                    <a:cs typeface="Helvetica Neue"/>
                  </a:rPr>
                  <a:t>-5</a:t>
                </a:r>
                <a:endParaRPr lang="en-US" sz="1400" dirty="0">
                  <a:latin typeface="Helvetica Neue"/>
                  <a:cs typeface="Helvetica Neue"/>
                </a:endParaRPr>
              </a:p>
            </p:txBody>
          </p:sp>
          <p:sp>
            <p:nvSpPr>
              <p:cNvPr id="31" name="TextBox 30"/>
              <p:cNvSpPr txBox="1"/>
              <p:nvPr/>
            </p:nvSpPr>
            <p:spPr>
              <a:xfrm>
                <a:off x="6342352" y="6275498"/>
                <a:ext cx="284488" cy="307777"/>
              </a:xfrm>
              <a:prstGeom prst="rect">
                <a:avLst/>
              </a:prstGeom>
              <a:noFill/>
            </p:spPr>
            <p:txBody>
              <a:bodyPr wrap="none" rtlCol="0">
                <a:spAutoFit/>
              </a:bodyPr>
              <a:lstStyle/>
              <a:p>
                <a:r>
                  <a:rPr lang="en-US" sz="1400" dirty="0" smtClean="0">
                    <a:latin typeface="Helvetica Neue"/>
                    <a:cs typeface="Helvetica Neue"/>
                  </a:rPr>
                  <a:t>5</a:t>
                </a:r>
                <a:endParaRPr lang="en-US" sz="1400" dirty="0">
                  <a:latin typeface="Helvetica Neue"/>
                  <a:cs typeface="Helvetica Neue"/>
                </a:endParaRPr>
              </a:p>
            </p:txBody>
          </p:sp>
          <p:sp>
            <p:nvSpPr>
              <p:cNvPr id="28" name="TextBox 27"/>
              <p:cNvSpPr txBox="1"/>
              <p:nvPr/>
            </p:nvSpPr>
            <p:spPr>
              <a:xfrm>
                <a:off x="4483143" y="6491105"/>
                <a:ext cx="582211" cy="338554"/>
              </a:xfrm>
              <a:prstGeom prst="rect">
                <a:avLst/>
              </a:prstGeom>
              <a:noFill/>
            </p:spPr>
            <p:txBody>
              <a:bodyPr wrap="none" rtlCol="0">
                <a:spAutoFit/>
              </a:bodyPr>
              <a:lstStyle/>
              <a:p>
                <a:r>
                  <a:rPr lang="en-US" sz="1600" dirty="0" smtClean="0">
                    <a:latin typeface="Helvetica Neue Light"/>
                    <a:cs typeface="Helvetica Neue Light"/>
                  </a:rPr>
                  <a:t>x/R</a:t>
                </a:r>
                <a:r>
                  <a:rPr lang="en-US" sz="1600" baseline="-25000" dirty="0" smtClean="0">
                    <a:latin typeface="Helvetica Neue Light"/>
                    <a:cs typeface="Helvetica Neue Light"/>
                  </a:rPr>
                  <a:t>E</a:t>
                </a:r>
                <a:endParaRPr lang="en-US" sz="1600" dirty="0">
                  <a:latin typeface="Helvetica Neue Light"/>
                  <a:cs typeface="Helvetica Neue Light"/>
                </a:endParaRPr>
              </a:p>
            </p:txBody>
          </p:sp>
        </p:grpSp>
        <p:grpSp>
          <p:nvGrpSpPr>
            <p:cNvPr id="43" name="Group 42"/>
            <p:cNvGrpSpPr/>
            <p:nvPr/>
          </p:nvGrpSpPr>
          <p:grpSpPr>
            <a:xfrm>
              <a:off x="2826901" y="2286326"/>
              <a:ext cx="585964" cy="3604339"/>
              <a:chOff x="1935960" y="2286326"/>
              <a:chExt cx="585964" cy="3604339"/>
            </a:xfrm>
          </p:grpSpPr>
          <p:sp>
            <p:nvSpPr>
              <p:cNvPr id="33" name="TextBox 32"/>
              <p:cNvSpPr txBox="1"/>
              <p:nvPr/>
            </p:nvSpPr>
            <p:spPr>
              <a:xfrm rot="16200000">
                <a:off x="1820543" y="3866656"/>
                <a:ext cx="569387" cy="338554"/>
              </a:xfrm>
              <a:prstGeom prst="rect">
                <a:avLst/>
              </a:prstGeom>
              <a:noFill/>
            </p:spPr>
            <p:txBody>
              <a:bodyPr wrap="none" rtlCol="0">
                <a:spAutoFit/>
              </a:bodyPr>
              <a:lstStyle/>
              <a:p>
                <a:r>
                  <a:rPr lang="en-US" sz="1600" dirty="0">
                    <a:latin typeface="Helvetica Neue Light"/>
                    <a:cs typeface="Helvetica Neue Light"/>
                  </a:rPr>
                  <a:t>y</a:t>
                </a:r>
                <a:r>
                  <a:rPr lang="en-US" sz="1600" dirty="0" smtClean="0">
                    <a:latin typeface="Helvetica Neue Light"/>
                    <a:cs typeface="Helvetica Neue Light"/>
                  </a:rPr>
                  <a:t>/R</a:t>
                </a:r>
                <a:r>
                  <a:rPr lang="en-US" sz="1600" baseline="-25000" dirty="0" smtClean="0">
                    <a:latin typeface="Helvetica Neue Light"/>
                    <a:cs typeface="Helvetica Neue Light"/>
                  </a:rPr>
                  <a:t>E</a:t>
                </a:r>
                <a:endParaRPr lang="en-US" sz="1600" dirty="0">
                  <a:latin typeface="Helvetica Neue Light"/>
                  <a:cs typeface="Helvetica Neue Light"/>
                </a:endParaRPr>
              </a:p>
            </p:txBody>
          </p:sp>
          <p:sp>
            <p:nvSpPr>
              <p:cNvPr id="34" name="TextBox 33"/>
              <p:cNvSpPr txBox="1"/>
              <p:nvPr/>
            </p:nvSpPr>
            <p:spPr>
              <a:xfrm>
                <a:off x="2190192" y="3876984"/>
                <a:ext cx="284488" cy="307777"/>
              </a:xfrm>
              <a:prstGeom prst="rect">
                <a:avLst/>
              </a:prstGeom>
              <a:noFill/>
            </p:spPr>
            <p:txBody>
              <a:bodyPr wrap="none" rtlCol="0">
                <a:spAutoFit/>
              </a:bodyPr>
              <a:lstStyle/>
              <a:p>
                <a:r>
                  <a:rPr lang="en-US" sz="1400" dirty="0" smtClean="0">
                    <a:latin typeface="Helvetica Neue"/>
                    <a:cs typeface="Helvetica Neue"/>
                  </a:rPr>
                  <a:t>0</a:t>
                </a:r>
                <a:endParaRPr lang="en-US" sz="1400" dirty="0">
                  <a:latin typeface="Helvetica Neue"/>
                  <a:cs typeface="Helvetica Neue"/>
                </a:endParaRPr>
              </a:p>
            </p:txBody>
          </p:sp>
          <p:sp>
            <p:nvSpPr>
              <p:cNvPr id="35" name="TextBox 34"/>
              <p:cNvSpPr txBox="1"/>
              <p:nvPr/>
            </p:nvSpPr>
            <p:spPr>
              <a:xfrm flipH="1">
                <a:off x="2104889" y="5582888"/>
                <a:ext cx="417035" cy="307777"/>
              </a:xfrm>
              <a:prstGeom prst="rect">
                <a:avLst/>
              </a:prstGeom>
              <a:noFill/>
            </p:spPr>
            <p:txBody>
              <a:bodyPr wrap="square" rtlCol="0">
                <a:spAutoFit/>
              </a:bodyPr>
              <a:lstStyle/>
              <a:p>
                <a:r>
                  <a:rPr lang="en-US" sz="1400" dirty="0" smtClean="0">
                    <a:latin typeface="Helvetica Neue"/>
                    <a:cs typeface="Helvetica Neue"/>
                  </a:rPr>
                  <a:t>-5</a:t>
                </a:r>
                <a:endParaRPr lang="en-US" sz="1400" dirty="0">
                  <a:latin typeface="Helvetica Neue"/>
                  <a:cs typeface="Helvetica Neue"/>
                </a:endParaRPr>
              </a:p>
            </p:txBody>
          </p:sp>
          <p:sp>
            <p:nvSpPr>
              <p:cNvPr id="36" name="TextBox 35"/>
              <p:cNvSpPr txBox="1"/>
              <p:nvPr/>
            </p:nvSpPr>
            <p:spPr>
              <a:xfrm>
                <a:off x="2172736" y="2286326"/>
                <a:ext cx="284488" cy="307777"/>
              </a:xfrm>
              <a:prstGeom prst="rect">
                <a:avLst/>
              </a:prstGeom>
              <a:noFill/>
            </p:spPr>
            <p:txBody>
              <a:bodyPr wrap="none" rtlCol="0">
                <a:spAutoFit/>
              </a:bodyPr>
              <a:lstStyle/>
              <a:p>
                <a:r>
                  <a:rPr lang="en-US" sz="1400" dirty="0" smtClean="0">
                    <a:latin typeface="Helvetica Neue"/>
                    <a:cs typeface="Helvetica Neue"/>
                  </a:rPr>
                  <a:t>5</a:t>
                </a:r>
                <a:endParaRPr lang="en-US" sz="1400" dirty="0">
                  <a:latin typeface="Helvetica Neue"/>
                  <a:cs typeface="Helvetica Neue"/>
                </a:endParaRPr>
              </a:p>
            </p:txBody>
          </p:sp>
        </p:grpSp>
        <p:grpSp>
          <p:nvGrpSpPr>
            <p:cNvPr id="45" name="Group 44"/>
            <p:cNvGrpSpPr/>
            <p:nvPr/>
          </p:nvGrpSpPr>
          <p:grpSpPr>
            <a:xfrm>
              <a:off x="94780" y="3163502"/>
              <a:ext cx="2641002" cy="3524653"/>
              <a:chOff x="94780" y="3163502"/>
              <a:chExt cx="2641002" cy="3524653"/>
            </a:xfrm>
          </p:grpSpPr>
          <p:grpSp>
            <p:nvGrpSpPr>
              <p:cNvPr id="13" name="Group 12"/>
              <p:cNvGrpSpPr/>
              <p:nvPr/>
            </p:nvGrpSpPr>
            <p:grpSpPr>
              <a:xfrm>
                <a:off x="255909" y="5013485"/>
                <a:ext cx="856694" cy="756321"/>
                <a:chOff x="957288" y="5392574"/>
                <a:chExt cx="856694" cy="756321"/>
              </a:xfrm>
            </p:grpSpPr>
            <p:grpSp>
              <p:nvGrpSpPr>
                <p:cNvPr id="14" name="Group 13"/>
                <p:cNvGrpSpPr/>
                <p:nvPr/>
              </p:nvGrpSpPr>
              <p:grpSpPr>
                <a:xfrm>
                  <a:off x="1216435" y="5499375"/>
                  <a:ext cx="431086" cy="401626"/>
                  <a:chOff x="2264329" y="1409644"/>
                  <a:chExt cx="1955175" cy="1821561"/>
                </a:xfrm>
              </p:grpSpPr>
              <p:cxnSp>
                <p:nvCxnSpPr>
                  <p:cNvPr id="20" name="Straight Arrow Connector 19"/>
                  <p:cNvCxnSpPr/>
                  <p:nvPr/>
                </p:nvCxnSpPr>
                <p:spPr>
                  <a:xfrm flipV="1">
                    <a:off x="2264329" y="1409644"/>
                    <a:ext cx="0" cy="1821561"/>
                  </a:xfrm>
                  <a:prstGeom prst="straightConnector1">
                    <a:avLst/>
                  </a:prstGeom>
                  <a:ln w="63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2266329" y="3222850"/>
                    <a:ext cx="1953175" cy="1996"/>
                  </a:xfrm>
                  <a:prstGeom prst="straightConnector1">
                    <a:avLst/>
                  </a:prstGeom>
                  <a:ln w="635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957288" y="5392574"/>
                  <a:ext cx="287258" cy="338554"/>
                </a:xfrm>
                <a:prstGeom prst="rect">
                  <a:avLst/>
                </a:prstGeom>
                <a:noFill/>
              </p:spPr>
              <p:txBody>
                <a:bodyPr wrap="none" rtlCol="0">
                  <a:spAutoFit/>
                </a:bodyPr>
                <a:lstStyle/>
                <a:p>
                  <a:r>
                    <a:rPr lang="en-US" sz="1600" dirty="0" smtClean="0">
                      <a:latin typeface="Helvetica Neue Light"/>
                      <a:cs typeface="Helvetica Neue Light"/>
                    </a:rPr>
                    <a:t>y</a:t>
                  </a:r>
                  <a:endParaRPr lang="en-US" sz="1600" dirty="0">
                    <a:latin typeface="Helvetica Neue Light"/>
                    <a:cs typeface="Helvetica Neue Light"/>
                  </a:endParaRPr>
                </a:p>
              </p:txBody>
            </p:sp>
            <p:sp>
              <p:nvSpPr>
                <p:cNvPr id="19" name="TextBox 18"/>
                <p:cNvSpPr txBox="1"/>
                <p:nvPr/>
              </p:nvSpPr>
              <p:spPr>
                <a:xfrm>
                  <a:off x="1526724" y="5810341"/>
                  <a:ext cx="287258" cy="338554"/>
                </a:xfrm>
                <a:prstGeom prst="rect">
                  <a:avLst/>
                </a:prstGeom>
                <a:noFill/>
              </p:spPr>
              <p:txBody>
                <a:bodyPr wrap="none" rtlCol="0">
                  <a:spAutoFit/>
                </a:bodyPr>
                <a:lstStyle/>
                <a:p>
                  <a:r>
                    <a:rPr lang="en-US" sz="1600" dirty="0" smtClean="0">
                      <a:latin typeface="Helvetica Neue Light"/>
                      <a:cs typeface="Helvetica Neue Light"/>
                    </a:rPr>
                    <a:t>x</a:t>
                  </a:r>
                  <a:endParaRPr lang="en-US" sz="1600" dirty="0">
                    <a:latin typeface="Helvetica Neue Light"/>
                    <a:cs typeface="Helvetica Neue Light"/>
                  </a:endParaRPr>
                </a:p>
              </p:txBody>
            </p:sp>
          </p:grpSp>
          <p:grpSp>
            <p:nvGrpSpPr>
              <p:cNvPr id="7" name="Group 6"/>
              <p:cNvGrpSpPr/>
              <p:nvPr/>
            </p:nvGrpSpPr>
            <p:grpSpPr>
              <a:xfrm>
                <a:off x="284343" y="5713978"/>
                <a:ext cx="637281" cy="372201"/>
                <a:chOff x="549729" y="6301561"/>
                <a:chExt cx="637281" cy="372201"/>
              </a:xfrm>
            </p:grpSpPr>
            <p:sp>
              <p:nvSpPr>
                <p:cNvPr id="6" name="TextBox 5"/>
                <p:cNvSpPr txBox="1"/>
                <p:nvPr/>
              </p:nvSpPr>
              <p:spPr>
                <a:xfrm>
                  <a:off x="549729" y="6301561"/>
                  <a:ext cx="287258" cy="338554"/>
                </a:xfrm>
                <a:prstGeom prst="rect">
                  <a:avLst/>
                </a:prstGeom>
                <a:noFill/>
              </p:spPr>
              <p:txBody>
                <a:bodyPr wrap="none" rtlCol="0">
                  <a:spAutoFit/>
                </a:bodyPr>
                <a:lstStyle/>
                <a:p>
                  <a:r>
                    <a:rPr lang="en-US" sz="1600" dirty="0" smtClean="0">
                      <a:latin typeface="Helvetica Neue Light"/>
                      <a:cs typeface="Helvetica Neue Light"/>
                    </a:rPr>
                    <a:t>z</a:t>
                  </a:r>
                  <a:endParaRPr lang="en-US" sz="1600" dirty="0">
                    <a:latin typeface="Helvetica Neue Light"/>
                    <a:cs typeface="Helvetica Neue Light"/>
                  </a:endParaRPr>
                </a:p>
              </p:txBody>
            </p:sp>
            <p:sp>
              <p:nvSpPr>
                <p:cNvPr id="23" name="Oval 22"/>
                <p:cNvSpPr/>
                <p:nvPr/>
              </p:nvSpPr>
              <p:spPr>
                <a:xfrm flipH="1">
                  <a:off x="835499" y="6337508"/>
                  <a:ext cx="351511" cy="336254"/>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flipH="1">
                  <a:off x="958042" y="6456484"/>
                  <a:ext cx="96054" cy="91885"/>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TextBox 37"/>
              <p:cNvSpPr txBox="1"/>
              <p:nvPr/>
            </p:nvSpPr>
            <p:spPr>
              <a:xfrm>
                <a:off x="94780" y="6103379"/>
                <a:ext cx="1800493" cy="584776"/>
              </a:xfrm>
              <a:prstGeom prst="rect">
                <a:avLst/>
              </a:prstGeom>
              <a:noFill/>
            </p:spPr>
            <p:txBody>
              <a:bodyPr wrap="none" rtlCol="0">
                <a:spAutoFit/>
              </a:bodyPr>
              <a:lstStyle/>
              <a:p>
                <a:r>
                  <a:rPr lang="en-US" sz="1600" dirty="0" smtClean="0">
                    <a:latin typeface="Helvetica Neue Light"/>
                    <a:cs typeface="Helvetica Neue Light"/>
                  </a:rPr>
                  <a:t>R</a:t>
                </a:r>
                <a:r>
                  <a:rPr lang="en-US" sz="1600" baseline="-25000" dirty="0" smtClean="0">
                    <a:latin typeface="Helvetica Neue Light"/>
                    <a:cs typeface="Helvetica Neue Light"/>
                  </a:rPr>
                  <a:t>E</a:t>
                </a:r>
                <a:r>
                  <a:rPr lang="en-US" sz="1600" dirty="0" smtClean="0">
                    <a:latin typeface="Helvetica Neue Light"/>
                    <a:cs typeface="Helvetica Neue Light"/>
                  </a:rPr>
                  <a:t> is the </a:t>
                </a:r>
              </a:p>
              <a:p>
                <a:r>
                  <a:rPr lang="en-US" sz="1600" dirty="0" smtClean="0">
                    <a:latin typeface="Helvetica Neue Light"/>
                    <a:cs typeface="Helvetica Neue Light"/>
                  </a:rPr>
                  <a:t>mean Earth radius</a:t>
                </a:r>
                <a:endParaRPr lang="en-US" sz="1600" dirty="0">
                  <a:latin typeface="Helvetica Neue Light"/>
                  <a:cs typeface="Helvetica Neue Light"/>
                </a:endParaRPr>
              </a:p>
            </p:txBody>
          </p:sp>
          <p:sp>
            <p:nvSpPr>
              <p:cNvPr id="44" name="TextBox 43"/>
              <p:cNvSpPr txBox="1"/>
              <p:nvPr/>
            </p:nvSpPr>
            <p:spPr>
              <a:xfrm>
                <a:off x="432603" y="3163502"/>
                <a:ext cx="2303179" cy="1815882"/>
              </a:xfrm>
              <a:prstGeom prst="rect">
                <a:avLst/>
              </a:prstGeom>
              <a:noFill/>
            </p:spPr>
            <p:txBody>
              <a:bodyPr wrap="square" rtlCol="0">
                <a:spAutoFit/>
              </a:bodyPr>
              <a:lstStyle/>
              <a:p>
                <a:r>
                  <a:rPr lang="en-US" sz="1400" dirty="0" smtClean="0">
                    <a:latin typeface="Helvetica Neue Light"/>
                    <a:cs typeface="Helvetica Neue Light"/>
                  </a:rPr>
                  <a:t>The standard case:</a:t>
                </a:r>
              </a:p>
              <a:p>
                <a:pPr marL="285750" indent="-285750">
                  <a:buFont typeface="Arial"/>
                  <a:buChar char="•"/>
                </a:pPr>
                <a:r>
                  <a:rPr lang="en-US" sz="1400" dirty="0">
                    <a:latin typeface="Helvetica Neue Light"/>
                    <a:cs typeface="Helvetica Neue Light"/>
                  </a:rPr>
                  <a:t>m</a:t>
                </a:r>
                <a:r>
                  <a:rPr lang="en-US" sz="1400" dirty="0" smtClean="0">
                    <a:latin typeface="Helvetica Neue Light"/>
                    <a:cs typeface="Helvetica Neue Light"/>
                  </a:rPr>
                  <a:t> = 1 kg</a:t>
                </a:r>
              </a:p>
              <a:p>
                <a:pPr marL="285750" indent="-285750">
                  <a:buFont typeface="Arial"/>
                  <a:buChar char="•"/>
                </a:pPr>
                <a:r>
                  <a:rPr lang="en-US" sz="1400" dirty="0">
                    <a:latin typeface="Helvetica Neue Light"/>
                    <a:cs typeface="Helvetica Neue Light"/>
                  </a:rPr>
                  <a:t>q</a:t>
                </a:r>
                <a:r>
                  <a:rPr lang="en-US" sz="1400" dirty="0" smtClean="0">
                    <a:latin typeface="Helvetica Neue Light"/>
                    <a:cs typeface="Helvetica Neue Light"/>
                  </a:rPr>
                  <a:t> = 1 Coulomb</a:t>
                </a:r>
              </a:p>
              <a:p>
                <a:pPr marL="285750" indent="-285750">
                  <a:buFont typeface="Arial"/>
                  <a:buChar char="•"/>
                </a:pPr>
                <a:r>
                  <a:rPr lang="en-US" sz="1400" dirty="0" smtClean="0">
                    <a:latin typeface="Helvetica Neue Light"/>
                    <a:cs typeface="Helvetica Neue Light"/>
                  </a:rPr>
                  <a:t>Thus, q/m = 1 C/kg </a:t>
                </a:r>
              </a:p>
              <a:p>
                <a:pPr marL="285750" indent="-285750">
                  <a:buFont typeface="Arial"/>
                  <a:buChar char="•"/>
                </a:pPr>
                <a:r>
                  <a:rPr lang="en-US" sz="1400" dirty="0" smtClean="0">
                    <a:latin typeface="Helvetica Neue Light"/>
                    <a:cs typeface="Helvetica Neue Light"/>
                  </a:rPr>
                  <a:t>Circular orbit</a:t>
                </a:r>
              </a:p>
              <a:p>
                <a:pPr marL="285750" indent="-285750">
                  <a:buFont typeface="Arial"/>
                  <a:buChar char="•"/>
                </a:pPr>
                <a:r>
                  <a:rPr lang="en-US" sz="1400" dirty="0" smtClean="0">
                    <a:latin typeface="Helvetica Neue Light"/>
                    <a:cs typeface="Helvetica Neue Light"/>
                  </a:rPr>
                  <a:t>Inclination = 0</a:t>
                </a:r>
              </a:p>
              <a:p>
                <a:pPr marL="285750" indent="-285750">
                  <a:buFont typeface="Arial"/>
                  <a:buChar char="•"/>
                </a:pPr>
                <a:r>
                  <a:rPr lang="en-US" sz="1400" dirty="0">
                    <a:latin typeface="Helvetica Neue Light"/>
                    <a:cs typeface="Helvetica Neue Light"/>
                  </a:rPr>
                  <a:t>2000 km – ~36,000 km</a:t>
                </a:r>
              </a:p>
              <a:p>
                <a:pPr marL="285750" indent="-285750">
                  <a:buFont typeface="Arial"/>
                  <a:buChar char="•"/>
                </a:pPr>
                <a:endParaRPr lang="en-US" sz="1400" dirty="0">
                  <a:latin typeface="Helvetica Neue Light"/>
                  <a:cs typeface="Helvetica Neue Light"/>
                </a:endParaRPr>
              </a:p>
            </p:txBody>
          </p:sp>
        </p:grpSp>
      </p:grpSp>
      <p:cxnSp>
        <p:nvCxnSpPr>
          <p:cNvPr id="39" name="Straight Arrow Connector 38"/>
          <p:cNvCxnSpPr/>
          <p:nvPr/>
        </p:nvCxnSpPr>
        <p:spPr>
          <a:xfrm flipV="1">
            <a:off x="7166189" y="4956620"/>
            <a:ext cx="520553" cy="55993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6313162" y="4539621"/>
            <a:ext cx="245688" cy="228224"/>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H="1" flipV="1">
            <a:off x="6350334" y="3279138"/>
            <a:ext cx="208514" cy="265365"/>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flipV="1">
            <a:off x="6672585" y="3847778"/>
            <a:ext cx="1495" cy="323759"/>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H="1" flipV="1">
            <a:off x="5525734" y="3108549"/>
            <a:ext cx="333230" cy="1535"/>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5651196" y="4977876"/>
            <a:ext cx="320009" cy="7176"/>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a:off x="4748530" y="4001710"/>
            <a:ext cx="2244" cy="310454"/>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H="1">
            <a:off x="4824355" y="3280678"/>
            <a:ext cx="266881" cy="263828"/>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4919136" y="4691256"/>
            <a:ext cx="255908" cy="265364"/>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58" name="Group 57"/>
          <p:cNvGrpSpPr/>
          <p:nvPr/>
        </p:nvGrpSpPr>
        <p:grpSpPr>
          <a:xfrm>
            <a:off x="1507018" y="4909235"/>
            <a:ext cx="1355370" cy="523220"/>
            <a:chOff x="1507018" y="4909235"/>
            <a:chExt cx="1355370" cy="523220"/>
          </a:xfrm>
        </p:grpSpPr>
        <p:cxnSp>
          <p:nvCxnSpPr>
            <p:cNvPr id="59" name="Straight Arrow Connector 58"/>
            <p:cNvCxnSpPr/>
            <p:nvPr/>
          </p:nvCxnSpPr>
          <p:spPr>
            <a:xfrm flipH="1" flipV="1">
              <a:off x="1507018" y="5013484"/>
              <a:ext cx="750" cy="332468"/>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1563888" y="4909235"/>
              <a:ext cx="1298500" cy="523220"/>
            </a:xfrm>
            <a:prstGeom prst="rect">
              <a:avLst/>
            </a:prstGeom>
            <a:noFill/>
          </p:spPr>
          <p:txBody>
            <a:bodyPr wrap="square" rtlCol="0">
              <a:spAutoFit/>
            </a:bodyPr>
            <a:lstStyle/>
            <a:p>
              <a:r>
                <a:rPr lang="en-US" sz="1400" dirty="0" smtClean="0">
                  <a:latin typeface="Helvetica Neue Light"/>
                  <a:cs typeface="Helvetica Neue Light"/>
                </a:rPr>
                <a:t>sample </a:t>
              </a:r>
            </a:p>
            <a:p>
              <a:r>
                <a:rPr lang="en-US" sz="1400" dirty="0" smtClean="0">
                  <a:latin typeface="Helvetica Neue Light"/>
                  <a:cs typeface="Helvetica Neue Light"/>
                </a:rPr>
                <a:t>velocity vector</a:t>
              </a:r>
              <a:endParaRPr lang="en-US" sz="1400" dirty="0">
                <a:latin typeface="Helvetica Neue Light"/>
                <a:cs typeface="Helvetica Neue Light"/>
              </a:endParaRPr>
            </a:p>
          </p:txBody>
        </p:sp>
      </p:grpSp>
    </p:spTree>
    <p:extLst>
      <p:ext uri="{BB962C8B-B14F-4D97-AF65-F5344CB8AC3E}">
        <p14:creationId xmlns:p14="http://schemas.microsoft.com/office/powerpoint/2010/main" val="4276247702"/>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Lorentz force at GEO</a:t>
            </a:r>
            <a:endParaRPr lang="en-US" dirty="0"/>
          </a:p>
        </p:txBody>
      </p:sp>
      <p:sp>
        <p:nvSpPr>
          <p:cNvPr id="3" name="Content Placeholder 2"/>
          <p:cNvSpPr>
            <a:spLocks noGrp="1"/>
          </p:cNvSpPr>
          <p:nvPr>
            <p:ph idx="1"/>
          </p:nvPr>
        </p:nvSpPr>
        <p:spPr>
          <a:xfrm>
            <a:off x="288336" y="1577773"/>
            <a:ext cx="8489950" cy="3457575"/>
          </a:xfrm>
        </p:spPr>
        <p:txBody>
          <a:bodyPr/>
          <a:lstStyle/>
          <a:p>
            <a:r>
              <a:rPr lang="en-US" dirty="0" smtClean="0">
                <a:latin typeface="Arial"/>
                <a:cs typeface="Arial"/>
              </a:rPr>
              <a:t>SVs co-rotating with the Earth have minimal velocity with respect to field</a:t>
            </a:r>
          </a:p>
          <a:p>
            <a:r>
              <a:rPr lang="en-US" dirty="0" smtClean="0">
                <a:latin typeface="Arial"/>
                <a:cs typeface="Arial"/>
              </a:rPr>
              <a:t>In super-GEO or geo-synchronous effects could be more pronounced (graveyard effects)</a:t>
            </a:r>
          </a:p>
          <a:p>
            <a:r>
              <a:rPr lang="en-US" dirty="0" smtClean="0">
                <a:latin typeface="Arial"/>
                <a:cs typeface="Arial"/>
              </a:rPr>
              <a:t>Key parameter is Q/m (charge to mass ratio)</a:t>
            </a:r>
          </a:p>
          <a:p>
            <a:r>
              <a:rPr lang="en-US" dirty="0" smtClean="0">
                <a:latin typeface="Arial"/>
                <a:cs typeface="Arial"/>
              </a:rPr>
              <a:t>Knowledge of charging is limited (currently)</a:t>
            </a:r>
          </a:p>
          <a:p>
            <a:r>
              <a:rPr lang="en-US" dirty="0" smtClean="0">
                <a:latin typeface="Arial"/>
                <a:cs typeface="Arial"/>
              </a:rPr>
              <a:t>Effect would be systematic (e.g. an issue for graveyard orbits)</a:t>
            </a:r>
          </a:p>
          <a:p>
            <a:r>
              <a:rPr lang="en-US" dirty="0" smtClean="0">
                <a:latin typeface="Arial"/>
                <a:cs typeface="Arial"/>
              </a:rPr>
              <a:t>It leads to another interesting question: solar wind and the plasma environment</a:t>
            </a:r>
            <a:endParaRPr lang="en-US" dirty="0">
              <a:latin typeface="Arial"/>
              <a:cs typeface="Arial"/>
            </a:endParaRPr>
          </a:p>
        </p:txBody>
      </p:sp>
    </p:spTree>
    <p:extLst>
      <p:ext uri="{BB962C8B-B14F-4D97-AF65-F5344CB8AC3E}">
        <p14:creationId xmlns:p14="http://schemas.microsoft.com/office/powerpoint/2010/main" val="15772679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829" y="1103448"/>
            <a:ext cx="9033591" cy="1296988"/>
          </a:xfrm>
        </p:spPr>
        <p:txBody>
          <a:bodyPr/>
          <a:lstStyle/>
          <a:p>
            <a:r>
              <a:rPr lang="en-GB" sz="2800" dirty="0" smtClean="0"/>
              <a:t>Thoughts/Questions over the GEO Environment </a:t>
            </a:r>
            <a:endParaRPr lang="en-GB" sz="2800" dirty="0"/>
          </a:p>
        </p:txBody>
      </p:sp>
      <p:sp>
        <p:nvSpPr>
          <p:cNvPr id="3" name="Content Placeholder 2"/>
          <p:cNvSpPr>
            <a:spLocks noGrp="1"/>
          </p:cNvSpPr>
          <p:nvPr>
            <p:ph idx="1"/>
          </p:nvPr>
        </p:nvSpPr>
        <p:spPr>
          <a:xfrm>
            <a:off x="330200" y="1919429"/>
            <a:ext cx="8489950" cy="3457575"/>
          </a:xfrm>
        </p:spPr>
        <p:txBody>
          <a:bodyPr/>
          <a:lstStyle/>
          <a:p>
            <a:r>
              <a:rPr lang="en-GB" sz="2400" dirty="0" smtClean="0">
                <a:latin typeface="Arial"/>
                <a:cs typeface="Arial"/>
              </a:rPr>
              <a:t>Particulate radiation environment is difficult to predict </a:t>
            </a:r>
            <a:r>
              <a:rPr lang="en-GB" sz="2400" i="1" dirty="0" smtClean="0">
                <a:latin typeface="Arial"/>
                <a:cs typeface="Arial"/>
              </a:rPr>
              <a:t>a priori </a:t>
            </a:r>
            <a:r>
              <a:rPr lang="en-GB" sz="2400" dirty="0" smtClean="0">
                <a:latin typeface="Arial"/>
                <a:cs typeface="Arial"/>
              </a:rPr>
              <a:t>– take measurements?</a:t>
            </a:r>
          </a:p>
          <a:p>
            <a:r>
              <a:rPr lang="en-GB" sz="2400" dirty="0" smtClean="0">
                <a:latin typeface="Arial"/>
                <a:cs typeface="Arial"/>
              </a:rPr>
              <a:t>Solar wind modelling and prediction – ingest predictive, space weather data from L2?</a:t>
            </a:r>
          </a:p>
          <a:p>
            <a:r>
              <a:rPr lang="en-GB" sz="2400" dirty="0" smtClean="0">
                <a:latin typeface="Arial"/>
                <a:cs typeface="Arial"/>
              </a:rPr>
              <a:t>Engage with the space weather community for the purposes of dynamics modelling?</a:t>
            </a:r>
          </a:p>
          <a:p>
            <a:r>
              <a:rPr lang="en-GB" sz="2400" dirty="0" smtClean="0">
                <a:latin typeface="Arial"/>
                <a:cs typeface="Arial"/>
              </a:rPr>
              <a:t>Commercial satellite operators (via NATO SCI TG) are willing to host instruments ‘on the wings’</a:t>
            </a:r>
          </a:p>
          <a:p>
            <a:r>
              <a:rPr lang="en-GB" sz="2400" dirty="0" smtClean="0">
                <a:latin typeface="Arial"/>
                <a:cs typeface="Arial"/>
              </a:rPr>
              <a:t>A useful resource is the experience of existing satellite operators</a:t>
            </a:r>
          </a:p>
          <a:p>
            <a:r>
              <a:rPr lang="en-GB" sz="2400" dirty="0" smtClean="0">
                <a:latin typeface="Arial"/>
                <a:cs typeface="Arial"/>
              </a:rPr>
              <a:t>Consider using a GEO satellite exploiting GPS side lobes for positioning</a:t>
            </a:r>
          </a:p>
          <a:p>
            <a:endParaRPr lang="en-GB" dirty="0" smtClean="0"/>
          </a:p>
          <a:p>
            <a:endParaRPr lang="en-GB" dirty="0"/>
          </a:p>
        </p:txBody>
      </p:sp>
    </p:spTree>
    <p:extLst>
      <p:ext uri="{BB962C8B-B14F-4D97-AF65-F5344CB8AC3E}">
        <p14:creationId xmlns:p14="http://schemas.microsoft.com/office/powerpoint/2010/main" val="1842445345"/>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850330"/>
            <a:ext cx="8489950" cy="1296988"/>
          </a:xfrm>
        </p:spPr>
        <p:txBody>
          <a:bodyPr/>
          <a:lstStyle/>
          <a:p>
            <a:r>
              <a:rPr lang="en-US" dirty="0" smtClean="0"/>
              <a:t>Conclusions</a:t>
            </a:r>
            <a:endParaRPr lang="en-US" dirty="0"/>
          </a:p>
        </p:txBody>
      </p:sp>
      <p:sp>
        <p:nvSpPr>
          <p:cNvPr id="3" name="Content Placeholder 2"/>
          <p:cNvSpPr>
            <a:spLocks noGrp="1"/>
          </p:cNvSpPr>
          <p:nvPr>
            <p:ph idx="1"/>
          </p:nvPr>
        </p:nvSpPr>
        <p:spPr>
          <a:xfrm>
            <a:off x="330200" y="1392848"/>
            <a:ext cx="8489950" cy="3457575"/>
          </a:xfrm>
        </p:spPr>
        <p:txBody>
          <a:bodyPr/>
          <a:lstStyle/>
          <a:p>
            <a:r>
              <a:rPr lang="en-US" sz="2200" dirty="0" smtClean="0">
                <a:latin typeface="Arial"/>
                <a:cs typeface="Arial"/>
              </a:rPr>
              <a:t>Non-gravitational orbital dynamics at GEO are unique and relatively unexplored (radiation pressure, solar wind, Lorentz)</a:t>
            </a:r>
          </a:p>
          <a:p>
            <a:r>
              <a:rPr lang="en-US" sz="2200" dirty="0" smtClean="0">
                <a:latin typeface="Arial"/>
                <a:cs typeface="Arial"/>
              </a:rPr>
              <a:t>GEO satellites have very high area-to-mass ratios compared to LEO/MEO SVs: sensitive to surface force effects</a:t>
            </a:r>
          </a:p>
          <a:p>
            <a:r>
              <a:rPr lang="en-US" sz="2200" dirty="0" smtClean="0">
                <a:latin typeface="Arial"/>
                <a:cs typeface="Arial"/>
              </a:rPr>
              <a:t>Mature modelling techniques (LEO/MEO) not yet applied to GEO</a:t>
            </a:r>
          </a:p>
          <a:p>
            <a:r>
              <a:rPr lang="en-US" sz="2200" dirty="0">
                <a:latin typeface="Arial"/>
                <a:cs typeface="Arial"/>
              </a:rPr>
              <a:t>E</a:t>
            </a:r>
            <a:r>
              <a:rPr lang="en-US" sz="2200" dirty="0" smtClean="0">
                <a:latin typeface="Arial"/>
                <a:cs typeface="Arial"/>
              </a:rPr>
              <a:t>nvironmental effects (plasma fields, solar wind forcing, charging, Lorentz) are poorly understood – may require sensor development on orbit</a:t>
            </a:r>
          </a:p>
          <a:p>
            <a:r>
              <a:rPr lang="en-US" sz="2200" dirty="0" smtClean="0">
                <a:latin typeface="Arial"/>
                <a:cs typeface="Arial"/>
              </a:rPr>
              <a:t>It would be useful to carry out a study on GEO orbital dynamics to quantify just what ‘natural motion’ comprises and to ingest new sensor information</a:t>
            </a:r>
          </a:p>
          <a:p>
            <a:r>
              <a:rPr lang="en-US" sz="2200" dirty="0" smtClean="0">
                <a:latin typeface="Arial"/>
                <a:cs typeface="Arial"/>
              </a:rPr>
              <a:t>This could provide the basis for </a:t>
            </a:r>
            <a:r>
              <a:rPr lang="en-US" sz="2200" dirty="0" smtClean="0">
                <a:latin typeface="Arial"/>
                <a:cs typeface="Arial"/>
              </a:rPr>
              <a:t>track custody developments – identification and trajectory prediction</a:t>
            </a:r>
            <a:endParaRPr lang="en-US" sz="2200" dirty="0" smtClean="0">
              <a:latin typeface="Arial"/>
              <a:cs typeface="Arial"/>
            </a:endParaRPr>
          </a:p>
          <a:p>
            <a:endParaRPr lang="en-US" sz="2400" dirty="0" smtClean="0">
              <a:latin typeface="Arial"/>
              <a:cs typeface="Arial"/>
            </a:endParaRPr>
          </a:p>
        </p:txBody>
      </p:sp>
    </p:spTree>
    <p:extLst>
      <p:ext uri="{BB962C8B-B14F-4D97-AF65-F5344CB8AC3E}">
        <p14:creationId xmlns:p14="http://schemas.microsoft.com/office/powerpoint/2010/main" val="1155773473"/>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978150"/>
            <a:ext cx="3568700" cy="1296988"/>
          </a:xfrm>
        </p:spPr>
        <p:txBody>
          <a:bodyPr/>
          <a:lstStyle/>
          <a:p>
            <a:r>
              <a:rPr lang="en-US" dirty="0" smtClean="0"/>
              <a:t>Back up slides</a:t>
            </a:r>
            <a:endParaRPr lang="en-US" dirty="0"/>
          </a:p>
        </p:txBody>
      </p:sp>
    </p:spTree>
    <p:extLst>
      <p:ext uri="{BB962C8B-B14F-4D97-AF65-F5344CB8AC3E}">
        <p14:creationId xmlns:p14="http://schemas.microsoft.com/office/powerpoint/2010/main" val="3942972111"/>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1017809"/>
            <a:ext cx="8489950" cy="769700"/>
          </a:xfrm>
        </p:spPr>
        <p:txBody>
          <a:bodyPr/>
          <a:lstStyle/>
          <a:p>
            <a:r>
              <a:rPr lang="en-US" sz="2400" dirty="0" smtClean="0"/>
              <a:t>Total solar irradiance and sunspot number</a:t>
            </a:r>
            <a:endParaRPr lang="en-US" sz="2400" dirty="0"/>
          </a:p>
        </p:txBody>
      </p:sp>
      <p:pic>
        <p:nvPicPr>
          <p:cNvPr id="4" name="Picture 3"/>
          <p:cNvPicPr>
            <a:picLocks noChangeAspect="1"/>
          </p:cNvPicPr>
          <p:nvPr/>
        </p:nvPicPr>
        <p:blipFill>
          <a:blip r:embed="rId2"/>
          <a:stretch>
            <a:fillRect/>
          </a:stretch>
        </p:blipFill>
        <p:spPr>
          <a:xfrm>
            <a:off x="235165" y="1925717"/>
            <a:ext cx="8689348" cy="35698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9913700"/>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938" t="10000" r="16354" b="2916"/>
          <a:stretch/>
        </p:blipFill>
        <p:spPr>
          <a:xfrm>
            <a:off x="354013" y="1860550"/>
            <a:ext cx="3952875" cy="3813003"/>
          </a:xfrm>
          <a:prstGeom prst="rect">
            <a:avLst/>
          </a:prstGeom>
        </p:spPr>
      </p:pic>
      <p:sp>
        <p:nvSpPr>
          <p:cNvPr id="5" name="Title 1"/>
          <p:cNvSpPr>
            <a:spLocks noGrp="1"/>
          </p:cNvSpPr>
          <p:nvPr>
            <p:ph type="title"/>
          </p:nvPr>
        </p:nvSpPr>
        <p:spPr>
          <a:xfrm>
            <a:off x="392113" y="917575"/>
            <a:ext cx="7772400" cy="1362075"/>
          </a:xfrm>
        </p:spPr>
        <p:txBody>
          <a:bodyPr/>
          <a:lstStyle/>
          <a:p>
            <a:r>
              <a:rPr lang="en-GB" dirty="0" smtClean="0"/>
              <a:t>S</a:t>
            </a:r>
            <a:r>
              <a:rPr lang="en-GB" cap="none" dirty="0" smtClean="0"/>
              <a:t>piral points computation</a:t>
            </a:r>
            <a:endParaRPr lang="en-GB" dirty="0"/>
          </a:p>
        </p:txBody>
      </p:sp>
      <p:sp>
        <p:nvSpPr>
          <p:cNvPr id="6" name="TextBox 5"/>
          <p:cNvSpPr txBox="1"/>
          <p:nvPr/>
        </p:nvSpPr>
        <p:spPr>
          <a:xfrm>
            <a:off x="4499768" y="1754287"/>
            <a:ext cx="4390231" cy="4462760"/>
          </a:xfrm>
          <a:prstGeom prst="rect">
            <a:avLst/>
          </a:prstGeom>
          <a:noFill/>
        </p:spPr>
        <p:txBody>
          <a:bodyPr wrap="square" rtlCol="0">
            <a:spAutoFit/>
          </a:bodyPr>
          <a:lstStyle/>
          <a:p>
            <a:pPr marL="285750" indent="-285750">
              <a:buFont typeface="Arial" panose="020B0604020202020204" pitchFamily="34" charset="0"/>
              <a:buChar char="•"/>
            </a:pPr>
            <a:r>
              <a:rPr lang="en-GB" sz="2000" dirty="0" smtClean="0"/>
              <a:t>10,000 pixel arrays distributed evenly over a sphere centred on the S/C bus</a:t>
            </a:r>
          </a:p>
          <a:p>
            <a:pPr marL="285750" indent="-285750">
              <a:buFont typeface="Arial" panose="020B0604020202020204" pitchFamily="34" charset="0"/>
              <a:buChar char="•"/>
            </a:pPr>
            <a:r>
              <a:rPr lang="en-GB" sz="2000" dirty="0"/>
              <a:t>1mm pixel resolution</a:t>
            </a:r>
          </a:p>
          <a:p>
            <a:pPr marL="285750" indent="-285750">
              <a:buFont typeface="Arial" panose="020B0604020202020204" pitchFamily="34" charset="0"/>
              <a:buChar char="•"/>
            </a:pPr>
            <a:r>
              <a:rPr lang="en-GB" sz="2000" dirty="0"/>
              <a:t>Each pixel array position yields a resultant radiation force vector in body-frame </a:t>
            </a:r>
            <a:r>
              <a:rPr lang="en-GB" sz="2000" dirty="0" smtClean="0"/>
              <a:t>components</a:t>
            </a:r>
          </a:p>
          <a:p>
            <a:pPr marL="285750" indent="-285750">
              <a:buFont typeface="Arial" panose="020B0604020202020204" pitchFamily="34" charset="0"/>
              <a:buChar char="•"/>
            </a:pPr>
            <a:r>
              <a:rPr lang="en-GB" sz="2000" dirty="0" smtClean="0"/>
              <a:t>Primary data set from which the grid file calculation is derived</a:t>
            </a:r>
          </a:p>
          <a:p>
            <a:pPr marL="285750" indent="-285750">
              <a:buFont typeface="Arial" panose="020B0604020202020204" pitchFamily="34" charset="0"/>
              <a:buChar char="•"/>
            </a:pPr>
            <a:r>
              <a:rPr lang="en-GB" sz="2000" dirty="0" smtClean="0"/>
              <a:t>The grid file allows for interpolation to create a continuous acceleration surface, modelled in the S/C body frame</a:t>
            </a:r>
          </a:p>
          <a:p>
            <a:endParaRPr lang="en-GB" dirty="0"/>
          </a:p>
        </p:txBody>
      </p:sp>
    </p:spTree>
    <p:extLst>
      <p:ext uri="{BB962C8B-B14F-4D97-AF65-F5344CB8AC3E}">
        <p14:creationId xmlns:p14="http://schemas.microsoft.com/office/powerpoint/2010/main" val="1527037354"/>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812800"/>
            <a:ext cx="9144000" cy="60452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820090" y="1190724"/>
            <a:ext cx="7364535" cy="1296988"/>
          </a:xfrm>
        </p:spPr>
        <p:txBody>
          <a:bodyPr/>
          <a:lstStyle/>
          <a:p>
            <a:r>
              <a:rPr lang="en-US" sz="3600" dirty="0" smtClean="0"/>
              <a:t>We can categorize these forces using four fields:</a:t>
            </a:r>
            <a:endParaRPr lang="en-US" sz="3600" dirty="0"/>
          </a:p>
        </p:txBody>
      </p:sp>
      <p:sp>
        <p:nvSpPr>
          <p:cNvPr id="2" name="TextBox 1"/>
          <p:cNvSpPr txBox="1"/>
          <p:nvPr/>
        </p:nvSpPr>
        <p:spPr>
          <a:xfrm>
            <a:off x="1460500" y="2870200"/>
            <a:ext cx="6083717" cy="2308324"/>
          </a:xfrm>
          <a:prstGeom prst="rect">
            <a:avLst/>
          </a:prstGeom>
          <a:noFill/>
        </p:spPr>
        <p:txBody>
          <a:bodyPr wrap="none" rtlCol="0">
            <a:spAutoFit/>
          </a:bodyPr>
          <a:lstStyle/>
          <a:p>
            <a:pPr marL="571500" indent="-571500">
              <a:buFont typeface="Arial"/>
              <a:buChar char="•"/>
            </a:pPr>
            <a:r>
              <a:rPr lang="en-US" sz="3600" dirty="0" smtClean="0"/>
              <a:t>Gravitational potential</a:t>
            </a:r>
          </a:p>
          <a:p>
            <a:pPr marL="571500" indent="-571500">
              <a:buFont typeface="Arial"/>
              <a:buChar char="•"/>
            </a:pPr>
            <a:r>
              <a:rPr lang="en-US" sz="3600" dirty="0" smtClean="0"/>
              <a:t>Electro-magnetic radiation</a:t>
            </a:r>
          </a:p>
          <a:p>
            <a:pPr marL="571500" indent="-571500">
              <a:buFont typeface="Arial"/>
              <a:buChar char="•"/>
            </a:pPr>
            <a:r>
              <a:rPr lang="en-US" sz="3600" dirty="0" smtClean="0"/>
              <a:t>Particulate matter</a:t>
            </a:r>
          </a:p>
          <a:p>
            <a:pPr marL="571500" indent="-571500">
              <a:buFont typeface="Arial"/>
              <a:buChar char="•"/>
            </a:pPr>
            <a:r>
              <a:rPr lang="en-US" sz="3600" dirty="0" smtClean="0"/>
              <a:t>Geomagnetic</a:t>
            </a:r>
            <a:endParaRPr lang="en-US" sz="3600" dirty="0"/>
          </a:p>
        </p:txBody>
      </p:sp>
    </p:spTree>
    <p:extLst>
      <p:ext uri="{BB962C8B-B14F-4D97-AF65-F5344CB8AC3E}">
        <p14:creationId xmlns:p14="http://schemas.microsoft.com/office/powerpoint/2010/main" val="2641248774"/>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254000" y="1263650"/>
            <a:ext cx="8377238" cy="4270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000" tIns="0" rIns="0" bIns="0">
            <a:spAutoFit/>
          </a:bodyPr>
          <a:lstStyle/>
          <a:p>
            <a:r>
              <a:rPr lang="en-GB" sz="2800" b="1"/>
              <a:t>UCL Computational Efficiency &amp; Quality Control</a:t>
            </a:r>
            <a:endParaRPr lang="en-US" sz="2800" b="1"/>
          </a:p>
        </p:txBody>
      </p:sp>
      <p:pic>
        <p:nvPicPr>
          <p:cNvPr id="22531" name="Picture 3" descr="1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2300" y="2292350"/>
            <a:ext cx="2868613" cy="3152775"/>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075" y="2290763"/>
            <a:ext cx="2867025" cy="3154362"/>
          </a:xfrm>
          <a:prstGeom prst="rect">
            <a:avLst/>
          </a:prstGeom>
          <a:noFill/>
          <a:extLst>
            <a:ext uri="{909E8E84-426E-40dd-AFC4-6F175D3DCCD1}">
              <a14:hiddenFill xmlns:a14="http://schemas.microsoft.com/office/drawing/2010/main">
                <a:solidFill>
                  <a:srgbClr val="FFFFFF"/>
                </a:solidFill>
              </a14:hiddenFill>
            </a:ext>
          </a:extLst>
        </p:spPr>
      </p:pic>
      <p:pic>
        <p:nvPicPr>
          <p:cNvPr id="22533" name="Picture 5" descr="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3938" y="2292350"/>
            <a:ext cx="2868612" cy="315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004837"/>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2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2"/>
          <p:cNvGrpSpPr>
            <a:grpSpLocks/>
          </p:cNvGrpSpPr>
          <p:nvPr/>
        </p:nvGrpSpPr>
        <p:grpSpPr bwMode="auto">
          <a:xfrm>
            <a:off x="212725" y="2427288"/>
            <a:ext cx="3602038" cy="3286125"/>
            <a:chOff x="352" y="2169"/>
            <a:chExt cx="2187" cy="1987"/>
          </a:xfrm>
        </p:grpSpPr>
        <p:sp>
          <p:nvSpPr>
            <p:cNvPr id="24579" name="Rectangle 3"/>
            <p:cNvSpPr>
              <a:spLocks noChangeArrowheads="1"/>
            </p:cNvSpPr>
            <p:nvPr/>
          </p:nvSpPr>
          <p:spPr bwMode="auto">
            <a:xfrm>
              <a:off x="352" y="2169"/>
              <a:ext cx="2187" cy="19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4580" name="Picture 4" descr="RasterisationTest01"/>
            <p:cNvPicPr>
              <a:picLocks noChangeAspect="1" noChangeArrowheads="1"/>
            </p:cNvPicPr>
            <p:nvPr/>
          </p:nvPicPr>
          <p:blipFill>
            <a:blip r:embed="rId3" cstate="print">
              <a:extLst>
                <a:ext uri="{28A0092B-C50C-407E-A947-70E740481C1C}">
                  <a14:useLocalDpi xmlns:a14="http://schemas.microsoft.com/office/drawing/2010/main" val="0"/>
                </a:ext>
              </a:extLst>
            </a:blip>
            <a:srcRect l="3819" t="3636" r="4068" b="1819"/>
            <a:stretch>
              <a:fillRect/>
            </a:stretch>
          </p:blipFill>
          <p:spPr bwMode="auto">
            <a:xfrm>
              <a:off x="460" y="2204"/>
              <a:ext cx="1963" cy="1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581" name="Group 5"/>
          <p:cNvGrpSpPr>
            <a:grpSpLocks/>
          </p:cNvGrpSpPr>
          <p:nvPr/>
        </p:nvGrpSpPr>
        <p:grpSpPr bwMode="auto">
          <a:xfrm>
            <a:off x="3935413" y="2427288"/>
            <a:ext cx="5030787" cy="3282950"/>
            <a:chOff x="2574" y="2169"/>
            <a:chExt cx="3045" cy="1987"/>
          </a:xfrm>
        </p:grpSpPr>
        <p:sp>
          <p:nvSpPr>
            <p:cNvPr id="24582" name="Rectangle 6"/>
            <p:cNvSpPr>
              <a:spLocks noChangeArrowheads="1"/>
            </p:cNvSpPr>
            <p:nvPr/>
          </p:nvSpPr>
          <p:spPr bwMode="auto">
            <a:xfrm>
              <a:off x="2574" y="2169"/>
              <a:ext cx="3045" cy="19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4583" name="Picture 7" descr="RasterisationTest02"/>
            <p:cNvPicPr>
              <a:picLocks noChangeAspect="1" noChangeArrowheads="1"/>
            </p:cNvPicPr>
            <p:nvPr/>
          </p:nvPicPr>
          <p:blipFill>
            <a:blip r:embed="rId4" cstate="print">
              <a:extLst>
                <a:ext uri="{28A0092B-C50C-407E-A947-70E740481C1C}">
                  <a14:useLocalDpi xmlns:a14="http://schemas.microsoft.com/office/drawing/2010/main" val="0"/>
                </a:ext>
              </a:extLst>
            </a:blip>
            <a:srcRect r="5605"/>
            <a:stretch>
              <a:fillRect/>
            </a:stretch>
          </p:blipFill>
          <p:spPr bwMode="auto">
            <a:xfrm>
              <a:off x="2693" y="2175"/>
              <a:ext cx="2863" cy="1962"/>
            </a:xfrm>
            <a:prstGeom prst="rect">
              <a:avLst/>
            </a:prstGeom>
            <a:noFill/>
            <a:extLst>
              <a:ext uri="{909E8E84-426E-40dd-AFC4-6F175D3DCCD1}">
                <a14:hiddenFill xmlns:a14="http://schemas.microsoft.com/office/drawing/2010/main">
                  <a:solidFill>
                    <a:srgbClr val="FFFFFF"/>
                  </a:solidFill>
                </a14:hiddenFill>
              </a:ext>
            </a:extLst>
          </p:spPr>
        </p:pic>
      </p:grpSp>
      <p:sp>
        <p:nvSpPr>
          <p:cNvPr id="24584" name="Text Box 8"/>
          <p:cNvSpPr txBox="1">
            <a:spLocks noChangeArrowheads="1"/>
          </p:cNvSpPr>
          <p:nvPr/>
        </p:nvSpPr>
        <p:spPr bwMode="auto">
          <a:xfrm>
            <a:off x="355600" y="1301750"/>
            <a:ext cx="8377238" cy="4270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000" tIns="0" rIns="0" bIns="0">
            <a:spAutoFit/>
          </a:bodyPr>
          <a:lstStyle/>
          <a:p>
            <a:r>
              <a:rPr lang="en-GB" sz="2800" b="1" dirty="0"/>
              <a:t>UCL Computational Efficiency &amp; Quality Control</a:t>
            </a:r>
            <a:endParaRPr lang="en-US" sz="2800" b="1" dirty="0"/>
          </a:p>
        </p:txBody>
      </p:sp>
    </p:spTree>
    <p:extLst>
      <p:ext uri="{BB962C8B-B14F-4D97-AF65-F5344CB8AC3E}">
        <p14:creationId xmlns:p14="http://schemas.microsoft.com/office/powerpoint/2010/main" val="2075228192"/>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45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GB"/>
              <a:t>Thermal modelling:</a:t>
            </a:r>
            <a:br>
              <a:rPr lang="en-GB"/>
            </a:br>
            <a:r>
              <a:rPr lang="en-GB" sz="2000" i="1"/>
              <a:t>Anisotropic thermal emission from spacecraft results in a net acceleration</a:t>
            </a:r>
            <a:endParaRPr lang="en-US" sz="2000" i="1"/>
          </a:p>
        </p:txBody>
      </p:sp>
      <p:pic>
        <p:nvPicPr>
          <p:cNvPr id="44037" name="Picture 5" descr="IIR 1"/>
          <p:cNvPicPr>
            <a:picLocks noChangeAspect="1" noChangeArrowheads="1"/>
          </p:cNvPicPr>
          <p:nvPr/>
        </p:nvPicPr>
        <p:blipFill>
          <a:blip r:embed="rId2" cstate="print"/>
          <a:srcRect/>
          <a:stretch>
            <a:fillRect/>
          </a:stretch>
        </p:blipFill>
        <p:spPr bwMode="auto">
          <a:xfrm>
            <a:off x="611188" y="2276475"/>
            <a:ext cx="7853362" cy="4192588"/>
          </a:xfrm>
          <a:prstGeom prst="rect">
            <a:avLst/>
          </a:prstGeom>
          <a:noFill/>
        </p:spPr>
      </p:pic>
      <p:grpSp>
        <p:nvGrpSpPr>
          <p:cNvPr id="2" name="Group 40"/>
          <p:cNvGrpSpPr>
            <a:grpSpLocks/>
          </p:cNvGrpSpPr>
          <p:nvPr/>
        </p:nvGrpSpPr>
        <p:grpSpPr bwMode="auto">
          <a:xfrm>
            <a:off x="1625600" y="2587625"/>
            <a:ext cx="5084763" cy="3595688"/>
            <a:chOff x="1024" y="1630"/>
            <a:chExt cx="3203" cy="2265"/>
          </a:xfrm>
        </p:grpSpPr>
        <p:grpSp>
          <p:nvGrpSpPr>
            <p:cNvPr id="3" name="Group 12"/>
            <p:cNvGrpSpPr>
              <a:grpSpLocks/>
            </p:cNvGrpSpPr>
            <p:nvPr/>
          </p:nvGrpSpPr>
          <p:grpSpPr bwMode="auto">
            <a:xfrm>
              <a:off x="3831" y="2945"/>
              <a:ext cx="396" cy="950"/>
              <a:chOff x="888" y="2659"/>
              <a:chExt cx="396" cy="950"/>
            </a:xfrm>
          </p:grpSpPr>
          <p:sp>
            <p:nvSpPr>
              <p:cNvPr id="44038" name="Oval 6"/>
              <p:cNvSpPr>
                <a:spLocks noChangeArrowheads="1"/>
              </p:cNvSpPr>
              <p:nvPr/>
            </p:nvSpPr>
            <p:spPr bwMode="auto">
              <a:xfrm>
                <a:off x="1156" y="2659"/>
                <a:ext cx="91" cy="91"/>
              </a:xfrm>
              <a:prstGeom prst="ellipse">
                <a:avLst/>
              </a:prstGeom>
              <a:solidFill>
                <a:srgbClr val="FF0000"/>
              </a:solidFill>
              <a:ln w="9525">
                <a:noFill/>
                <a:round/>
                <a:headEnd/>
                <a:tailEnd/>
              </a:ln>
              <a:effectLst/>
            </p:spPr>
            <p:txBody>
              <a:bodyPr wrap="none" anchor="ctr"/>
              <a:lstStyle/>
              <a:p>
                <a:endParaRPr lang="en-GB"/>
              </a:p>
            </p:txBody>
          </p:sp>
          <p:sp>
            <p:nvSpPr>
              <p:cNvPr id="44039" name="Line 7"/>
              <p:cNvSpPr>
                <a:spLocks noChangeShapeType="1"/>
              </p:cNvSpPr>
              <p:nvPr/>
            </p:nvSpPr>
            <p:spPr bwMode="auto">
              <a:xfrm flipH="1">
                <a:off x="1105" y="2704"/>
                <a:ext cx="91" cy="681"/>
              </a:xfrm>
              <a:prstGeom prst="line">
                <a:avLst/>
              </a:prstGeom>
              <a:noFill/>
              <a:ln w="38100">
                <a:solidFill>
                  <a:srgbClr val="FF0000"/>
                </a:solidFill>
                <a:round/>
                <a:headEnd/>
                <a:tailEnd type="triangle" w="med" len="med"/>
              </a:ln>
              <a:effectLst/>
            </p:spPr>
            <p:txBody>
              <a:bodyPr/>
              <a:lstStyle/>
              <a:p>
                <a:endParaRPr lang="en-GB"/>
              </a:p>
            </p:txBody>
          </p:sp>
          <p:sp>
            <p:nvSpPr>
              <p:cNvPr id="44041" name="Text Box 9"/>
              <p:cNvSpPr txBox="1">
                <a:spLocks noChangeArrowheads="1"/>
              </p:cNvSpPr>
              <p:nvPr/>
            </p:nvSpPr>
            <p:spPr bwMode="auto">
              <a:xfrm>
                <a:off x="888" y="3378"/>
                <a:ext cx="396" cy="231"/>
              </a:xfrm>
              <a:prstGeom prst="rect">
                <a:avLst/>
              </a:prstGeom>
              <a:noFill/>
              <a:ln w="9525">
                <a:noFill/>
                <a:miter lim="800000"/>
                <a:headEnd/>
                <a:tailEnd/>
              </a:ln>
              <a:effectLst/>
            </p:spPr>
            <p:txBody>
              <a:bodyPr wrap="none">
                <a:spAutoFit/>
              </a:bodyPr>
              <a:lstStyle/>
              <a:p>
                <a:r>
                  <a:rPr lang="en-GB">
                    <a:solidFill>
                      <a:srgbClr val="FF0000"/>
                    </a:solidFill>
                  </a:rPr>
                  <a:t>heat</a:t>
                </a:r>
                <a:endParaRPr lang="en-US">
                  <a:solidFill>
                    <a:srgbClr val="FF0000"/>
                  </a:solidFill>
                </a:endParaRPr>
              </a:p>
            </p:txBody>
          </p:sp>
        </p:grpSp>
        <p:grpSp>
          <p:nvGrpSpPr>
            <p:cNvPr id="4" name="Group 13"/>
            <p:cNvGrpSpPr>
              <a:grpSpLocks/>
            </p:cNvGrpSpPr>
            <p:nvPr/>
          </p:nvGrpSpPr>
          <p:grpSpPr bwMode="auto">
            <a:xfrm>
              <a:off x="1611" y="2726"/>
              <a:ext cx="396" cy="950"/>
              <a:chOff x="888" y="2659"/>
              <a:chExt cx="396" cy="950"/>
            </a:xfrm>
          </p:grpSpPr>
          <p:sp>
            <p:nvSpPr>
              <p:cNvPr id="44046" name="Oval 14"/>
              <p:cNvSpPr>
                <a:spLocks noChangeArrowheads="1"/>
              </p:cNvSpPr>
              <p:nvPr/>
            </p:nvSpPr>
            <p:spPr bwMode="auto">
              <a:xfrm>
                <a:off x="1156" y="2659"/>
                <a:ext cx="91" cy="91"/>
              </a:xfrm>
              <a:prstGeom prst="ellipse">
                <a:avLst/>
              </a:prstGeom>
              <a:solidFill>
                <a:srgbClr val="FF0000"/>
              </a:solidFill>
              <a:ln w="9525">
                <a:noFill/>
                <a:round/>
                <a:headEnd/>
                <a:tailEnd/>
              </a:ln>
              <a:effectLst/>
            </p:spPr>
            <p:txBody>
              <a:bodyPr wrap="none" anchor="ctr"/>
              <a:lstStyle/>
              <a:p>
                <a:endParaRPr lang="en-GB"/>
              </a:p>
            </p:txBody>
          </p:sp>
          <p:sp>
            <p:nvSpPr>
              <p:cNvPr id="44047" name="Line 15"/>
              <p:cNvSpPr>
                <a:spLocks noChangeShapeType="1"/>
              </p:cNvSpPr>
              <p:nvPr/>
            </p:nvSpPr>
            <p:spPr bwMode="auto">
              <a:xfrm flipH="1">
                <a:off x="1105" y="2704"/>
                <a:ext cx="91" cy="681"/>
              </a:xfrm>
              <a:prstGeom prst="line">
                <a:avLst/>
              </a:prstGeom>
              <a:noFill/>
              <a:ln w="38100">
                <a:solidFill>
                  <a:srgbClr val="FF0000"/>
                </a:solidFill>
                <a:round/>
                <a:headEnd/>
                <a:tailEnd type="triangle" w="med" len="med"/>
              </a:ln>
              <a:effectLst/>
            </p:spPr>
            <p:txBody>
              <a:bodyPr/>
              <a:lstStyle/>
              <a:p>
                <a:endParaRPr lang="en-GB"/>
              </a:p>
            </p:txBody>
          </p:sp>
          <p:sp>
            <p:nvSpPr>
              <p:cNvPr id="44048" name="Text Box 16"/>
              <p:cNvSpPr txBox="1">
                <a:spLocks noChangeArrowheads="1"/>
              </p:cNvSpPr>
              <p:nvPr/>
            </p:nvSpPr>
            <p:spPr bwMode="auto">
              <a:xfrm>
                <a:off x="888" y="3378"/>
                <a:ext cx="396" cy="231"/>
              </a:xfrm>
              <a:prstGeom prst="rect">
                <a:avLst/>
              </a:prstGeom>
              <a:noFill/>
              <a:ln w="9525">
                <a:noFill/>
                <a:miter lim="800000"/>
                <a:headEnd/>
                <a:tailEnd/>
              </a:ln>
              <a:effectLst/>
            </p:spPr>
            <p:txBody>
              <a:bodyPr wrap="none">
                <a:spAutoFit/>
              </a:bodyPr>
              <a:lstStyle/>
              <a:p>
                <a:r>
                  <a:rPr lang="en-GB">
                    <a:solidFill>
                      <a:srgbClr val="FF0000"/>
                    </a:solidFill>
                  </a:rPr>
                  <a:t>heat</a:t>
                </a:r>
                <a:endParaRPr lang="en-US">
                  <a:solidFill>
                    <a:srgbClr val="FF0000"/>
                  </a:solidFill>
                </a:endParaRPr>
              </a:p>
            </p:txBody>
          </p:sp>
        </p:grpSp>
        <p:grpSp>
          <p:nvGrpSpPr>
            <p:cNvPr id="5" name="Group 17"/>
            <p:cNvGrpSpPr>
              <a:grpSpLocks/>
            </p:cNvGrpSpPr>
            <p:nvPr/>
          </p:nvGrpSpPr>
          <p:grpSpPr bwMode="auto">
            <a:xfrm>
              <a:off x="3220" y="2875"/>
              <a:ext cx="396" cy="950"/>
              <a:chOff x="888" y="2659"/>
              <a:chExt cx="396" cy="950"/>
            </a:xfrm>
          </p:grpSpPr>
          <p:sp>
            <p:nvSpPr>
              <p:cNvPr id="44050" name="Oval 18"/>
              <p:cNvSpPr>
                <a:spLocks noChangeArrowheads="1"/>
              </p:cNvSpPr>
              <p:nvPr/>
            </p:nvSpPr>
            <p:spPr bwMode="auto">
              <a:xfrm>
                <a:off x="1156" y="2659"/>
                <a:ext cx="91" cy="91"/>
              </a:xfrm>
              <a:prstGeom prst="ellipse">
                <a:avLst/>
              </a:prstGeom>
              <a:solidFill>
                <a:srgbClr val="FF0000"/>
              </a:solidFill>
              <a:ln w="9525">
                <a:noFill/>
                <a:round/>
                <a:headEnd/>
                <a:tailEnd/>
              </a:ln>
              <a:effectLst/>
            </p:spPr>
            <p:txBody>
              <a:bodyPr wrap="none" anchor="ctr"/>
              <a:lstStyle/>
              <a:p>
                <a:endParaRPr lang="en-GB"/>
              </a:p>
            </p:txBody>
          </p:sp>
          <p:sp>
            <p:nvSpPr>
              <p:cNvPr id="44051" name="Line 19"/>
              <p:cNvSpPr>
                <a:spLocks noChangeShapeType="1"/>
              </p:cNvSpPr>
              <p:nvPr/>
            </p:nvSpPr>
            <p:spPr bwMode="auto">
              <a:xfrm flipH="1">
                <a:off x="1105" y="2704"/>
                <a:ext cx="91" cy="681"/>
              </a:xfrm>
              <a:prstGeom prst="line">
                <a:avLst/>
              </a:prstGeom>
              <a:noFill/>
              <a:ln w="38100">
                <a:solidFill>
                  <a:srgbClr val="FF0000"/>
                </a:solidFill>
                <a:round/>
                <a:headEnd/>
                <a:tailEnd type="triangle" w="med" len="med"/>
              </a:ln>
              <a:effectLst/>
            </p:spPr>
            <p:txBody>
              <a:bodyPr/>
              <a:lstStyle/>
              <a:p>
                <a:endParaRPr lang="en-GB"/>
              </a:p>
            </p:txBody>
          </p:sp>
          <p:sp>
            <p:nvSpPr>
              <p:cNvPr id="44052" name="Text Box 20"/>
              <p:cNvSpPr txBox="1">
                <a:spLocks noChangeArrowheads="1"/>
              </p:cNvSpPr>
              <p:nvPr/>
            </p:nvSpPr>
            <p:spPr bwMode="auto">
              <a:xfrm>
                <a:off x="888" y="3378"/>
                <a:ext cx="396" cy="231"/>
              </a:xfrm>
              <a:prstGeom prst="rect">
                <a:avLst/>
              </a:prstGeom>
              <a:noFill/>
              <a:ln w="9525">
                <a:noFill/>
                <a:miter lim="800000"/>
                <a:headEnd/>
                <a:tailEnd/>
              </a:ln>
              <a:effectLst/>
            </p:spPr>
            <p:txBody>
              <a:bodyPr wrap="none">
                <a:spAutoFit/>
              </a:bodyPr>
              <a:lstStyle/>
              <a:p>
                <a:r>
                  <a:rPr lang="en-GB">
                    <a:solidFill>
                      <a:srgbClr val="FF0000"/>
                    </a:solidFill>
                  </a:rPr>
                  <a:t>heat</a:t>
                </a:r>
                <a:endParaRPr lang="en-US">
                  <a:solidFill>
                    <a:srgbClr val="FF0000"/>
                  </a:solidFill>
                </a:endParaRPr>
              </a:p>
            </p:txBody>
          </p:sp>
        </p:grpSp>
        <p:grpSp>
          <p:nvGrpSpPr>
            <p:cNvPr id="6" name="Group 21"/>
            <p:cNvGrpSpPr>
              <a:grpSpLocks/>
            </p:cNvGrpSpPr>
            <p:nvPr/>
          </p:nvGrpSpPr>
          <p:grpSpPr bwMode="auto">
            <a:xfrm>
              <a:off x="1024" y="2795"/>
              <a:ext cx="396" cy="950"/>
              <a:chOff x="888" y="2659"/>
              <a:chExt cx="396" cy="950"/>
            </a:xfrm>
          </p:grpSpPr>
          <p:sp>
            <p:nvSpPr>
              <p:cNvPr id="44054" name="Oval 22"/>
              <p:cNvSpPr>
                <a:spLocks noChangeArrowheads="1"/>
              </p:cNvSpPr>
              <p:nvPr/>
            </p:nvSpPr>
            <p:spPr bwMode="auto">
              <a:xfrm>
                <a:off x="1156" y="2659"/>
                <a:ext cx="91" cy="91"/>
              </a:xfrm>
              <a:prstGeom prst="ellipse">
                <a:avLst/>
              </a:prstGeom>
              <a:solidFill>
                <a:srgbClr val="FF0000"/>
              </a:solidFill>
              <a:ln w="9525">
                <a:noFill/>
                <a:round/>
                <a:headEnd/>
                <a:tailEnd/>
              </a:ln>
              <a:effectLst/>
            </p:spPr>
            <p:txBody>
              <a:bodyPr wrap="none" anchor="ctr"/>
              <a:lstStyle/>
              <a:p>
                <a:endParaRPr lang="en-GB"/>
              </a:p>
            </p:txBody>
          </p:sp>
          <p:sp>
            <p:nvSpPr>
              <p:cNvPr id="44055" name="Line 23"/>
              <p:cNvSpPr>
                <a:spLocks noChangeShapeType="1"/>
              </p:cNvSpPr>
              <p:nvPr/>
            </p:nvSpPr>
            <p:spPr bwMode="auto">
              <a:xfrm flipH="1">
                <a:off x="1105" y="2704"/>
                <a:ext cx="91" cy="681"/>
              </a:xfrm>
              <a:prstGeom prst="line">
                <a:avLst/>
              </a:prstGeom>
              <a:noFill/>
              <a:ln w="38100">
                <a:solidFill>
                  <a:srgbClr val="FF0000"/>
                </a:solidFill>
                <a:round/>
                <a:headEnd/>
                <a:tailEnd type="triangle" w="med" len="med"/>
              </a:ln>
              <a:effectLst/>
            </p:spPr>
            <p:txBody>
              <a:bodyPr/>
              <a:lstStyle/>
              <a:p>
                <a:endParaRPr lang="en-GB"/>
              </a:p>
            </p:txBody>
          </p:sp>
          <p:sp>
            <p:nvSpPr>
              <p:cNvPr id="44056" name="Text Box 24"/>
              <p:cNvSpPr txBox="1">
                <a:spLocks noChangeArrowheads="1"/>
              </p:cNvSpPr>
              <p:nvPr/>
            </p:nvSpPr>
            <p:spPr bwMode="auto">
              <a:xfrm>
                <a:off x="888" y="3378"/>
                <a:ext cx="396" cy="231"/>
              </a:xfrm>
              <a:prstGeom prst="rect">
                <a:avLst/>
              </a:prstGeom>
              <a:noFill/>
              <a:ln w="9525">
                <a:noFill/>
                <a:miter lim="800000"/>
                <a:headEnd/>
                <a:tailEnd/>
              </a:ln>
              <a:effectLst/>
            </p:spPr>
            <p:txBody>
              <a:bodyPr wrap="none">
                <a:spAutoFit/>
              </a:bodyPr>
              <a:lstStyle/>
              <a:p>
                <a:r>
                  <a:rPr lang="en-GB">
                    <a:solidFill>
                      <a:srgbClr val="FF0000"/>
                    </a:solidFill>
                  </a:rPr>
                  <a:t>heat</a:t>
                </a:r>
                <a:endParaRPr lang="en-US">
                  <a:solidFill>
                    <a:srgbClr val="FF0000"/>
                  </a:solidFill>
                </a:endParaRPr>
              </a:p>
            </p:txBody>
          </p:sp>
        </p:grpSp>
        <p:grpSp>
          <p:nvGrpSpPr>
            <p:cNvPr id="7" name="Group 27"/>
            <p:cNvGrpSpPr>
              <a:grpSpLocks/>
            </p:cNvGrpSpPr>
            <p:nvPr/>
          </p:nvGrpSpPr>
          <p:grpSpPr bwMode="auto">
            <a:xfrm>
              <a:off x="2258" y="2954"/>
              <a:ext cx="325" cy="200"/>
              <a:chOff x="2258" y="2954"/>
              <a:chExt cx="325" cy="200"/>
            </a:xfrm>
          </p:grpSpPr>
          <p:sp>
            <p:nvSpPr>
              <p:cNvPr id="44057" name="Oval 25"/>
              <p:cNvSpPr>
                <a:spLocks noChangeArrowheads="1"/>
              </p:cNvSpPr>
              <p:nvPr/>
            </p:nvSpPr>
            <p:spPr bwMode="auto">
              <a:xfrm>
                <a:off x="2527" y="2954"/>
                <a:ext cx="56" cy="56"/>
              </a:xfrm>
              <a:prstGeom prst="ellipse">
                <a:avLst/>
              </a:prstGeom>
              <a:solidFill>
                <a:srgbClr val="FF0000"/>
              </a:solidFill>
              <a:ln w="9525">
                <a:noFill/>
                <a:round/>
                <a:headEnd/>
                <a:tailEnd/>
              </a:ln>
              <a:effectLst/>
            </p:spPr>
            <p:txBody>
              <a:bodyPr wrap="none" anchor="ctr"/>
              <a:lstStyle/>
              <a:p>
                <a:endParaRPr lang="en-GB"/>
              </a:p>
            </p:txBody>
          </p:sp>
          <p:sp>
            <p:nvSpPr>
              <p:cNvPr id="44058" name="Line 26"/>
              <p:cNvSpPr>
                <a:spLocks noChangeShapeType="1"/>
              </p:cNvSpPr>
              <p:nvPr/>
            </p:nvSpPr>
            <p:spPr bwMode="auto">
              <a:xfrm flipH="1">
                <a:off x="2258" y="2983"/>
                <a:ext cx="297" cy="171"/>
              </a:xfrm>
              <a:prstGeom prst="line">
                <a:avLst/>
              </a:prstGeom>
              <a:noFill/>
              <a:ln w="38100">
                <a:solidFill>
                  <a:srgbClr val="FF0000"/>
                </a:solidFill>
                <a:round/>
                <a:headEnd/>
                <a:tailEnd type="triangle" w="med" len="med"/>
              </a:ln>
              <a:effectLst/>
            </p:spPr>
            <p:txBody>
              <a:bodyPr/>
              <a:lstStyle/>
              <a:p>
                <a:endParaRPr lang="en-GB"/>
              </a:p>
            </p:txBody>
          </p:sp>
        </p:grpSp>
        <p:grpSp>
          <p:nvGrpSpPr>
            <p:cNvPr id="8" name="Group 28"/>
            <p:cNvGrpSpPr>
              <a:grpSpLocks/>
            </p:cNvGrpSpPr>
            <p:nvPr/>
          </p:nvGrpSpPr>
          <p:grpSpPr bwMode="auto">
            <a:xfrm rot="18404158">
              <a:off x="2520" y="3159"/>
              <a:ext cx="325" cy="200"/>
              <a:chOff x="2258" y="2954"/>
              <a:chExt cx="325" cy="200"/>
            </a:xfrm>
          </p:grpSpPr>
          <p:sp>
            <p:nvSpPr>
              <p:cNvPr id="44061" name="Oval 29"/>
              <p:cNvSpPr>
                <a:spLocks noChangeArrowheads="1"/>
              </p:cNvSpPr>
              <p:nvPr/>
            </p:nvSpPr>
            <p:spPr bwMode="auto">
              <a:xfrm>
                <a:off x="2527" y="2954"/>
                <a:ext cx="56" cy="56"/>
              </a:xfrm>
              <a:prstGeom prst="ellipse">
                <a:avLst/>
              </a:prstGeom>
              <a:solidFill>
                <a:srgbClr val="FF0000"/>
              </a:solidFill>
              <a:ln w="9525">
                <a:noFill/>
                <a:round/>
                <a:headEnd/>
                <a:tailEnd/>
              </a:ln>
              <a:effectLst/>
            </p:spPr>
            <p:txBody>
              <a:bodyPr wrap="none" anchor="ctr"/>
              <a:lstStyle/>
              <a:p>
                <a:endParaRPr lang="en-GB"/>
              </a:p>
            </p:txBody>
          </p:sp>
          <p:sp>
            <p:nvSpPr>
              <p:cNvPr id="44062" name="Line 30"/>
              <p:cNvSpPr>
                <a:spLocks noChangeShapeType="1"/>
              </p:cNvSpPr>
              <p:nvPr/>
            </p:nvSpPr>
            <p:spPr bwMode="auto">
              <a:xfrm flipH="1">
                <a:off x="2258" y="2983"/>
                <a:ext cx="297" cy="171"/>
              </a:xfrm>
              <a:prstGeom prst="line">
                <a:avLst/>
              </a:prstGeom>
              <a:noFill/>
              <a:ln w="38100">
                <a:solidFill>
                  <a:srgbClr val="FF0000"/>
                </a:solidFill>
                <a:round/>
                <a:headEnd/>
                <a:tailEnd type="triangle" w="med" len="med"/>
              </a:ln>
              <a:effectLst/>
            </p:spPr>
            <p:txBody>
              <a:bodyPr/>
              <a:lstStyle/>
              <a:p>
                <a:endParaRPr lang="en-GB"/>
              </a:p>
            </p:txBody>
          </p:sp>
        </p:grpSp>
        <p:grpSp>
          <p:nvGrpSpPr>
            <p:cNvPr id="9" name="Group 31"/>
            <p:cNvGrpSpPr>
              <a:grpSpLocks/>
            </p:cNvGrpSpPr>
            <p:nvPr/>
          </p:nvGrpSpPr>
          <p:grpSpPr bwMode="auto">
            <a:xfrm rot="16200000">
              <a:off x="2770" y="3158"/>
              <a:ext cx="325" cy="200"/>
              <a:chOff x="2258" y="2954"/>
              <a:chExt cx="325" cy="200"/>
            </a:xfrm>
          </p:grpSpPr>
          <p:sp>
            <p:nvSpPr>
              <p:cNvPr id="44064" name="Oval 32"/>
              <p:cNvSpPr>
                <a:spLocks noChangeArrowheads="1"/>
              </p:cNvSpPr>
              <p:nvPr/>
            </p:nvSpPr>
            <p:spPr bwMode="auto">
              <a:xfrm>
                <a:off x="2527" y="2954"/>
                <a:ext cx="56" cy="56"/>
              </a:xfrm>
              <a:prstGeom prst="ellipse">
                <a:avLst/>
              </a:prstGeom>
              <a:solidFill>
                <a:srgbClr val="FF0000"/>
              </a:solidFill>
              <a:ln w="9525">
                <a:noFill/>
                <a:round/>
                <a:headEnd/>
                <a:tailEnd/>
              </a:ln>
              <a:effectLst/>
            </p:spPr>
            <p:txBody>
              <a:bodyPr wrap="none" anchor="ctr"/>
              <a:lstStyle/>
              <a:p>
                <a:endParaRPr lang="en-GB"/>
              </a:p>
            </p:txBody>
          </p:sp>
          <p:sp>
            <p:nvSpPr>
              <p:cNvPr id="44065" name="Line 33"/>
              <p:cNvSpPr>
                <a:spLocks noChangeShapeType="1"/>
              </p:cNvSpPr>
              <p:nvPr/>
            </p:nvSpPr>
            <p:spPr bwMode="auto">
              <a:xfrm flipH="1">
                <a:off x="2258" y="2983"/>
                <a:ext cx="297" cy="171"/>
              </a:xfrm>
              <a:prstGeom prst="line">
                <a:avLst/>
              </a:prstGeom>
              <a:noFill/>
              <a:ln w="38100">
                <a:solidFill>
                  <a:srgbClr val="FF0000"/>
                </a:solidFill>
                <a:round/>
                <a:headEnd/>
                <a:tailEnd type="triangle" w="med" len="med"/>
              </a:ln>
              <a:effectLst/>
            </p:spPr>
            <p:txBody>
              <a:bodyPr/>
              <a:lstStyle/>
              <a:p>
                <a:endParaRPr lang="en-GB"/>
              </a:p>
            </p:txBody>
          </p:sp>
        </p:grpSp>
        <p:grpSp>
          <p:nvGrpSpPr>
            <p:cNvPr id="10" name="Group 34"/>
            <p:cNvGrpSpPr>
              <a:grpSpLocks/>
            </p:cNvGrpSpPr>
            <p:nvPr/>
          </p:nvGrpSpPr>
          <p:grpSpPr bwMode="auto">
            <a:xfrm rot="7590903">
              <a:off x="2644" y="2332"/>
              <a:ext cx="325" cy="200"/>
              <a:chOff x="2258" y="2954"/>
              <a:chExt cx="325" cy="200"/>
            </a:xfrm>
          </p:grpSpPr>
          <p:sp>
            <p:nvSpPr>
              <p:cNvPr id="44067" name="Oval 35"/>
              <p:cNvSpPr>
                <a:spLocks noChangeArrowheads="1"/>
              </p:cNvSpPr>
              <p:nvPr/>
            </p:nvSpPr>
            <p:spPr bwMode="auto">
              <a:xfrm>
                <a:off x="2527" y="2954"/>
                <a:ext cx="56" cy="56"/>
              </a:xfrm>
              <a:prstGeom prst="ellipse">
                <a:avLst/>
              </a:prstGeom>
              <a:solidFill>
                <a:srgbClr val="FF0000"/>
              </a:solidFill>
              <a:ln w="9525">
                <a:noFill/>
                <a:round/>
                <a:headEnd/>
                <a:tailEnd/>
              </a:ln>
              <a:effectLst/>
            </p:spPr>
            <p:txBody>
              <a:bodyPr wrap="none" anchor="ctr"/>
              <a:lstStyle/>
              <a:p>
                <a:endParaRPr lang="en-GB"/>
              </a:p>
            </p:txBody>
          </p:sp>
          <p:sp>
            <p:nvSpPr>
              <p:cNvPr id="44068" name="Line 36"/>
              <p:cNvSpPr>
                <a:spLocks noChangeShapeType="1"/>
              </p:cNvSpPr>
              <p:nvPr/>
            </p:nvSpPr>
            <p:spPr bwMode="auto">
              <a:xfrm flipH="1">
                <a:off x="2258" y="2983"/>
                <a:ext cx="297" cy="171"/>
              </a:xfrm>
              <a:prstGeom prst="line">
                <a:avLst/>
              </a:prstGeom>
              <a:noFill/>
              <a:ln w="38100">
                <a:solidFill>
                  <a:srgbClr val="FF0000"/>
                </a:solidFill>
                <a:round/>
                <a:headEnd/>
                <a:tailEnd type="triangle" w="med" len="med"/>
              </a:ln>
              <a:effectLst/>
            </p:spPr>
            <p:txBody>
              <a:bodyPr/>
              <a:lstStyle/>
              <a:p>
                <a:endParaRPr lang="en-GB"/>
              </a:p>
            </p:txBody>
          </p:sp>
        </p:grpSp>
        <p:grpSp>
          <p:nvGrpSpPr>
            <p:cNvPr id="11" name="Group 37"/>
            <p:cNvGrpSpPr>
              <a:grpSpLocks/>
            </p:cNvGrpSpPr>
            <p:nvPr/>
          </p:nvGrpSpPr>
          <p:grpSpPr bwMode="auto">
            <a:xfrm rot="7577824">
              <a:off x="2702" y="1693"/>
              <a:ext cx="325" cy="200"/>
              <a:chOff x="2258" y="2954"/>
              <a:chExt cx="325" cy="200"/>
            </a:xfrm>
          </p:grpSpPr>
          <p:sp>
            <p:nvSpPr>
              <p:cNvPr id="44070" name="Oval 38"/>
              <p:cNvSpPr>
                <a:spLocks noChangeArrowheads="1"/>
              </p:cNvSpPr>
              <p:nvPr/>
            </p:nvSpPr>
            <p:spPr bwMode="auto">
              <a:xfrm>
                <a:off x="2527" y="2954"/>
                <a:ext cx="56" cy="56"/>
              </a:xfrm>
              <a:prstGeom prst="ellipse">
                <a:avLst/>
              </a:prstGeom>
              <a:solidFill>
                <a:srgbClr val="FF0000"/>
              </a:solidFill>
              <a:ln w="9525">
                <a:noFill/>
                <a:round/>
                <a:headEnd/>
                <a:tailEnd/>
              </a:ln>
              <a:effectLst/>
            </p:spPr>
            <p:txBody>
              <a:bodyPr wrap="none" anchor="ctr"/>
              <a:lstStyle/>
              <a:p>
                <a:endParaRPr lang="en-GB"/>
              </a:p>
            </p:txBody>
          </p:sp>
          <p:sp>
            <p:nvSpPr>
              <p:cNvPr id="44071" name="Line 39"/>
              <p:cNvSpPr>
                <a:spLocks noChangeShapeType="1"/>
              </p:cNvSpPr>
              <p:nvPr/>
            </p:nvSpPr>
            <p:spPr bwMode="auto">
              <a:xfrm flipH="1">
                <a:off x="2258" y="2983"/>
                <a:ext cx="297" cy="171"/>
              </a:xfrm>
              <a:prstGeom prst="line">
                <a:avLst/>
              </a:prstGeom>
              <a:noFill/>
              <a:ln w="38100">
                <a:solidFill>
                  <a:srgbClr val="FF0000"/>
                </a:solidFill>
                <a:round/>
                <a:headEnd/>
                <a:tailEnd type="triangle" w="med" len="med"/>
              </a:ln>
              <a:effectLst/>
            </p:spPr>
            <p:txBody>
              <a:bodyPr/>
              <a:lstStyle/>
              <a:p>
                <a:endParaRPr lang="en-GB"/>
              </a:p>
            </p:txBody>
          </p:sp>
        </p:grpSp>
      </p:grpSp>
      <p:grpSp>
        <p:nvGrpSpPr>
          <p:cNvPr id="12" name="Group 55"/>
          <p:cNvGrpSpPr>
            <a:grpSpLocks/>
          </p:cNvGrpSpPr>
          <p:nvPr/>
        </p:nvGrpSpPr>
        <p:grpSpPr bwMode="auto">
          <a:xfrm>
            <a:off x="1727200" y="2782888"/>
            <a:ext cx="5381625" cy="2757487"/>
            <a:chOff x="1088" y="1753"/>
            <a:chExt cx="3390" cy="1737"/>
          </a:xfrm>
        </p:grpSpPr>
        <p:grpSp>
          <p:nvGrpSpPr>
            <p:cNvPr id="13" name="Group 11"/>
            <p:cNvGrpSpPr>
              <a:grpSpLocks/>
            </p:cNvGrpSpPr>
            <p:nvPr/>
          </p:nvGrpSpPr>
          <p:grpSpPr bwMode="auto">
            <a:xfrm>
              <a:off x="1088" y="1753"/>
              <a:ext cx="460" cy="716"/>
              <a:chOff x="1088" y="1753"/>
              <a:chExt cx="460" cy="716"/>
            </a:xfrm>
          </p:grpSpPr>
          <p:sp>
            <p:nvSpPr>
              <p:cNvPr id="44040" name="Line 8"/>
              <p:cNvSpPr>
                <a:spLocks noChangeShapeType="1"/>
              </p:cNvSpPr>
              <p:nvPr/>
            </p:nvSpPr>
            <p:spPr bwMode="auto">
              <a:xfrm flipV="1">
                <a:off x="1232" y="2002"/>
                <a:ext cx="63" cy="467"/>
              </a:xfrm>
              <a:prstGeom prst="line">
                <a:avLst/>
              </a:prstGeom>
              <a:noFill/>
              <a:ln w="38100">
                <a:solidFill>
                  <a:srgbClr val="FF6600"/>
                </a:solidFill>
                <a:round/>
                <a:headEnd/>
                <a:tailEnd type="triangle" w="med" len="med"/>
              </a:ln>
              <a:effectLst/>
            </p:spPr>
            <p:txBody>
              <a:bodyPr/>
              <a:lstStyle/>
              <a:p>
                <a:endParaRPr lang="en-GB"/>
              </a:p>
            </p:txBody>
          </p:sp>
          <p:sp>
            <p:nvSpPr>
              <p:cNvPr id="44042" name="Text Box 10"/>
              <p:cNvSpPr txBox="1">
                <a:spLocks noChangeArrowheads="1"/>
              </p:cNvSpPr>
              <p:nvPr/>
            </p:nvSpPr>
            <p:spPr bwMode="auto">
              <a:xfrm>
                <a:off x="1088" y="1753"/>
                <a:ext cx="460" cy="231"/>
              </a:xfrm>
              <a:prstGeom prst="rect">
                <a:avLst/>
              </a:prstGeom>
              <a:noFill/>
              <a:ln w="9525">
                <a:noFill/>
                <a:miter lim="800000"/>
                <a:headEnd/>
                <a:tailEnd/>
              </a:ln>
              <a:effectLst/>
            </p:spPr>
            <p:txBody>
              <a:bodyPr wrap="none">
                <a:spAutoFit/>
              </a:bodyPr>
              <a:lstStyle/>
              <a:p>
                <a:r>
                  <a:rPr lang="en-GB">
                    <a:solidFill>
                      <a:srgbClr val="FF6600"/>
                    </a:solidFill>
                  </a:rPr>
                  <a:t>recoil</a:t>
                </a:r>
                <a:endParaRPr lang="en-US">
                  <a:solidFill>
                    <a:srgbClr val="FF6600"/>
                  </a:solidFill>
                </a:endParaRPr>
              </a:p>
            </p:txBody>
          </p:sp>
        </p:grpSp>
        <p:grpSp>
          <p:nvGrpSpPr>
            <p:cNvPr id="14" name="Group 41"/>
            <p:cNvGrpSpPr>
              <a:grpSpLocks/>
            </p:cNvGrpSpPr>
            <p:nvPr/>
          </p:nvGrpSpPr>
          <p:grpSpPr bwMode="auto">
            <a:xfrm>
              <a:off x="1823" y="1821"/>
              <a:ext cx="460" cy="716"/>
              <a:chOff x="1088" y="1753"/>
              <a:chExt cx="460" cy="716"/>
            </a:xfrm>
          </p:grpSpPr>
          <p:sp>
            <p:nvSpPr>
              <p:cNvPr id="44074" name="Line 42"/>
              <p:cNvSpPr>
                <a:spLocks noChangeShapeType="1"/>
              </p:cNvSpPr>
              <p:nvPr/>
            </p:nvSpPr>
            <p:spPr bwMode="auto">
              <a:xfrm flipV="1">
                <a:off x="1232" y="2002"/>
                <a:ext cx="63" cy="467"/>
              </a:xfrm>
              <a:prstGeom prst="line">
                <a:avLst/>
              </a:prstGeom>
              <a:noFill/>
              <a:ln w="38100">
                <a:solidFill>
                  <a:srgbClr val="FF6600"/>
                </a:solidFill>
                <a:round/>
                <a:headEnd/>
                <a:tailEnd type="triangle" w="med" len="med"/>
              </a:ln>
              <a:effectLst/>
            </p:spPr>
            <p:txBody>
              <a:bodyPr/>
              <a:lstStyle/>
              <a:p>
                <a:endParaRPr lang="en-GB"/>
              </a:p>
            </p:txBody>
          </p:sp>
          <p:sp>
            <p:nvSpPr>
              <p:cNvPr id="44075" name="Text Box 43"/>
              <p:cNvSpPr txBox="1">
                <a:spLocks noChangeArrowheads="1"/>
              </p:cNvSpPr>
              <p:nvPr/>
            </p:nvSpPr>
            <p:spPr bwMode="auto">
              <a:xfrm>
                <a:off x="1088" y="1753"/>
                <a:ext cx="460" cy="231"/>
              </a:xfrm>
              <a:prstGeom prst="rect">
                <a:avLst/>
              </a:prstGeom>
              <a:noFill/>
              <a:ln w="9525">
                <a:noFill/>
                <a:miter lim="800000"/>
                <a:headEnd/>
                <a:tailEnd/>
              </a:ln>
              <a:effectLst/>
            </p:spPr>
            <p:txBody>
              <a:bodyPr wrap="none">
                <a:spAutoFit/>
              </a:bodyPr>
              <a:lstStyle/>
              <a:p>
                <a:r>
                  <a:rPr lang="en-GB">
                    <a:solidFill>
                      <a:srgbClr val="FF6600"/>
                    </a:solidFill>
                  </a:rPr>
                  <a:t>recoil</a:t>
                </a:r>
                <a:endParaRPr lang="en-US">
                  <a:solidFill>
                    <a:srgbClr val="FF6600"/>
                  </a:solidFill>
                </a:endParaRPr>
              </a:p>
            </p:txBody>
          </p:sp>
        </p:grpSp>
        <p:grpSp>
          <p:nvGrpSpPr>
            <p:cNvPr id="15" name="Group 44"/>
            <p:cNvGrpSpPr>
              <a:grpSpLocks/>
            </p:cNvGrpSpPr>
            <p:nvPr/>
          </p:nvGrpSpPr>
          <p:grpSpPr bwMode="auto">
            <a:xfrm>
              <a:off x="3431" y="1982"/>
              <a:ext cx="460" cy="716"/>
              <a:chOff x="1088" y="1753"/>
              <a:chExt cx="460" cy="716"/>
            </a:xfrm>
          </p:grpSpPr>
          <p:sp>
            <p:nvSpPr>
              <p:cNvPr id="44077" name="Line 45"/>
              <p:cNvSpPr>
                <a:spLocks noChangeShapeType="1"/>
              </p:cNvSpPr>
              <p:nvPr/>
            </p:nvSpPr>
            <p:spPr bwMode="auto">
              <a:xfrm flipV="1">
                <a:off x="1232" y="2002"/>
                <a:ext cx="63" cy="467"/>
              </a:xfrm>
              <a:prstGeom prst="line">
                <a:avLst/>
              </a:prstGeom>
              <a:noFill/>
              <a:ln w="38100">
                <a:solidFill>
                  <a:srgbClr val="FF6600"/>
                </a:solidFill>
                <a:round/>
                <a:headEnd/>
                <a:tailEnd type="triangle" w="med" len="med"/>
              </a:ln>
              <a:effectLst/>
            </p:spPr>
            <p:txBody>
              <a:bodyPr/>
              <a:lstStyle/>
              <a:p>
                <a:endParaRPr lang="en-GB"/>
              </a:p>
            </p:txBody>
          </p:sp>
          <p:sp>
            <p:nvSpPr>
              <p:cNvPr id="44078" name="Text Box 46"/>
              <p:cNvSpPr txBox="1">
                <a:spLocks noChangeArrowheads="1"/>
              </p:cNvSpPr>
              <p:nvPr/>
            </p:nvSpPr>
            <p:spPr bwMode="auto">
              <a:xfrm>
                <a:off x="1088" y="1753"/>
                <a:ext cx="460" cy="231"/>
              </a:xfrm>
              <a:prstGeom prst="rect">
                <a:avLst/>
              </a:prstGeom>
              <a:noFill/>
              <a:ln w="9525">
                <a:noFill/>
                <a:miter lim="800000"/>
                <a:headEnd/>
                <a:tailEnd/>
              </a:ln>
              <a:effectLst/>
            </p:spPr>
            <p:txBody>
              <a:bodyPr wrap="none">
                <a:spAutoFit/>
              </a:bodyPr>
              <a:lstStyle/>
              <a:p>
                <a:r>
                  <a:rPr lang="en-GB">
                    <a:solidFill>
                      <a:srgbClr val="FF6600"/>
                    </a:solidFill>
                  </a:rPr>
                  <a:t>recoil</a:t>
                </a:r>
                <a:endParaRPr lang="en-US">
                  <a:solidFill>
                    <a:srgbClr val="FF6600"/>
                  </a:solidFill>
                </a:endParaRPr>
              </a:p>
            </p:txBody>
          </p:sp>
        </p:grpSp>
        <p:grpSp>
          <p:nvGrpSpPr>
            <p:cNvPr id="16" name="Group 47"/>
            <p:cNvGrpSpPr>
              <a:grpSpLocks/>
            </p:cNvGrpSpPr>
            <p:nvPr/>
          </p:nvGrpSpPr>
          <p:grpSpPr bwMode="auto">
            <a:xfrm>
              <a:off x="4018" y="2032"/>
              <a:ext cx="460" cy="716"/>
              <a:chOff x="1088" y="1753"/>
              <a:chExt cx="460" cy="716"/>
            </a:xfrm>
          </p:grpSpPr>
          <p:sp>
            <p:nvSpPr>
              <p:cNvPr id="44080" name="Line 48"/>
              <p:cNvSpPr>
                <a:spLocks noChangeShapeType="1"/>
              </p:cNvSpPr>
              <p:nvPr/>
            </p:nvSpPr>
            <p:spPr bwMode="auto">
              <a:xfrm flipV="1">
                <a:off x="1232" y="2002"/>
                <a:ext cx="63" cy="467"/>
              </a:xfrm>
              <a:prstGeom prst="line">
                <a:avLst/>
              </a:prstGeom>
              <a:noFill/>
              <a:ln w="38100">
                <a:solidFill>
                  <a:srgbClr val="FF6600"/>
                </a:solidFill>
                <a:round/>
                <a:headEnd/>
                <a:tailEnd type="triangle" w="med" len="med"/>
              </a:ln>
              <a:effectLst/>
            </p:spPr>
            <p:txBody>
              <a:bodyPr/>
              <a:lstStyle/>
              <a:p>
                <a:endParaRPr lang="en-GB"/>
              </a:p>
            </p:txBody>
          </p:sp>
          <p:sp>
            <p:nvSpPr>
              <p:cNvPr id="44081" name="Text Box 49"/>
              <p:cNvSpPr txBox="1">
                <a:spLocks noChangeArrowheads="1"/>
              </p:cNvSpPr>
              <p:nvPr/>
            </p:nvSpPr>
            <p:spPr bwMode="auto">
              <a:xfrm>
                <a:off x="1088" y="1753"/>
                <a:ext cx="460" cy="231"/>
              </a:xfrm>
              <a:prstGeom prst="rect">
                <a:avLst/>
              </a:prstGeom>
              <a:noFill/>
              <a:ln w="9525">
                <a:noFill/>
                <a:miter lim="800000"/>
                <a:headEnd/>
                <a:tailEnd/>
              </a:ln>
              <a:effectLst/>
            </p:spPr>
            <p:txBody>
              <a:bodyPr wrap="none">
                <a:spAutoFit/>
              </a:bodyPr>
              <a:lstStyle/>
              <a:p>
                <a:r>
                  <a:rPr lang="en-GB">
                    <a:solidFill>
                      <a:srgbClr val="FF6600"/>
                    </a:solidFill>
                  </a:rPr>
                  <a:t>recoil</a:t>
                </a:r>
                <a:endParaRPr lang="en-US">
                  <a:solidFill>
                    <a:srgbClr val="FF6600"/>
                  </a:solidFill>
                </a:endParaRPr>
              </a:p>
            </p:txBody>
          </p:sp>
        </p:grpSp>
        <p:sp>
          <p:nvSpPr>
            <p:cNvPr id="44082" name="Line 50"/>
            <p:cNvSpPr>
              <a:spLocks noChangeShapeType="1"/>
            </p:cNvSpPr>
            <p:nvPr/>
          </p:nvSpPr>
          <p:spPr bwMode="auto">
            <a:xfrm flipV="1">
              <a:off x="2977" y="2589"/>
              <a:ext cx="234" cy="137"/>
            </a:xfrm>
            <a:prstGeom prst="line">
              <a:avLst/>
            </a:prstGeom>
            <a:noFill/>
            <a:ln w="38100">
              <a:solidFill>
                <a:srgbClr val="FF6600"/>
              </a:solidFill>
              <a:round/>
              <a:headEnd/>
              <a:tailEnd type="triangle" w="med" len="med"/>
            </a:ln>
            <a:effectLst/>
          </p:spPr>
          <p:txBody>
            <a:bodyPr/>
            <a:lstStyle/>
            <a:p>
              <a:endParaRPr lang="en-GB"/>
            </a:p>
          </p:txBody>
        </p:sp>
        <p:sp>
          <p:nvSpPr>
            <p:cNvPr id="44083" name="Line 51"/>
            <p:cNvSpPr>
              <a:spLocks noChangeShapeType="1"/>
            </p:cNvSpPr>
            <p:nvPr/>
          </p:nvSpPr>
          <p:spPr bwMode="auto">
            <a:xfrm flipH="1" flipV="1">
              <a:off x="2395" y="2377"/>
              <a:ext cx="119" cy="177"/>
            </a:xfrm>
            <a:prstGeom prst="line">
              <a:avLst/>
            </a:prstGeom>
            <a:noFill/>
            <a:ln w="38100">
              <a:solidFill>
                <a:srgbClr val="FF6600"/>
              </a:solidFill>
              <a:round/>
              <a:headEnd/>
              <a:tailEnd type="triangle" w="med" len="med"/>
            </a:ln>
            <a:effectLst/>
          </p:spPr>
          <p:txBody>
            <a:bodyPr/>
            <a:lstStyle/>
            <a:p>
              <a:endParaRPr lang="en-GB"/>
            </a:p>
          </p:txBody>
        </p:sp>
        <p:sp>
          <p:nvSpPr>
            <p:cNvPr id="44084" name="Line 52"/>
            <p:cNvSpPr>
              <a:spLocks noChangeShapeType="1"/>
            </p:cNvSpPr>
            <p:nvPr/>
          </p:nvSpPr>
          <p:spPr bwMode="auto">
            <a:xfrm flipV="1">
              <a:off x="2721" y="2184"/>
              <a:ext cx="40" cy="274"/>
            </a:xfrm>
            <a:prstGeom prst="line">
              <a:avLst/>
            </a:prstGeom>
            <a:noFill/>
            <a:ln w="38100">
              <a:solidFill>
                <a:srgbClr val="FF6600"/>
              </a:solidFill>
              <a:round/>
              <a:headEnd/>
              <a:tailEnd type="triangle" w="med" len="med"/>
            </a:ln>
            <a:effectLst/>
          </p:spPr>
          <p:txBody>
            <a:bodyPr/>
            <a:lstStyle/>
            <a:p>
              <a:endParaRPr lang="en-GB"/>
            </a:p>
          </p:txBody>
        </p:sp>
        <p:sp>
          <p:nvSpPr>
            <p:cNvPr id="44085" name="Line 53"/>
            <p:cNvSpPr>
              <a:spLocks noChangeShapeType="1"/>
            </p:cNvSpPr>
            <p:nvPr/>
          </p:nvSpPr>
          <p:spPr bwMode="auto">
            <a:xfrm flipH="1">
              <a:off x="2731" y="3239"/>
              <a:ext cx="23" cy="251"/>
            </a:xfrm>
            <a:prstGeom prst="line">
              <a:avLst/>
            </a:prstGeom>
            <a:noFill/>
            <a:ln w="38100">
              <a:solidFill>
                <a:srgbClr val="FF6600"/>
              </a:solidFill>
              <a:round/>
              <a:headEnd/>
              <a:tailEnd type="triangle" w="med" len="med"/>
            </a:ln>
            <a:effectLst/>
          </p:spPr>
          <p:txBody>
            <a:bodyPr/>
            <a:lstStyle/>
            <a:p>
              <a:endParaRPr lang="en-GB"/>
            </a:p>
          </p:txBody>
        </p:sp>
        <p:sp>
          <p:nvSpPr>
            <p:cNvPr id="44086" name="Line 54"/>
            <p:cNvSpPr>
              <a:spLocks noChangeShapeType="1"/>
            </p:cNvSpPr>
            <p:nvPr/>
          </p:nvSpPr>
          <p:spPr bwMode="auto">
            <a:xfrm flipH="1">
              <a:off x="2555" y="3217"/>
              <a:ext cx="40" cy="268"/>
            </a:xfrm>
            <a:prstGeom prst="line">
              <a:avLst/>
            </a:prstGeom>
            <a:noFill/>
            <a:ln w="38100">
              <a:solidFill>
                <a:srgbClr val="FF6600"/>
              </a:solidFill>
              <a:round/>
              <a:headEnd/>
              <a:tailEnd type="triangle" w="med" len="med"/>
            </a:ln>
            <a:effectLst/>
          </p:spPr>
          <p:txBody>
            <a:bodyPr/>
            <a:lstStyle/>
            <a:p>
              <a:endParaRPr lang="en-GB"/>
            </a:p>
          </p:txBody>
        </p:sp>
      </p:grpSp>
      <p:sp>
        <p:nvSpPr>
          <p:cNvPr id="44088" name="Text Box 56"/>
          <p:cNvSpPr txBox="1">
            <a:spLocks noChangeArrowheads="1"/>
          </p:cNvSpPr>
          <p:nvPr/>
        </p:nvSpPr>
        <p:spPr bwMode="auto">
          <a:xfrm>
            <a:off x="885825" y="6069013"/>
            <a:ext cx="3702050" cy="366712"/>
          </a:xfrm>
          <a:prstGeom prst="rect">
            <a:avLst/>
          </a:prstGeom>
          <a:noFill/>
          <a:ln w="9525">
            <a:noFill/>
            <a:miter lim="800000"/>
            <a:headEnd/>
            <a:tailEnd/>
          </a:ln>
          <a:effectLst/>
        </p:spPr>
        <p:txBody>
          <a:bodyPr wrap="none">
            <a:spAutoFit/>
          </a:bodyPr>
          <a:lstStyle/>
          <a:p>
            <a:r>
              <a:rPr lang="en-GB">
                <a:solidFill>
                  <a:srgbClr val="FF0000"/>
                </a:solidFill>
              </a:rPr>
              <a:t>Determine temperature distribution</a:t>
            </a:r>
            <a:endParaRPr lang="en-US">
              <a:solidFill>
                <a:srgbClr val="FF0000"/>
              </a:solidFill>
            </a:endParaRPr>
          </a:p>
        </p:txBody>
      </p:sp>
      <p:sp>
        <p:nvSpPr>
          <p:cNvPr id="44089" name="Text Box 57"/>
          <p:cNvSpPr txBox="1">
            <a:spLocks noChangeArrowheads="1"/>
          </p:cNvSpPr>
          <p:nvPr/>
        </p:nvSpPr>
        <p:spPr bwMode="auto">
          <a:xfrm>
            <a:off x="5756275" y="2484438"/>
            <a:ext cx="2025650" cy="366712"/>
          </a:xfrm>
          <a:prstGeom prst="rect">
            <a:avLst/>
          </a:prstGeom>
          <a:noFill/>
          <a:ln w="9525">
            <a:noFill/>
            <a:miter lim="800000"/>
            <a:headEnd/>
            <a:tailEnd/>
          </a:ln>
          <a:effectLst/>
        </p:spPr>
        <p:txBody>
          <a:bodyPr wrap="none">
            <a:spAutoFit/>
          </a:bodyPr>
          <a:lstStyle/>
          <a:p>
            <a:r>
              <a:rPr lang="en-GB">
                <a:solidFill>
                  <a:srgbClr val="FF6600"/>
                </a:solidFill>
              </a:rPr>
              <a:t>Derive recoil force</a:t>
            </a:r>
            <a:endParaRPr lang="en-US">
              <a:solidFill>
                <a:srgbClr val="FF6600"/>
              </a:solidFill>
            </a:endParaRPr>
          </a:p>
        </p:txBody>
      </p:sp>
    </p:spTree>
    <p:extLst>
      <p:ext uri="{BB962C8B-B14F-4D97-AF65-F5344CB8AC3E}">
        <p14:creationId xmlns:p14="http://schemas.microsoft.com/office/powerpoint/2010/main" val="1457322233"/>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4088"/>
                                        </p:tgtEl>
                                        <p:attrNameLst>
                                          <p:attrName>style.visibility</p:attrName>
                                        </p:attrNameLst>
                                      </p:cBhvr>
                                      <p:to>
                                        <p:strVal val="visible"/>
                                      </p:to>
                                    </p:set>
                                    <p:anim calcmode="lin" valueType="num">
                                      <p:cBhvr additive="base">
                                        <p:cTn id="10" dur="500" fill="hold"/>
                                        <p:tgtEl>
                                          <p:spTgt spid="44088"/>
                                        </p:tgtEl>
                                        <p:attrNameLst>
                                          <p:attrName>ppt_x</p:attrName>
                                        </p:attrNameLst>
                                      </p:cBhvr>
                                      <p:tavLst>
                                        <p:tav tm="0">
                                          <p:val>
                                            <p:strVal val="#ppt_x"/>
                                          </p:val>
                                        </p:tav>
                                        <p:tav tm="100000">
                                          <p:val>
                                            <p:strVal val="#ppt_x"/>
                                          </p:val>
                                        </p:tav>
                                      </p:tavLst>
                                    </p:anim>
                                    <p:anim calcmode="lin" valueType="num">
                                      <p:cBhvr additive="base">
                                        <p:cTn id="11" dur="500" fill="hold"/>
                                        <p:tgtEl>
                                          <p:spTgt spid="44088"/>
                                        </p:tgtEl>
                                        <p:attrNameLst>
                                          <p:attrName>ppt_y</p:attrName>
                                        </p:attrNameLst>
                                      </p:cBhvr>
                                      <p:tavLst>
                                        <p:tav tm="0">
                                          <p:val>
                                            <p:strVal val="1+#ppt_h/2"/>
                                          </p:val>
                                        </p:tav>
                                        <p:tav tm="100000">
                                          <p:val>
                                            <p:strVal val="#ppt_y"/>
                                          </p:val>
                                        </p:tav>
                                      </p:tavLst>
                                    </p:anim>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par>
                                <p:cTn id="16" presetID="22" presetClass="entr" presetSubtype="4" fill="hold" nodeType="withEffect">
                                  <p:stCondLst>
                                    <p:cond delay="1000"/>
                                  </p:stCondLst>
                                  <p:childTnLst>
                                    <p:set>
                                      <p:cBhvr>
                                        <p:cTn id="17" dur="1" fill="hold">
                                          <p:stCondLst>
                                            <p:cond delay="0"/>
                                          </p:stCondLst>
                                        </p:cTn>
                                        <p:tgtEl>
                                          <p:spTgt spid="44089">
                                            <p:txEl>
                                              <p:pRg st="0" end="0"/>
                                            </p:txEl>
                                          </p:spTgt>
                                        </p:tgtEl>
                                        <p:attrNameLst>
                                          <p:attrName>style.visibility</p:attrName>
                                        </p:attrNameLst>
                                      </p:cBhvr>
                                      <p:to>
                                        <p:strVal val="visible"/>
                                      </p:to>
                                    </p:set>
                                    <p:animEffect transition="in" filter="wipe(down)">
                                      <p:cBhvr>
                                        <p:cTn id="18" dur="3000"/>
                                        <p:tgtEl>
                                          <p:spTgt spid="440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8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24" name="Rectangle 20"/>
          <p:cNvSpPr>
            <a:spLocks noChangeArrowheads="1"/>
          </p:cNvSpPr>
          <p:nvPr/>
        </p:nvSpPr>
        <p:spPr bwMode="auto">
          <a:xfrm>
            <a:off x="-252413" y="0"/>
            <a:ext cx="9396413" cy="7100888"/>
          </a:xfrm>
          <a:prstGeom prst="rect">
            <a:avLst/>
          </a:prstGeom>
          <a:solidFill>
            <a:schemeClr val="bg1"/>
          </a:solidFill>
          <a:ln w="9525">
            <a:noFill/>
            <a:miter lim="800000"/>
            <a:headEnd/>
            <a:tailEnd/>
          </a:ln>
          <a:effectLst/>
        </p:spPr>
        <p:txBody>
          <a:bodyPr wrap="none" anchor="ctr"/>
          <a:lstStyle/>
          <a:p>
            <a:pPr algn="ctr"/>
            <a:endParaRPr lang="en-GB"/>
          </a:p>
        </p:txBody>
      </p:sp>
      <p:sp>
        <p:nvSpPr>
          <p:cNvPr id="47106" name="Text Box 2"/>
          <p:cNvSpPr txBox="1">
            <a:spLocks noChangeArrowheads="1"/>
          </p:cNvSpPr>
          <p:nvPr/>
        </p:nvSpPr>
        <p:spPr bwMode="auto">
          <a:xfrm>
            <a:off x="457200" y="228600"/>
            <a:ext cx="7239000" cy="701675"/>
          </a:xfrm>
          <a:prstGeom prst="rect">
            <a:avLst/>
          </a:prstGeom>
          <a:noFill/>
          <a:ln w="9525" algn="ctr">
            <a:noFill/>
            <a:miter lim="800000"/>
            <a:headEnd/>
            <a:tailEnd/>
          </a:ln>
          <a:effectLst/>
        </p:spPr>
        <p:txBody>
          <a:bodyPr>
            <a:spAutoFit/>
          </a:bodyPr>
          <a:lstStyle/>
          <a:p>
            <a:pPr>
              <a:spcBef>
                <a:spcPct val="50000"/>
              </a:spcBef>
            </a:pPr>
            <a:r>
              <a:rPr lang="en-GB" sz="4000"/>
              <a:t>Multilayer Insulation (MLI)</a:t>
            </a:r>
          </a:p>
        </p:txBody>
      </p:sp>
      <p:sp>
        <p:nvSpPr>
          <p:cNvPr id="47107" name="Rectangle 3"/>
          <p:cNvSpPr>
            <a:spLocks noChangeArrowheads="1"/>
          </p:cNvSpPr>
          <p:nvPr/>
        </p:nvSpPr>
        <p:spPr bwMode="auto">
          <a:xfrm>
            <a:off x="0" y="3176588"/>
            <a:ext cx="9144000" cy="0"/>
          </a:xfrm>
          <a:prstGeom prst="rect">
            <a:avLst/>
          </a:prstGeom>
          <a:noFill/>
          <a:ln w="9525" algn="ctr">
            <a:noFill/>
            <a:miter lim="800000"/>
            <a:headEnd/>
            <a:tailEnd/>
          </a:ln>
          <a:effectLst/>
        </p:spPr>
        <p:txBody>
          <a:bodyPr wrap="none" anchor="ctr">
            <a:spAutoFit/>
          </a:bodyPr>
          <a:lstStyle/>
          <a:p>
            <a:endParaRPr lang="en-GB"/>
          </a:p>
        </p:txBody>
      </p:sp>
      <p:graphicFrame>
        <p:nvGraphicFramePr>
          <p:cNvPr id="47108" name="Object 4"/>
          <p:cNvGraphicFramePr>
            <a:graphicFrameLocks noChangeAspect="1"/>
          </p:cNvGraphicFramePr>
          <p:nvPr/>
        </p:nvGraphicFramePr>
        <p:xfrm>
          <a:off x="4495800" y="5105400"/>
          <a:ext cx="3733800" cy="1277938"/>
        </p:xfrm>
        <a:graphic>
          <a:graphicData uri="http://schemas.openxmlformats.org/presentationml/2006/ole">
            <mc:AlternateContent xmlns:mc="http://schemas.openxmlformats.org/markup-compatibility/2006">
              <mc:Choice xmlns:v="urn:schemas-microsoft-com:vml" Requires="v">
                <p:oleObj spid="_x0000_s2235" name="Equation" r:id="rId4" imgW="1473200" imgH="508000" progId="Equation.3">
                  <p:embed/>
                </p:oleObj>
              </mc:Choice>
              <mc:Fallback>
                <p:oleObj name="Equation" r:id="rId4" imgW="1473200" imgH="508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5105400"/>
                        <a:ext cx="3733800" cy="1277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109" name="Rectangle 5"/>
          <p:cNvSpPr>
            <a:spLocks noChangeArrowheads="1"/>
          </p:cNvSpPr>
          <p:nvPr/>
        </p:nvSpPr>
        <p:spPr bwMode="auto">
          <a:xfrm>
            <a:off x="6934200" y="3733800"/>
            <a:ext cx="874713" cy="336550"/>
          </a:xfrm>
          <a:prstGeom prst="rect">
            <a:avLst/>
          </a:prstGeom>
          <a:noFill/>
          <a:ln w="9525" algn="ctr">
            <a:noFill/>
            <a:miter lim="800000"/>
            <a:headEnd/>
            <a:tailEnd/>
          </a:ln>
          <a:effectLst/>
        </p:spPr>
        <p:txBody>
          <a:bodyPr wrap="none">
            <a:spAutoFit/>
          </a:bodyPr>
          <a:lstStyle/>
          <a:p>
            <a:pPr>
              <a:lnSpc>
                <a:spcPct val="80000"/>
              </a:lnSpc>
              <a:spcBef>
                <a:spcPct val="20000"/>
              </a:spcBef>
              <a:buClr>
                <a:schemeClr val="bg1"/>
              </a:buClr>
              <a:buSzPct val="50000"/>
            </a:pPr>
            <a:r>
              <a:rPr lang="en-GB" sz="2000">
                <a:solidFill>
                  <a:srgbClr val="0000FF"/>
                </a:solidFill>
              </a:rPr>
              <a:t>To s/c</a:t>
            </a:r>
          </a:p>
        </p:txBody>
      </p:sp>
      <p:sp>
        <p:nvSpPr>
          <p:cNvPr id="47110" name="Rectangle 6"/>
          <p:cNvSpPr>
            <a:spLocks noChangeArrowheads="1"/>
          </p:cNvSpPr>
          <p:nvPr/>
        </p:nvSpPr>
        <p:spPr bwMode="auto">
          <a:xfrm>
            <a:off x="6705600" y="2209800"/>
            <a:ext cx="228600" cy="2667000"/>
          </a:xfrm>
          <a:prstGeom prst="rect">
            <a:avLst/>
          </a:prstGeom>
          <a:solidFill>
            <a:srgbClr val="FFCC00"/>
          </a:solidFill>
          <a:ln w="9525" algn="ctr">
            <a:noFill/>
            <a:miter lim="800000"/>
            <a:headEnd/>
            <a:tailEnd/>
          </a:ln>
          <a:effectLst/>
        </p:spPr>
        <p:txBody>
          <a:bodyPr anchor="ctr">
            <a:spAutoFit/>
          </a:bodyPr>
          <a:lstStyle/>
          <a:p>
            <a:endParaRPr lang="en-GB"/>
          </a:p>
        </p:txBody>
      </p:sp>
      <p:grpSp>
        <p:nvGrpSpPr>
          <p:cNvPr id="2" name="Group 7"/>
          <p:cNvGrpSpPr>
            <a:grpSpLocks/>
          </p:cNvGrpSpPr>
          <p:nvPr/>
        </p:nvGrpSpPr>
        <p:grpSpPr bwMode="auto">
          <a:xfrm>
            <a:off x="5562600" y="1752600"/>
            <a:ext cx="1143000" cy="1600200"/>
            <a:chOff x="1200" y="960"/>
            <a:chExt cx="816" cy="1104"/>
          </a:xfrm>
        </p:grpSpPr>
        <p:sp>
          <p:nvSpPr>
            <p:cNvPr id="47112" name="Line 8"/>
            <p:cNvSpPr>
              <a:spLocks noChangeShapeType="1"/>
            </p:cNvSpPr>
            <p:nvPr/>
          </p:nvSpPr>
          <p:spPr bwMode="auto">
            <a:xfrm>
              <a:off x="1200" y="960"/>
              <a:ext cx="816" cy="912"/>
            </a:xfrm>
            <a:prstGeom prst="line">
              <a:avLst/>
            </a:prstGeom>
            <a:noFill/>
            <a:ln w="9525">
              <a:solidFill>
                <a:schemeClr val="tx1"/>
              </a:solidFill>
              <a:round/>
              <a:headEnd/>
              <a:tailEnd type="triangle" w="med" len="med"/>
            </a:ln>
            <a:effectLst/>
          </p:spPr>
          <p:txBody>
            <a:bodyPr>
              <a:spAutoFit/>
            </a:bodyPr>
            <a:lstStyle/>
            <a:p>
              <a:endParaRPr lang="en-GB"/>
            </a:p>
          </p:txBody>
        </p:sp>
        <p:sp>
          <p:nvSpPr>
            <p:cNvPr id="47113" name="Line 9"/>
            <p:cNvSpPr>
              <a:spLocks noChangeShapeType="1"/>
            </p:cNvSpPr>
            <p:nvPr/>
          </p:nvSpPr>
          <p:spPr bwMode="auto">
            <a:xfrm>
              <a:off x="1200" y="1056"/>
              <a:ext cx="816" cy="912"/>
            </a:xfrm>
            <a:prstGeom prst="line">
              <a:avLst/>
            </a:prstGeom>
            <a:noFill/>
            <a:ln w="9525">
              <a:solidFill>
                <a:schemeClr val="tx1"/>
              </a:solidFill>
              <a:round/>
              <a:headEnd/>
              <a:tailEnd type="triangle" w="med" len="med"/>
            </a:ln>
            <a:effectLst/>
          </p:spPr>
          <p:txBody>
            <a:bodyPr>
              <a:spAutoFit/>
            </a:bodyPr>
            <a:lstStyle/>
            <a:p>
              <a:endParaRPr lang="en-GB"/>
            </a:p>
          </p:txBody>
        </p:sp>
        <p:sp>
          <p:nvSpPr>
            <p:cNvPr id="47114" name="Line 10"/>
            <p:cNvSpPr>
              <a:spLocks noChangeShapeType="1"/>
            </p:cNvSpPr>
            <p:nvPr/>
          </p:nvSpPr>
          <p:spPr bwMode="auto">
            <a:xfrm>
              <a:off x="1200" y="1152"/>
              <a:ext cx="816" cy="912"/>
            </a:xfrm>
            <a:prstGeom prst="line">
              <a:avLst/>
            </a:prstGeom>
            <a:noFill/>
            <a:ln w="9525">
              <a:solidFill>
                <a:schemeClr val="tx1"/>
              </a:solidFill>
              <a:round/>
              <a:headEnd/>
              <a:tailEnd type="triangle" w="med" len="med"/>
            </a:ln>
            <a:effectLst/>
          </p:spPr>
          <p:txBody>
            <a:bodyPr>
              <a:spAutoFit/>
            </a:bodyPr>
            <a:lstStyle/>
            <a:p>
              <a:endParaRPr lang="en-GB"/>
            </a:p>
          </p:txBody>
        </p:sp>
      </p:grpSp>
      <p:sp>
        <p:nvSpPr>
          <p:cNvPr id="47115" name="Line 11"/>
          <p:cNvSpPr>
            <a:spLocks noChangeShapeType="1"/>
          </p:cNvSpPr>
          <p:nvPr/>
        </p:nvSpPr>
        <p:spPr bwMode="auto">
          <a:xfrm>
            <a:off x="6934200" y="3657600"/>
            <a:ext cx="685800" cy="0"/>
          </a:xfrm>
          <a:prstGeom prst="line">
            <a:avLst/>
          </a:prstGeom>
          <a:noFill/>
          <a:ln w="9525">
            <a:solidFill>
              <a:schemeClr val="tx1"/>
            </a:solidFill>
            <a:round/>
            <a:headEnd/>
            <a:tailEnd type="triangle" w="med" len="med"/>
          </a:ln>
          <a:effectLst/>
        </p:spPr>
        <p:txBody>
          <a:bodyPr>
            <a:spAutoFit/>
          </a:bodyPr>
          <a:lstStyle/>
          <a:p>
            <a:endParaRPr lang="en-GB"/>
          </a:p>
        </p:txBody>
      </p:sp>
      <p:sp>
        <p:nvSpPr>
          <p:cNvPr id="47116" name="Line 12"/>
          <p:cNvSpPr>
            <a:spLocks noChangeShapeType="1"/>
          </p:cNvSpPr>
          <p:nvPr/>
        </p:nvSpPr>
        <p:spPr bwMode="auto">
          <a:xfrm flipH="1">
            <a:off x="5867400" y="3657600"/>
            <a:ext cx="838200" cy="0"/>
          </a:xfrm>
          <a:prstGeom prst="line">
            <a:avLst/>
          </a:prstGeom>
          <a:noFill/>
          <a:ln w="9525">
            <a:solidFill>
              <a:schemeClr val="tx1"/>
            </a:solidFill>
            <a:round/>
            <a:headEnd/>
            <a:tailEnd type="triangle" w="med" len="med"/>
          </a:ln>
          <a:effectLst/>
        </p:spPr>
        <p:txBody>
          <a:bodyPr>
            <a:spAutoFit/>
          </a:bodyPr>
          <a:lstStyle/>
          <a:p>
            <a:endParaRPr lang="en-GB"/>
          </a:p>
        </p:txBody>
      </p:sp>
      <p:sp>
        <p:nvSpPr>
          <p:cNvPr id="47117" name="Rectangle 13"/>
          <p:cNvSpPr>
            <a:spLocks noChangeArrowheads="1"/>
          </p:cNvSpPr>
          <p:nvPr/>
        </p:nvSpPr>
        <p:spPr bwMode="auto">
          <a:xfrm>
            <a:off x="5410200" y="3657600"/>
            <a:ext cx="1158875" cy="641350"/>
          </a:xfrm>
          <a:prstGeom prst="rect">
            <a:avLst/>
          </a:prstGeom>
          <a:noFill/>
          <a:ln w="9525" algn="ctr">
            <a:noFill/>
            <a:miter lim="800000"/>
            <a:headEnd/>
            <a:tailEnd/>
          </a:ln>
          <a:effectLst/>
        </p:spPr>
        <p:txBody>
          <a:bodyPr wrap="none">
            <a:spAutoFit/>
          </a:bodyPr>
          <a:lstStyle/>
          <a:p>
            <a:pPr>
              <a:lnSpc>
                <a:spcPct val="80000"/>
              </a:lnSpc>
              <a:spcBef>
                <a:spcPct val="20000"/>
              </a:spcBef>
              <a:buClr>
                <a:schemeClr val="bg1"/>
              </a:buClr>
              <a:buSzPct val="50000"/>
            </a:pPr>
            <a:r>
              <a:rPr lang="en-GB" sz="2000">
                <a:solidFill>
                  <a:srgbClr val="0000FF"/>
                </a:solidFill>
              </a:rPr>
              <a:t>Emitted</a:t>
            </a:r>
          </a:p>
          <a:p>
            <a:pPr>
              <a:lnSpc>
                <a:spcPct val="80000"/>
              </a:lnSpc>
              <a:spcBef>
                <a:spcPct val="20000"/>
              </a:spcBef>
              <a:buClr>
                <a:schemeClr val="bg1"/>
              </a:buClr>
              <a:buSzPct val="50000"/>
            </a:pPr>
            <a:r>
              <a:rPr lang="en-GB" sz="2000">
                <a:solidFill>
                  <a:srgbClr val="0000FF"/>
                </a:solidFill>
              </a:rPr>
              <a:t>radiation</a:t>
            </a:r>
          </a:p>
        </p:txBody>
      </p:sp>
      <p:sp>
        <p:nvSpPr>
          <p:cNvPr id="47118" name="Rectangle 14"/>
          <p:cNvSpPr>
            <a:spLocks noChangeArrowheads="1"/>
          </p:cNvSpPr>
          <p:nvPr/>
        </p:nvSpPr>
        <p:spPr bwMode="auto">
          <a:xfrm>
            <a:off x="4140200" y="1989138"/>
            <a:ext cx="1871663" cy="885825"/>
          </a:xfrm>
          <a:prstGeom prst="rect">
            <a:avLst/>
          </a:prstGeom>
          <a:noFill/>
          <a:ln w="9525" algn="ctr">
            <a:noFill/>
            <a:miter lim="800000"/>
            <a:headEnd/>
            <a:tailEnd/>
          </a:ln>
          <a:effectLst/>
        </p:spPr>
        <p:txBody>
          <a:bodyPr>
            <a:spAutoFit/>
          </a:bodyPr>
          <a:lstStyle/>
          <a:p>
            <a:pPr>
              <a:lnSpc>
                <a:spcPct val="80000"/>
              </a:lnSpc>
              <a:spcBef>
                <a:spcPct val="20000"/>
              </a:spcBef>
              <a:buClr>
                <a:schemeClr val="bg1"/>
              </a:buClr>
              <a:buSzPct val="50000"/>
            </a:pPr>
            <a:r>
              <a:rPr lang="en-GB" sz="2000">
                <a:solidFill>
                  <a:srgbClr val="0000FF"/>
                </a:solidFill>
              </a:rPr>
              <a:t>Incoming</a:t>
            </a:r>
          </a:p>
          <a:p>
            <a:pPr>
              <a:lnSpc>
                <a:spcPct val="80000"/>
              </a:lnSpc>
              <a:spcBef>
                <a:spcPct val="20000"/>
              </a:spcBef>
              <a:buClr>
                <a:schemeClr val="bg1"/>
              </a:buClr>
              <a:buSzPct val="50000"/>
            </a:pPr>
            <a:r>
              <a:rPr lang="en-GB" sz="2000">
                <a:solidFill>
                  <a:srgbClr val="0000FF"/>
                </a:solidFill>
              </a:rPr>
              <a:t> radiation (W) absorbed</a:t>
            </a:r>
          </a:p>
        </p:txBody>
      </p:sp>
      <p:sp>
        <p:nvSpPr>
          <p:cNvPr id="47119" name="Rectangle 15"/>
          <p:cNvSpPr>
            <a:spLocks noChangeArrowheads="1"/>
          </p:cNvSpPr>
          <p:nvPr/>
        </p:nvSpPr>
        <p:spPr bwMode="auto">
          <a:xfrm>
            <a:off x="5029200" y="1295400"/>
            <a:ext cx="2389188" cy="384175"/>
          </a:xfrm>
          <a:prstGeom prst="rect">
            <a:avLst/>
          </a:prstGeom>
          <a:noFill/>
          <a:ln w="9525" algn="ctr">
            <a:noFill/>
            <a:miter lim="800000"/>
            <a:headEnd/>
            <a:tailEnd/>
          </a:ln>
          <a:effectLst/>
        </p:spPr>
        <p:txBody>
          <a:bodyPr wrap="none">
            <a:spAutoFit/>
          </a:bodyPr>
          <a:lstStyle/>
          <a:p>
            <a:pPr>
              <a:lnSpc>
                <a:spcPct val="80000"/>
              </a:lnSpc>
              <a:spcBef>
                <a:spcPct val="20000"/>
              </a:spcBef>
              <a:buClr>
                <a:schemeClr val="bg1"/>
              </a:buClr>
              <a:buSzPct val="50000"/>
            </a:pPr>
            <a:r>
              <a:rPr lang="en-GB" sz="2400" i="1">
                <a:solidFill>
                  <a:srgbClr val="0000FF"/>
                </a:solidFill>
              </a:rPr>
              <a:t>Energy balance</a:t>
            </a:r>
            <a:r>
              <a:rPr lang="en-GB" sz="2400">
                <a:solidFill>
                  <a:srgbClr val="0000FF"/>
                </a:solidFill>
              </a:rPr>
              <a:t>:</a:t>
            </a:r>
          </a:p>
        </p:txBody>
      </p:sp>
      <p:grpSp>
        <p:nvGrpSpPr>
          <p:cNvPr id="3" name="Group 16"/>
          <p:cNvGrpSpPr>
            <a:grpSpLocks/>
          </p:cNvGrpSpPr>
          <p:nvPr/>
        </p:nvGrpSpPr>
        <p:grpSpPr bwMode="auto">
          <a:xfrm>
            <a:off x="228600" y="1219200"/>
            <a:ext cx="4191000" cy="4324350"/>
            <a:chOff x="144" y="768"/>
            <a:chExt cx="2640" cy="2724"/>
          </a:xfrm>
        </p:grpSpPr>
        <p:sp>
          <p:nvSpPr>
            <p:cNvPr id="47121" name="Rectangle 17"/>
            <p:cNvSpPr>
              <a:spLocks noChangeArrowheads="1"/>
            </p:cNvSpPr>
            <p:nvPr/>
          </p:nvSpPr>
          <p:spPr bwMode="auto">
            <a:xfrm>
              <a:off x="144" y="768"/>
              <a:ext cx="2640" cy="960"/>
            </a:xfrm>
            <a:prstGeom prst="rect">
              <a:avLst/>
            </a:prstGeom>
            <a:noFill/>
            <a:ln w="9525">
              <a:noFill/>
              <a:miter lim="800000"/>
              <a:headEnd/>
              <a:tailEnd/>
            </a:ln>
            <a:effectLst/>
          </p:spPr>
          <p:txBody>
            <a:bodyPr/>
            <a:lstStyle/>
            <a:p>
              <a:pPr marL="346075" indent="-346075">
                <a:lnSpc>
                  <a:spcPct val="90000"/>
                </a:lnSpc>
                <a:spcBef>
                  <a:spcPct val="20000"/>
                </a:spcBef>
                <a:buFontTx/>
                <a:buChar char="•"/>
              </a:pPr>
              <a:r>
                <a:rPr lang="en-GB" sz="2000"/>
                <a:t>Pixel array algorithm determines insolation of MLI</a:t>
              </a:r>
            </a:p>
          </p:txBody>
        </p:sp>
        <p:sp>
          <p:nvSpPr>
            <p:cNvPr id="47122" name="Text Box 18"/>
            <p:cNvSpPr txBox="1">
              <a:spLocks noChangeArrowheads="1"/>
            </p:cNvSpPr>
            <p:nvPr/>
          </p:nvSpPr>
          <p:spPr bwMode="auto">
            <a:xfrm>
              <a:off x="144" y="1824"/>
              <a:ext cx="2592" cy="1668"/>
            </a:xfrm>
            <a:prstGeom prst="rect">
              <a:avLst/>
            </a:prstGeom>
            <a:noFill/>
            <a:ln w="9525" algn="ctr">
              <a:noFill/>
              <a:miter lim="800000"/>
              <a:headEnd/>
              <a:tailEnd/>
            </a:ln>
            <a:effectLst/>
          </p:spPr>
          <p:txBody>
            <a:bodyPr>
              <a:spAutoFit/>
            </a:bodyPr>
            <a:lstStyle/>
            <a:p>
              <a:pPr marL="346075" indent="-346075">
                <a:spcBef>
                  <a:spcPct val="50000"/>
                </a:spcBef>
                <a:buFontTx/>
                <a:buChar char="•"/>
              </a:pPr>
              <a:r>
                <a:rPr lang="en-GB" sz="2400"/>
                <a:t>‘Effective emissivity’ (</a:t>
              </a:r>
              <a:r>
                <a:rPr lang="en-GB" sz="2400" i="1">
                  <a:latin typeface="Symbol" pitchFamily="18" charset="2"/>
                </a:rPr>
                <a:t>e</a:t>
              </a:r>
              <a:r>
                <a:rPr lang="en-GB" sz="2400" baseline="-25000"/>
                <a:t>eff</a:t>
              </a:r>
              <a:r>
                <a:rPr lang="en-GB" sz="2400"/>
                <a:t>) parameter governs heat transfer to bus</a:t>
              </a:r>
            </a:p>
            <a:p>
              <a:pPr marL="346075" indent="-346075">
                <a:spcBef>
                  <a:spcPct val="50000"/>
                </a:spcBef>
              </a:pPr>
              <a:endParaRPr lang="en-GB" sz="2400"/>
            </a:p>
            <a:p>
              <a:pPr marL="346075" indent="-346075">
                <a:spcBef>
                  <a:spcPct val="50000"/>
                </a:spcBef>
                <a:buFontTx/>
                <a:buChar char="•"/>
              </a:pPr>
              <a:r>
                <a:rPr lang="en-GB" sz="2400"/>
                <a:t>MLI blackened, </a:t>
              </a:r>
              <a:r>
                <a:rPr lang="en-GB" sz="2400">
                  <a:latin typeface="Symbol" pitchFamily="18" charset="2"/>
                </a:rPr>
                <a:t>a</a:t>
              </a:r>
              <a:r>
                <a:rPr lang="en-GB" sz="2400"/>
                <a:t>=0.94   </a:t>
              </a:r>
              <a:r>
                <a:rPr lang="en-GB" sz="2400">
                  <a:sym typeface="Symbol" pitchFamily="18" charset="2"/>
                </a:rPr>
                <a:t></a:t>
              </a:r>
              <a:r>
                <a:rPr lang="en-GB" sz="2400"/>
                <a:t> large thermal force</a:t>
              </a:r>
            </a:p>
          </p:txBody>
        </p:sp>
      </p:grpSp>
      <p:sp>
        <p:nvSpPr>
          <p:cNvPr id="47123" name="Rectangle 19"/>
          <p:cNvSpPr>
            <a:spLocks noChangeArrowheads="1"/>
          </p:cNvSpPr>
          <p:nvPr/>
        </p:nvSpPr>
        <p:spPr bwMode="auto">
          <a:xfrm>
            <a:off x="6705600" y="2209800"/>
            <a:ext cx="76200" cy="2667000"/>
          </a:xfrm>
          <a:prstGeom prst="rect">
            <a:avLst/>
          </a:prstGeom>
          <a:solidFill>
            <a:schemeClr val="tx1"/>
          </a:solidFill>
          <a:ln w="9525" algn="ctr">
            <a:noFill/>
            <a:miter lim="800000"/>
            <a:headEnd/>
            <a:tailEnd/>
          </a:ln>
          <a:effectLst/>
        </p:spPr>
        <p:txBody>
          <a:bodyPr wrap="none" anchor="ctr">
            <a:spAutoFit/>
          </a:bodyPr>
          <a:lstStyle/>
          <a:p>
            <a:endParaRPr lang="en-GB"/>
          </a:p>
        </p:txBody>
      </p:sp>
      <p:sp>
        <p:nvSpPr>
          <p:cNvPr id="47125" name="Rectangle 21"/>
          <p:cNvSpPr>
            <a:spLocks noChangeArrowheads="1"/>
          </p:cNvSpPr>
          <p:nvPr/>
        </p:nvSpPr>
        <p:spPr bwMode="auto">
          <a:xfrm>
            <a:off x="7812088" y="2276475"/>
            <a:ext cx="1152525" cy="2736850"/>
          </a:xfrm>
          <a:prstGeom prst="rect">
            <a:avLst/>
          </a:prstGeom>
          <a:solidFill>
            <a:srgbClr val="969696"/>
          </a:solidFill>
          <a:ln w="9525">
            <a:noFill/>
            <a:miter lim="800000"/>
            <a:headEnd/>
            <a:tailEnd/>
          </a:ln>
          <a:effectLst/>
        </p:spPr>
        <p:txBody>
          <a:bodyPr wrap="none" anchor="ctr"/>
          <a:lstStyle/>
          <a:p>
            <a:endParaRPr lang="en-GB"/>
          </a:p>
        </p:txBody>
      </p:sp>
      <p:sp>
        <p:nvSpPr>
          <p:cNvPr id="47127" name="Text Box 23"/>
          <p:cNvSpPr txBox="1">
            <a:spLocks noChangeArrowheads="1"/>
          </p:cNvSpPr>
          <p:nvPr/>
        </p:nvSpPr>
        <p:spPr bwMode="auto">
          <a:xfrm>
            <a:off x="7885113" y="3284538"/>
            <a:ext cx="973137" cy="730250"/>
          </a:xfrm>
          <a:prstGeom prst="rect">
            <a:avLst/>
          </a:prstGeom>
          <a:noFill/>
          <a:ln w="9525">
            <a:noFill/>
            <a:miter lim="800000"/>
            <a:headEnd/>
            <a:tailEnd/>
          </a:ln>
          <a:effectLst/>
        </p:spPr>
        <p:txBody>
          <a:bodyPr wrap="none">
            <a:spAutoFit/>
          </a:bodyPr>
          <a:lstStyle/>
          <a:p>
            <a:r>
              <a:rPr lang="en-GB" sz="1400"/>
              <a:t>Thermally</a:t>
            </a:r>
          </a:p>
          <a:p>
            <a:r>
              <a:rPr lang="en-GB" sz="1400"/>
              <a:t>stabilised </a:t>
            </a:r>
          </a:p>
          <a:p>
            <a:r>
              <a:rPr lang="en-GB" sz="1400"/>
              <a:t>bus, </a:t>
            </a:r>
            <a:r>
              <a:rPr lang="en-GB" sz="1400" i="1"/>
              <a:t>T</a:t>
            </a:r>
            <a:r>
              <a:rPr lang="en-GB" sz="1400" i="1" baseline="-25000"/>
              <a:t>sc</a:t>
            </a:r>
            <a:endParaRPr lang="en-US" sz="1400" i="1" baseline="-25000"/>
          </a:p>
        </p:txBody>
      </p:sp>
      <p:sp>
        <p:nvSpPr>
          <p:cNvPr id="47128" name="Line 24"/>
          <p:cNvSpPr>
            <a:spLocks noChangeShapeType="1"/>
          </p:cNvSpPr>
          <p:nvPr/>
        </p:nvSpPr>
        <p:spPr bwMode="auto">
          <a:xfrm>
            <a:off x="5867400" y="3357563"/>
            <a:ext cx="792163" cy="0"/>
          </a:xfrm>
          <a:prstGeom prst="line">
            <a:avLst/>
          </a:prstGeom>
          <a:noFill/>
          <a:ln w="9525">
            <a:solidFill>
              <a:schemeClr val="tx1"/>
            </a:solidFill>
            <a:round/>
            <a:headEnd/>
            <a:tailEnd/>
          </a:ln>
          <a:effectLst/>
        </p:spPr>
        <p:txBody>
          <a:bodyPr/>
          <a:lstStyle/>
          <a:p>
            <a:endParaRPr lang="en-GB"/>
          </a:p>
        </p:txBody>
      </p:sp>
      <p:sp>
        <p:nvSpPr>
          <p:cNvPr id="47130" name="Arc 26"/>
          <p:cNvSpPr>
            <a:spLocks/>
          </p:cNvSpPr>
          <p:nvPr/>
        </p:nvSpPr>
        <p:spPr bwMode="auto">
          <a:xfrm rot="15402682">
            <a:off x="6154738" y="2908300"/>
            <a:ext cx="561975" cy="612775"/>
          </a:xfrm>
          <a:custGeom>
            <a:avLst/>
            <a:gdLst>
              <a:gd name="G0" fmla="+- 0 0 0"/>
              <a:gd name="G1" fmla="+- 20454 0 0"/>
              <a:gd name="G2" fmla="+- 21600 0 0"/>
              <a:gd name="T0" fmla="*/ 6942 w 18751"/>
              <a:gd name="T1" fmla="*/ 0 h 20454"/>
              <a:gd name="T2" fmla="*/ 18751 w 18751"/>
              <a:gd name="T3" fmla="*/ 9732 h 20454"/>
              <a:gd name="T4" fmla="*/ 0 w 18751"/>
              <a:gd name="T5" fmla="*/ 20454 h 20454"/>
            </a:gdLst>
            <a:ahLst/>
            <a:cxnLst>
              <a:cxn ang="0">
                <a:pos x="T0" y="T1"/>
              </a:cxn>
              <a:cxn ang="0">
                <a:pos x="T2" y="T3"/>
              </a:cxn>
              <a:cxn ang="0">
                <a:pos x="T4" y="T5"/>
              </a:cxn>
            </a:cxnLst>
            <a:rect l="0" t="0" r="r" b="b"/>
            <a:pathLst>
              <a:path w="18751" h="20454" fill="none" extrusionOk="0">
                <a:moveTo>
                  <a:pt x="6942" y="-1"/>
                </a:moveTo>
                <a:cubicBezTo>
                  <a:pt x="11934" y="1694"/>
                  <a:pt x="16134" y="5155"/>
                  <a:pt x="18750" y="9732"/>
                </a:cubicBezTo>
              </a:path>
              <a:path w="18751" h="20454" stroke="0" extrusionOk="0">
                <a:moveTo>
                  <a:pt x="6942" y="-1"/>
                </a:moveTo>
                <a:cubicBezTo>
                  <a:pt x="11934" y="1694"/>
                  <a:pt x="16134" y="5155"/>
                  <a:pt x="18750" y="9732"/>
                </a:cubicBezTo>
                <a:lnTo>
                  <a:pt x="0" y="20454"/>
                </a:lnTo>
                <a:close/>
              </a:path>
            </a:pathLst>
          </a:custGeom>
          <a:noFill/>
          <a:ln w="9525">
            <a:solidFill>
              <a:schemeClr val="tx1"/>
            </a:solidFill>
            <a:round/>
            <a:headEnd/>
            <a:tailEnd/>
          </a:ln>
          <a:effectLst/>
        </p:spPr>
        <p:txBody>
          <a:bodyPr wrap="none" anchor="ctr"/>
          <a:lstStyle/>
          <a:p>
            <a:endParaRPr lang="en-GB"/>
          </a:p>
        </p:txBody>
      </p:sp>
      <p:sp>
        <p:nvSpPr>
          <p:cNvPr id="47131" name="Text Box 27"/>
          <p:cNvSpPr txBox="1">
            <a:spLocks noChangeArrowheads="1"/>
          </p:cNvSpPr>
          <p:nvPr/>
        </p:nvSpPr>
        <p:spPr bwMode="auto">
          <a:xfrm>
            <a:off x="5867400" y="2852738"/>
            <a:ext cx="303213" cy="366712"/>
          </a:xfrm>
          <a:prstGeom prst="rect">
            <a:avLst/>
          </a:prstGeom>
          <a:noFill/>
          <a:ln w="9525">
            <a:noFill/>
            <a:miter lim="800000"/>
            <a:headEnd/>
            <a:tailEnd/>
          </a:ln>
          <a:effectLst/>
        </p:spPr>
        <p:txBody>
          <a:bodyPr wrap="none">
            <a:spAutoFit/>
          </a:bodyPr>
          <a:lstStyle/>
          <a:p>
            <a:r>
              <a:rPr lang="en-GB">
                <a:latin typeface="Symbol" pitchFamily="18" charset="2"/>
              </a:rPr>
              <a:t>q</a:t>
            </a:r>
            <a:endParaRPr lang="en-US">
              <a:latin typeface="Symbol" pitchFamily="18" charset="2"/>
            </a:endParaRPr>
          </a:p>
        </p:txBody>
      </p:sp>
    </p:spTree>
    <p:extLst>
      <p:ext uri="{BB962C8B-B14F-4D97-AF65-F5344CB8AC3E}">
        <p14:creationId xmlns:p14="http://schemas.microsoft.com/office/powerpoint/2010/main" val="1342070231"/>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58382" y="983449"/>
            <a:ext cx="8229600" cy="765175"/>
          </a:xfrm>
          <a:noFill/>
          <a:ln/>
        </p:spPr>
        <p:txBody>
          <a:bodyPr/>
          <a:lstStyle/>
          <a:p>
            <a:r>
              <a:rPr lang="en-GB" dirty="0">
                <a:solidFill>
                  <a:schemeClr val="tx1"/>
                </a:solidFill>
              </a:rPr>
              <a:t>Solar </a:t>
            </a:r>
            <a:r>
              <a:rPr lang="en-GB" dirty="0" smtClean="0">
                <a:solidFill>
                  <a:schemeClr val="tx1"/>
                </a:solidFill>
              </a:rPr>
              <a:t>Panel Thermal </a:t>
            </a:r>
            <a:r>
              <a:rPr lang="en-GB" sz="2600" dirty="0">
                <a:solidFill>
                  <a:schemeClr val="tx1"/>
                </a:solidFill>
              </a:rPr>
              <a:t>Analysis</a:t>
            </a:r>
            <a:endParaRPr lang="en-US" sz="2600" dirty="0">
              <a:solidFill>
                <a:schemeClr val="tx1"/>
              </a:solidFill>
            </a:endParaRPr>
          </a:p>
        </p:txBody>
      </p:sp>
      <p:sp>
        <p:nvSpPr>
          <p:cNvPr id="49155" name="Rectangle 3"/>
          <p:cNvSpPr>
            <a:spLocks noGrp="1" noChangeArrowheads="1"/>
          </p:cNvSpPr>
          <p:nvPr>
            <p:ph type="body" idx="1"/>
          </p:nvPr>
        </p:nvSpPr>
        <p:spPr>
          <a:xfrm>
            <a:off x="304800" y="1638638"/>
            <a:ext cx="4970463" cy="4867275"/>
          </a:xfrm>
          <a:noFill/>
          <a:ln/>
        </p:spPr>
        <p:txBody>
          <a:bodyPr/>
          <a:lstStyle/>
          <a:p>
            <a:pPr>
              <a:lnSpc>
                <a:spcPct val="90000"/>
              </a:lnSpc>
            </a:pPr>
            <a:r>
              <a:rPr lang="en-GB" sz="2400" dirty="0">
                <a:latin typeface="Arial"/>
                <a:cs typeface="Arial"/>
              </a:rPr>
              <a:t>Steady state and transient models (during eclipse) developed to yield temperatures and forces</a:t>
            </a:r>
          </a:p>
          <a:p>
            <a:pPr>
              <a:lnSpc>
                <a:spcPct val="90000"/>
              </a:lnSpc>
            </a:pPr>
            <a:endParaRPr lang="en-GB" sz="2400" dirty="0">
              <a:latin typeface="Arial"/>
              <a:cs typeface="Arial"/>
            </a:endParaRPr>
          </a:p>
          <a:p>
            <a:pPr>
              <a:lnSpc>
                <a:spcPct val="90000"/>
              </a:lnSpc>
            </a:pPr>
            <a:r>
              <a:rPr lang="en-GB" sz="2400" dirty="0">
                <a:latin typeface="Arial"/>
                <a:cs typeface="Arial"/>
              </a:rPr>
              <a:t>Input data : thicknesses and conductivities of panel composite layers, surface emissivities and </a:t>
            </a:r>
            <a:r>
              <a:rPr lang="en-GB" sz="2400" dirty="0" smtClean="0">
                <a:latin typeface="Arial"/>
                <a:cs typeface="Arial"/>
              </a:rPr>
              <a:t>absorptivities, power draw </a:t>
            </a:r>
            <a:endParaRPr lang="en-GB" sz="2400" dirty="0">
              <a:latin typeface="Arial"/>
              <a:cs typeface="Arial"/>
            </a:endParaRPr>
          </a:p>
          <a:p>
            <a:pPr>
              <a:lnSpc>
                <a:spcPct val="90000"/>
              </a:lnSpc>
            </a:pPr>
            <a:endParaRPr lang="en-GB" sz="2400" dirty="0">
              <a:latin typeface="Arial"/>
              <a:cs typeface="Arial"/>
            </a:endParaRPr>
          </a:p>
          <a:p>
            <a:pPr>
              <a:lnSpc>
                <a:spcPct val="90000"/>
              </a:lnSpc>
            </a:pPr>
            <a:r>
              <a:rPr lang="en-GB" sz="2400" dirty="0">
                <a:latin typeface="Arial"/>
                <a:cs typeface="Arial"/>
              </a:rPr>
              <a:t>Model verification by comparison with telemetered surface temperatures</a:t>
            </a:r>
            <a:endParaRPr lang="en-US" sz="2400" dirty="0">
              <a:latin typeface="Arial"/>
              <a:cs typeface="Arial"/>
            </a:endParaRPr>
          </a:p>
        </p:txBody>
      </p:sp>
      <p:pic>
        <p:nvPicPr>
          <p:cNvPr id="49156" name="Picture 4" descr="gps2r_lo"/>
          <p:cNvPicPr>
            <a:picLocks noChangeAspect="1" noChangeArrowheads="1"/>
          </p:cNvPicPr>
          <p:nvPr/>
        </p:nvPicPr>
        <p:blipFill>
          <a:blip r:embed="rId2" cstate="print"/>
          <a:srcRect/>
          <a:stretch>
            <a:fillRect/>
          </a:stretch>
        </p:blipFill>
        <p:spPr bwMode="auto">
          <a:xfrm>
            <a:off x="5334000" y="1892996"/>
            <a:ext cx="3424238" cy="4281488"/>
          </a:xfrm>
          <a:prstGeom prst="rect">
            <a:avLst/>
          </a:prstGeom>
          <a:noFill/>
        </p:spPr>
      </p:pic>
    </p:spTree>
    <p:extLst>
      <p:ext uri="{BB962C8B-B14F-4D97-AF65-F5344CB8AC3E}">
        <p14:creationId xmlns:p14="http://schemas.microsoft.com/office/powerpoint/2010/main" val="38204094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08013"/>
            <a:ext cx="8229600" cy="1143000"/>
          </a:xfrm>
        </p:spPr>
        <p:txBody>
          <a:bodyPr/>
          <a:lstStyle/>
          <a:p>
            <a:r>
              <a:rPr lang="en-GB" dirty="0" smtClean="0"/>
              <a:t>Solar panel thermal gradient force: system</a:t>
            </a:r>
            <a:endParaRPr lang="en-GB" dirty="0"/>
          </a:p>
        </p:txBody>
      </p:sp>
      <p:sp>
        <p:nvSpPr>
          <p:cNvPr id="7" name="Slide Number Placeholder 6"/>
          <p:cNvSpPr>
            <a:spLocks noGrp="1"/>
          </p:cNvSpPr>
          <p:nvPr>
            <p:ph type="sldNum" sz="quarter" idx="10"/>
          </p:nvPr>
        </p:nvSpPr>
        <p:spPr/>
        <p:txBody>
          <a:bodyPr/>
          <a:lstStyle/>
          <a:p>
            <a:fld id="{2C6ED056-6F3F-4747-8C4F-4B9F7FD13F72}" type="slidenum">
              <a:rPr lang="en-US" altLang="en-US" smtClean="0"/>
              <a:pPr/>
              <a:t>45</a:t>
            </a:fld>
            <a:endParaRPr lang="en-US" altLang="en-US"/>
          </a:p>
        </p:txBody>
      </p:sp>
      <p:sp>
        <p:nvSpPr>
          <p:cNvPr id="25" name="Cube 24"/>
          <p:cNvSpPr/>
          <p:nvPr/>
        </p:nvSpPr>
        <p:spPr>
          <a:xfrm flipH="1">
            <a:off x="4391025" y="2202656"/>
            <a:ext cx="809625" cy="3133725"/>
          </a:xfrm>
          <a:prstGeom prst="cube">
            <a:avLst>
              <a:gd name="adj" fmla="val 7794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Cube 25"/>
          <p:cNvSpPr/>
          <p:nvPr/>
        </p:nvSpPr>
        <p:spPr>
          <a:xfrm flipH="1">
            <a:off x="4207669" y="2202654"/>
            <a:ext cx="809625" cy="3133725"/>
          </a:xfrm>
          <a:prstGeom prst="cube">
            <a:avLst>
              <a:gd name="adj" fmla="val 77941"/>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Cube 26"/>
          <p:cNvSpPr/>
          <p:nvPr/>
        </p:nvSpPr>
        <p:spPr>
          <a:xfrm flipH="1">
            <a:off x="4095750" y="2202656"/>
            <a:ext cx="809625" cy="3133725"/>
          </a:xfrm>
          <a:prstGeom prst="cube">
            <a:avLst>
              <a:gd name="adj" fmla="val 77941"/>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Cube 27"/>
          <p:cNvSpPr/>
          <p:nvPr/>
        </p:nvSpPr>
        <p:spPr>
          <a:xfrm flipH="1">
            <a:off x="3981450" y="2202655"/>
            <a:ext cx="809625" cy="3133725"/>
          </a:xfrm>
          <a:prstGeom prst="cube">
            <a:avLst>
              <a:gd name="adj" fmla="val 77941"/>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Cube 28"/>
          <p:cNvSpPr/>
          <p:nvPr/>
        </p:nvSpPr>
        <p:spPr>
          <a:xfrm flipH="1">
            <a:off x="3886200" y="2202655"/>
            <a:ext cx="809625" cy="3133725"/>
          </a:xfrm>
          <a:prstGeom prst="cube">
            <a:avLst>
              <a:gd name="adj" fmla="val 7794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Cube 29"/>
          <p:cNvSpPr/>
          <p:nvPr/>
        </p:nvSpPr>
        <p:spPr>
          <a:xfrm flipH="1">
            <a:off x="3705225" y="2202655"/>
            <a:ext cx="809625" cy="3133725"/>
          </a:xfrm>
          <a:prstGeom prst="cube">
            <a:avLst>
              <a:gd name="adj" fmla="val 77941"/>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Cube 30"/>
          <p:cNvSpPr/>
          <p:nvPr/>
        </p:nvSpPr>
        <p:spPr>
          <a:xfrm flipH="1">
            <a:off x="3626644" y="2200272"/>
            <a:ext cx="809625" cy="3133725"/>
          </a:xfrm>
          <a:prstGeom prst="cube">
            <a:avLst>
              <a:gd name="adj" fmla="val 77941"/>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Cube 31"/>
          <p:cNvSpPr/>
          <p:nvPr/>
        </p:nvSpPr>
        <p:spPr>
          <a:xfrm flipH="1">
            <a:off x="3550444" y="2200272"/>
            <a:ext cx="809625" cy="3133725"/>
          </a:xfrm>
          <a:prstGeom prst="cube">
            <a:avLst>
              <a:gd name="adj" fmla="val 77941"/>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Cube 32"/>
          <p:cNvSpPr/>
          <p:nvPr/>
        </p:nvSpPr>
        <p:spPr>
          <a:xfrm flipH="1">
            <a:off x="3467100" y="2200274"/>
            <a:ext cx="809625" cy="3133725"/>
          </a:xfrm>
          <a:prstGeom prst="cube">
            <a:avLst>
              <a:gd name="adj" fmla="val 7794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TextBox 34"/>
          <p:cNvSpPr txBox="1"/>
          <p:nvPr/>
        </p:nvSpPr>
        <p:spPr>
          <a:xfrm>
            <a:off x="2990850" y="6067425"/>
            <a:ext cx="369012" cy="369332"/>
          </a:xfrm>
          <a:prstGeom prst="rect">
            <a:avLst/>
          </a:prstGeom>
          <a:noFill/>
        </p:spPr>
        <p:txBody>
          <a:bodyPr wrap="none" rtlCol="0">
            <a:spAutoFit/>
          </a:bodyPr>
          <a:lstStyle/>
          <a:p>
            <a:r>
              <a:rPr lang="en-GB" dirty="0" err="1" smtClean="0"/>
              <a:t>T</a:t>
            </a:r>
            <a:r>
              <a:rPr lang="en-GB" i="1" baseline="-25000" dirty="0" err="1" smtClean="0"/>
              <a:t>f</a:t>
            </a:r>
            <a:endParaRPr lang="en-GB" i="1" baseline="-25000" dirty="0"/>
          </a:p>
        </p:txBody>
      </p:sp>
      <p:sp>
        <p:nvSpPr>
          <p:cNvPr id="36" name="TextBox 35"/>
          <p:cNvSpPr txBox="1"/>
          <p:nvPr/>
        </p:nvSpPr>
        <p:spPr>
          <a:xfrm>
            <a:off x="3544566" y="6067425"/>
            <a:ext cx="410690" cy="369332"/>
          </a:xfrm>
          <a:prstGeom prst="rect">
            <a:avLst/>
          </a:prstGeom>
          <a:noFill/>
        </p:spPr>
        <p:txBody>
          <a:bodyPr wrap="none" rtlCol="0">
            <a:spAutoFit/>
          </a:bodyPr>
          <a:lstStyle/>
          <a:p>
            <a:r>
              <a:rPr lang="en-GB" dirty="0" smtClean="0"/>
              <a:t>T</a:t>
            </a:r>
            <a:r>
              <a:rPr lang="en-GB" baseline="-25000" dirty="0" smtClean="0"/>
              <a:t>1</a:t>
            </a:r>
            <a:endParaRPr lang="en-GB" baseline="-25000" dirty="0"/>
          </a:p>
        </p:txBody>
      </p:sp>
      <p:sp>
        <p:nvSpPr>
          <p:cNvPr id="37" name="TextBox 36"/>
          <p:cNvSpPr txBox="1"/>
          <p:nvPr/>
        </p:nvSpPr>
        <p:spPr>
          <a:xfrm>
            <a:off x="4012406" y="6067425"/>
            <a:ext cx="410690" cy="369332"/>
          </a:xfrm>
          <a:prstGeom prst="rect">
            <a:avLst/>
          </a:prstGeom>
          <a:noFill/>
        </p:spPr>
        <p:txBody>
          <a:bodyPr wrap="none" rtlCol="0">
            <a:spAutoFit/>
          </a:bodyPr>
          <a:lstStyle/>
          <a:p>
            <a:r>
              <a:rPr lang="en-GB" dirty="0" smtClean="0"/>
              <a:t>T</a:t>
            </a:r>
            <a:r>
              <a:rPr lang="en-GB" baseline="-25000" dirty="0"/>
              <a:t>2</a:t>
            </a:r>
          </a:p>
        </p:txBody>
      </p:sp>
      <p:sp>
        <p:nvSpPr>
          <p:cNvPr id="38" name="TextBox 37"/>
          <p:cNvSpPr txBox="1"/>
          <p:nvPr/>
        </p:nvSpPr>
        <p:spPr>
          <a:xfrm>
            <a:off x="4386262" y="6080641"/>
            <a:ext cx="543739" cy="369332"/>
          </a:xfrm>
          <a:prstGeom prst="rect">
            <a:avLst/>
          </a:prstGeom>
          <a:noFill/>
        </p:spPr>
        <p:txBody>
          <a:bodyPr wrap="none" rtlCol="0">
            <a:spAutoFit/>
          </a:bodyPr>
          <a:lstStyle/>
          <a:p>
            <a:r>
              <a:rPr lang="en-GB" dirty="0" smtClean="0"/>
              <a:t>…..</a:t>
            </a:r>
            <a:endParaRPr lang="en-GB" dirty="0"/>
          </a:p>
        </p:txBody>
      </p:sp>
      <p:sp>
        <p:nvSpPr>
          <p:cNvPr id="39" name="TextBox 38"/>
          <p:cNvSpPr txBox="1"/>
          <p:nvPr/>
        </p:nvSpPr>
        <p:spPr>
          <a:xfrm>
            <a:off x="5546977" y="6080641"/>
            <a:ext cx="410690" cy="369332"/>
          </a:xfrm>
          <a:prstGeom prst="rect">
            <a:avLst/>
          </a:prstGeom>
          <a:noFill/>
        </p:spPr>
        <p:txBody>
          <a:bodyPr wrap="none" rtlCol="0">
            <a:spAutoFit/>
          </a:bodyPr>
          <a:lstStyle/>
          <a:p>
            <a:r>
              <a:rPr lang="en-GB" dirty="0" smtClean="0"/>
              <a:t>T</a:t>
            </a:r>
            <a:r>
              <a:rPr lang="en-GB" i="1" baseline="-25000" dirty="0"/>
              <a:t>b</a:t>
            </a:r>
          </a:p>
        </p:txBody>
      </p:sp>
      <p:sp>
        <p:nvSpPr>
          <p:cNvPr id="40" name="TextBox 39"/>
          <p:cNvSpPr txBox="1"/>
          <p:nvPr/>
        </p:nvSpPr>
        <p:spPr>
          <a:xfrm>
            <a:off x="5198269" y="6076950"/>
            <a:ext cx="410690" cy="369332"/>
          </a:xfrm>
          <a:prstGeom prst="rect">
            <a:avLst/>
          </a:prstGeom>
          <a:noFill/>
        </p:spPr>
        <p:txBody>
          <a:bodyPr wrap="none" rtlCol="0">
            <a:spAutoFit/>
          </a:bodyPr>
          <a:lstStyle/>
          <a:p>
            <a:r>
              <a:rPr lang="en-GB" dirty="0" err="1" smtClean="0"/>
              <a:t>T</a:t>
            </a:r>
            <a:r>
              <a:rPr lang="en-GB" baseline="-25000" dirty="0" err="1" smtClean="0"/>
              <a:t>n</a:t>
            </a:r>
            <a:endParaRPr lang="en-GB" baseline="-25000" dirty="0"/>
          </a:p>
        </p:txBody>
      </p:sp>
      <p:cxnSp>
        <p:nvCxnSpPr>
          <p:cNvPr id="42" name="Straight Connector 41"/>
          <p:cNvCxnSpPr/>
          <p:nvPr/>
        </p:nvCxnSpPr>
        <p:spPr>
          <a:xfrm flipV="1">
            <a:off x="3199166" y="5333997"/>
            <a:ext cx="891819" cy="733428"/>
          </a:xfrm>
          <a:prstGeom prst="line">
            <a:avLst/>
          </a:prstGeom>
          <a:ln w="19050">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3736755" y="5333997"/>
            <a:ext cx="545921" cy="766766"/>
          </a:xfrm>
          <a:prstGeom prst="line">
            <a:avLst/>
          </a:prstGeom>
          <a:ln w="19050">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4189110" y="5333997"/>
            <a:ext cx="172147" cy="779982"/>
          </a:xfrm>
          <a:prstGeom prst="line">
            <a:avLst/>
          </a:prstGeom>
          <a:ln w="19050">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cxnSpLocks/>
          </p:cNvCxnSpPr>
          <p:nvPr/>
        </p:nvCxnSpPr>
        <p:spPr>
          <a:xfrm flipH="1" flipV="1">
            <a:off x="5019486" y="5345912"/>
            <a:ext cx="312133" cy="704844"/>
          </a:xfrm>
          <a:prstGeom prst="line">
            <a:avLst/>
          </a:prstGeom>
          <a:ln w="19050">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a:cxnSpLocks/>
          </p:cNvCxnSpPr>
          <p:nvPr/>
        </p:nvCxnSpPr>
        <p:spPr>
          <a:xfrm flipH="1" flipV="1">
            <a:off x="5203958" y="5331079"/>
            <a:ext cx="471565" cy="719677"/>
          </a:xfrm>
          <a:prstGeom prst="line">
            <a:avLst/>
          </a:prstGeom>
          <a:ln w="19050">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6079332" y="6080125"/>
            <a:ext cx="1595373" cy="369332"/>
          </a:xfrm>
          <a:prstGeom prst="rect">
            <a:avLst/>
          </a:prstGeom>
          <a:noFill/>
        </p:spPr>
        <p:txBody>
          <a:bodyPr wrap="none" rtlCol="0">
            <a:spAutoFit/>
          </a:bodyPr>
          <a:lstStyle/>
          <a:p>
            <a:r>
              <a:rPr lang="en-GB" dirty="0" smtClean="0"/>
              <a:t>Temperatures</a:t>
            </a:r>
            <a:endParaRPr lang="en-GB" dirty="0"/>
          </a:p>
        </p:txBody>
      </p:sp>
      <p:sp>
        <p:nvSpPr>
          <p:cNvPr id="59" name="TextBox 58"/>
          <p:cNvSpPr txBox="1"/>
          <p:nvPr/>
        </p:nvSpPr>
        <p:spPr>
          <a:xfrm>
            <a:off x="2777804" y="1518162"/>
            <a:ext cx="423514" cy="369332"/>
          </a:xfrm>
          <a:prstGeom prst="rect">
            <a:avLst/>
          </a:prstGeom>
          <a:noFill/>
        </p:spPr>
        <p:txBody>
          <a:bodyPr wrap="none" rtlCol="0">
            <a:spAutoFit/>
          </a:bodyPr>
          <a:lstStyle/>
          <a:p>
            <a:r>
              <a:rPr lang="en-GB" dirty="0" smtClean="0"/>
              <a:t>K</a:t>
            </a:r>
            <a:r>
              <a:rPr lang="en-GB" baseline="-25000" dirty="0" smtClean="0"/>
              <a:t>1</a:t>
            </a:r>
            <a:endParaRPr lang="en-GB" baseline="-25000" dirty="0"/>
          </a:p>
        </p:txBody>
      </p:sp>
      <p:sp>
        <p:nvSpPr>
          <p:cNvPr id="60" name="TextBox 59"/>
          <p:cNvSpPr txBox="1"/>
          <p:nvPr/>
        </p:nvSpPr>
        <p:spPr>
          <a:xfrm>
            <a:off x="3313241" y="1518162"/>
            <a:ext cx="423514" cy="369332"/>
          </a:xfrm>
          <a:prstGeom prst="rect">
            <a:avLst/>
          </a:prstGeom>
          <a:noFill/>
        </p:spPr>
        <p:txBody>
          <a:bodyPr wrap="none" rtlCol="0">
            <a:spAutoFit/>
          </a:bodyPr>
          <a:lstStyle/>
          <a:p>
            <a:r>
              <a:rPr lang="en-GB" dirty="0" smtClean="0"/>
              <a:t>K</a:t>
            </a:r>
            <a:r>
              <a:rPr lang="en-GB" baseline="-25000" dirty="0" smtClean="0"/>
              <a:t>2</a:t>
            </a:r>
            <a:endParaRPr lang="en-GB" baseline="-25000" dirty="0"/>
          </a:p>
        </p:txBody>
      </p:sp>
      <p:sp>
        <p:nvSpPr>
          <p:cNvPr id="61" name="TextBox 60"/>
          <p:cNvSpPr txBox="1"/>
          <p:nvPr/>
        </p:nvSpPr>
        <p:spPr>
          <a:xfrm>
            <a:off x="4253194" y="1518162"/>
            <a:ext cx="423514" cy="369332"/>
          </a:xfrm>
          <a:prstGeom prst="rect">
            <a:avLst/>
          </a:prstGeom>
          <a:noFill/>
        </p:spPr>
        <p:txBody>
          <a:bodyPr wrap="none" rtlCol="0">
            <a:spAutoFit/>
          </a:bodyPr>
          <a:lstStyle/>
          <a:p>
            <a:r>
              <a:rPr lang="en-GB" dirty="0" err="1" smtClean="0"/>
              <a:t>K</a:t>
            </a:r>
            <a:r>
              <a:rPr lang="en-GB" baseline="-25000" dirty="0" err="1" smtClean="0"/>
              <a:t>n</a:t>
            </a:r>
            <a:endParaRPr lang="en-GB" baseline="-25000" dirty="0"/>
          </a:p>
        </p:txBody>
      </p:sp>
      <p:sp>
        <p:nvSpPr>
          <p:cNvPr id="62" name="TextBox 61"/>
          <p:cNvSpPr txBox="1"/>
          <p:nvPr/>
        </p:nvSpPr>
        <p:spPr>
          <a:xfrm>
            <a:off x="3709580" y="1524770"/>
            <a:ext cx="543739" cy="369332"/>
          </a:xfrm>
          <a:prstGeom prst="rect">
            <a:avLst/>
          </a:prstGeom>
          <a:noFill/>
        </p:spPr>
        <p:txBody>
          <a:bodyPr wrap="none" rtlCol="0">
            <a:spAutoFit/>
          </a:bodyPr>
          <a:lstStyle/>
          <a:p>
            <a:r>
              <a:rPr lang="en-GB" dirty="0" smtClean="0"/>
              <a:t>…..</a:t>
            </a:r>
            <a:endParaRPr lang="en-GB" dirty="0"/>
          </a:p>
        </p:txBody>
      </p:sp>
      <p:cxnSp>
        <p:nvCxnSpPr>
          <p:cNvPr id="63" name="Straight Connector 62"/>
          <p:cNvCxnSpPr>
            <a:cxnSpLocks/>
          </p:cNvCxnSpPr>
          <p:nvPr/>
        </p:nvCxnSpPr>
        <p:spPr>
          <a:xfrm>
            <a:off x="3157538" y="1854994"/>
            <a:ext cx="407194" cy="345278"/>
          </a:xfrm>
          <a:prstGeom prst="line">
            <a:avLst/>
          </a:prstGeom>
          <a:ln w="19050">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a:cxnSpLocks/>
            <a:stCxn id="60" idx="2"/>
          </p:cNvCxnSpPr>
          <p:nvPr/>
        </p:nvCxnSpPr>
        <p:spPr>
          <a:xfrm>
            <a:off x="3524998" y="1887494"/>
            <a:ext cx="169507" cy="312778"/>
          </a:xfrm>
          <a:prstGeom prst="line">
            <a:avLst/>
          </a:prstGeom>
          <a:ln w="19050">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a:cxnSpLocks/>
            <a:stCxn id="61" idx="2"/>
          </p:cNvCxnSpPr>
          <p:nvPr/>
        </p:nvCxnSpPr>
        <p:spPr>
          <a:xfrm>
            <a:off x="4464951" y="1887494"/>
            <a:ext cx="19696" cy="314085"/>
          </a:xfrm>
          <a:prstGeom prst="line">
            <a:avLst/>
          </a:prstGeom>
          <a:ln w="19050">
            <a:solidFill>
              <a:schemeClr val="tx1"/>
            </a:solidFill>
            <a:tailEnd type="stealth"/>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4767313" y="1537986"/>
            <a:ext cx="1620957" cy="369332"/>
          </a:xfrm>
          <a:prstGeom prst="rect">
            <a:avLst/>
          </a:prstGeom>
          <a:noFill/>
        </p:spPr>
        <p:txBody>
          <a:bodyPr wrap="none" rtlCol="0">
            <a:spAutoFit/>
          </a:bodyPr>
          <a:lstStyle/>
          <a:p>
            <a:r>
              <a:rPr lang="en-GB" dirty="0" smtClean="0"/>
              <a:t>Conductivities</a:t>
            </a:r>
            <a:endParaRPr lang="en-GB" dirty="0"/>
          </a:p>
        </p:txBody>
      </p:sp>
      <p:sp>
        <p:nvSpPr>
          <p:cNvPr id="73" name="Arc 72"/>
          <p:cNvSpPr/>
          <p:nvPr/>
        </p:nvSpPr>
        <p:spPr>
          <a:xfrm rot="18412979">
            <a:off x="4287117" y="2208330"/>
            <a:ext cx="1400010" cy="1515160"/>
          </a:xfrm>
          <a:prstGeom prst="arc">
            <a:avLst/>
          </a:prstGeom>
          <a:ln>
            <a:solidFill>
              <a:schemeClr val="tx2"/>
            </a:solidFill>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74" name="TextBox 73"/>
          <p:cNvSpPr txBox="1"/>
          <p:nvPr/>
        </p:nvSpPr>
        <p:spPr>
          <a:xfrm>
            <a:off x="5411274" y="2215212"/>
            <a:ext cx="1402948" cy="369332"/>
          </a:xfrm>
          <a:prstGeom prst="rect">
            <a:avLst/>
          </a:prstGeom>
          <a:noFill/>
        </p:spPr>
        <p:txBody>
          <a:bodyPr wrap="none" rtlCol="0">
            <a:spAutoFit/>
          </a:bodyPr>
          <a:lstStyle/>
          <a:p>
            <a:r>
              <a:rPr lang="en-GB" dirty="0" smtClean="0"/>
              <a:t>Power draw</a:t>
            </a:r>
            <a:endParaRPr lang="en-GB" dirty="0"/>
          </a:p>
        </p:txBody>
      </p:sp>
      <p:cxnSp>
        <p:nvCxnSpPr>
          <p:cNvPr id="76" name="Curved Connector 75"/>
          <p:cNvCxnSpPr/>
          <p:nvPr/>
        </p:nvCxnSpPr>
        <p:spPr>
          <a:xfrm>
            <a:off x="5230418" y="4006699"/>
            <a:ext cx="819229" cy="461966"/>
          </a:xfrm>
          <a:prstGeom prst="curvedConnector3">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5734923" y="4449099"/>
            <a:ext cx="2608406" cy="369332"/>
          </a:xfrm>
          <a:prstGeom prst="rect">
            <a:avLst/>
          </a:prstGeom>
          <a:noFill/>
        </p:spPr>
        <p:txBody>
          <a:bodyPr wrap="none" rtlCol="0">
            <a:spAutoFit/>
          </a:bodyPr>
          <a:lstStyle/>
          <a:p>
            <a:r>
              <a:rPr lang="en-GB" dirty="0" smtClean="0">
                <a:solidFill>
                  <a:srgbClr val="FF0000"/>
                </a:solidFill>
              </a:rPr>
              <a:t>Emitted heat (rear face)</a:t>
            </a:r>
            <a:endParaRPr lang="en-GB" dirty="0">
              <a:solidFill>
                <a:srgbClr val="FF0000"/>
              </a:solidFill>
            </a:endParaRPr>
          </a:p>
        </p:txBody>
      </p:sp>
      <p:cxnSp>
        <p:nvCxnSpPr>
          <p:cNvPr id="78" name="Curved Connector 77"/>
          <p:cNvCxnSpPr/>
          <p:nvPr/>
        </p:nvCxnSpPr>
        <p:spPr>
          <a:xfrm flipH="1">
            <a:off x="2957473" y="4003842"/>
            <a:ext cx="819229" cy="461966"/>
          </a:xfrm>
          <a:prstGeom prst="curvedConnector3">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123509" y="4425325"/>
            <a:ext cx="2659702" cy="369332"/>
          </a:xfrm>
          <a:prstGeom prst="rect">
            <a:avLst/>
          </a:prstGeom>
          <a:noFill/>
        </p:spPr>
        <p:txBody>
          <a:bodyPr wrap="none" rtlCol="0">
            <a:spAutoFit/>
          </a:bodyPr>
          <a:lstStyle/>
          <a:p>
            <a:r>
              <a:rPr lang="en-GB" dirty="0" smtClean="0">
                <a:solidFill>
                  <a:srgbClr val="FF0000"/>
                </a:solidFill>
              </a:rPr>
              <a:t>Emitted heat (front face)</a:t>
            </a:r>
            <a:endParaRPr lang="en-GB" dirty="0">
              <a:solidFill>
                <a:srgbClr val="FF0000"/>
              </a:solidFill>
            </a:endParaRPr>
          </a:p>
        </p:txBody>
      </p:sp>
      <p:cxnSp>
        <p:nvCxnSpPr>
          <p:cNvPr id="80" name="Curved Connector 79"/>
          <p:cNvCxnSpPr/>
          <p:nvPr/>
        </p:nvCxnSpPr>
        <p:spPr>
          <a:xfrm>
            <a:off x="2909152" y="2810859"/>
            <a:ext cx="819229" cy="461966"/>
          </a:xfrm>
          <a:prstGeom prst="curvedConnector3">
            <a:avLst>
              <a:gd name="adj1" fmla="val 46512"/>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489891" y="2496016"/>
            <a:ext cx="2069797" cy="646331"/>
          </a:xfrm>
          <a:prstGeom prst="rect">
            <a:avLst/>
          </a:prstGeom>
          <a:noFill/>
        </p:spPr>
        <p:txBody>
          <a:bodyPr wrap="none" rtlCol="0">
            <a:spAutoFit/>
          </a:bodyPr>
          <a:lstStyle/>
          <a:p>
            <a:pPr algn="ctr"/>
            <a:r>
              <a:rPr lang="en-GB" dirty="0" smtClean="0">
                <a:solidFill>
                  <a:srgbClr val="FF0000"/>
                </a:solidFill>
              </a:rPr>
              <a:t>Incoming radiation</a:t>
            </a:r>
          </a:p>
          <a:p>
            <a:pPr algn="ctr"/>
            <a:r>
              <a:rPr lang="en-GB" dirty="0" smtClean="0">
                <a:solidFill>
                  <a:srgbClr val="FF0000"/>
                </a:solidFill>
              </a:rPr>
              <a:t>(solar, Earth IR)</a:t>
            </a:r>
            <a:endParaRPr lang="en-GB" dirty="0">
              <a:solidFill>
                <a:srgbClr val="FF0000"/>
              </a:solidFill>
            </a:endParaRPr>
          </a:p>
        </p:txBody>
      </p:sp>
      <p:cxnSp>
        <p:nvCxnSpPr>
          <p:cNvPr id="83" name="Curved Connector 82"/>
          <p:cNvCxnSpPr/>
          <p:nvPr/>
        </p:nvCxnSpPr>
        <p:spPr>
          <a:xfrm flipH="1">
            <a:off x="5198750" y="2988647"/>
            <a:ext cx="819229" cy="461966"/>
          </a:xfrm>
          <a:prstGeom prst="curvedConnector3">
            <a:avLst>
              <a:gd name="adj1" fmla="val 46512"/>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6388345" y="2672081"/>
            <a:ext cx="2069797" cy="646331"/>
          </a:xfrm>
          <a:prstGeom prst="rect">
            <a:avLst/>
          </a:prstGeom>
          <a:noFill/>
        </p:spPr>
        <p:txBody>
          <a:bodyPr wrap="none" rtlCol="0">
            <a:spAutoFit/>
          </a:bodyPr>
          <a:lstStyle/>
          <a:p>
            <a:pPr algn="ctr"/>
            <a:r>
              <a:rPr lang="en-GB" dirty="0" smtClean="0">
                <a:solidFill>
                  <a:srgbClr val="FF0000"/>
                </a:solidFill>
              </a:rPr>
              <a:t>Incoming radiation</a:t>
            </a:r>
          </a:p>
          <a:p>
            <a:pPr algn="ctr"/>
            <a:r>
              <a:rPr lang="en-GB" dirty="0" smtClean="0">
                <a:solidFill>
                  <a:srgbClr val="FF0000"/>
                </a:solidFill>
              </a:rPr>
              <a:t>(Earth IR)</a:t>
            </a:r>
            <a:endParaRPr lang="en-GB" dirty="0">
              <a:solidFill>
                <a:srgbClr val="FF0000"/>
              </a:solidFill>
            </a:endParaRPr>
          </a:p>
        </p:txBody>
      </p:sp>
      <p:cxnSp>
        <p:nvCxnSpPr>
          <p:cNvPr id="86" name="Straight Arrow Connector 85"/>
          <p:cNvCxnSpPr/>
          <p:nvPr/>
        </p:nvCxnSpPr>
        <p:spPr>
          <a:xfrm>
            <a:off x="4757737" y="4983956"/>
            <a:ext cx="259557"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flipH="1">
            <a:off x="5201840" y="4983956"/>
            <a:ext cx="259557"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5017294" y="4867275"/>
            <a:ext cx="0" cy="26908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5198269" y="4867275"/>
            <a:ext cx="0" cy="26908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91" name="TextBox 90"/>
          <p:cNvSpPr txBox="1"/>
          <p:nvPr/>
        </p:nvSpPr>
        <p:spPr>
          <a:xfrm>
            <a:off x="5434514" y="4806129"/>
            <a:ext cx="2377574" cy="369332"/>
          </a:xfrm>
          <a:prstGeom prst="rect">
            <a:avLst/>
          </a:prstGeom>
          <a:noFill/>
        </p:spPr>
        <p:txBody>
          <a:bodyPr wrap="none" rtlCol="0">
            <a:spAutoFit/>
          </a:bodyPr>
          <a:lstStyle/>
          <a:p>
            <a:r>
              <a:rPr lang="en-GB" dirty="0" err="1" smtClean="0">
                <a:latin typeface="Symbol" panose="05050102010706020507" pitchFamily="18" charset="2"/>
              </a:rPr>
              <a:t>D</a:t>
            </a:r>
            <a:r>
              <a:rPr lang="en-GB" dirty="0" err="1" smtClean="0"/>
              <a:t>x</a:t>
            </a:r>
            <a:r>
              <a:rPr lang="en-GB" dirty="0" smtClean="0"/>
              <a:t> (slab thicknesses)</a:t>
            </a:r>
            <a:endParaRPr lang="en-GB" dirty="0"/>
          </a:p>
        </p:txBody>
      </p:sp>
      <p:sp>
        <p:nvSpPr>
          <p:cNvPr id="92" name="TextBox 91"/>
          <p:cNvSpPr txBox="1"/>
          <p:nvPr/>
        </p:nvSpPr>
        <p:spPr>
          <a:xfrm>
            <a:off x="834192" y="5191164"/>
            <a:ext cx="1787669" cy="646331"/>
          </a:xfrm>
          <a:prstGeom prst="rect">
            <a:avLst/>
          </a:prstGeom>
          <a:noFill/>
        </p:spPr>
        <p:txBody>
          <a:bodyPr wrap="none" rtlCol="0">
            <a:spAutoFit/>
          </a:bodyPr>
          <a:lstStyle/>
          <a:p>
            <a:pPr algn="ctr"/>
            <a:r>
              <a:rPr lang="en-GB" dirty="0" smtClean="0"/>
              <a:t>Absorptivity (</a:t>
            </a:r>
            <a:r>
              <a:rPr lang="en-GB" dirty="0" err="1" smtClean="0">
                <a:latin typeface="Symbol" panose="05050102010706020507" pitchFamily="18" charset="2"/>
              </a:rPr>
              <a:t>a</a:t>
            </a:r>
            <a:r>
              <a:rPr lang="en-GB" i="1" baseline="-25000" dirty="0" err="1" smtClean="0"/>
              <a:t>f</a:t>
            </a:r>
            <a:r>
              <a:rPr lang="en-GB" dirty="0" smtClean="0"/>
              <a:t>)</a:t>
            </a:r>
          </a:p>
          <a:p>
            <a:pPr algn="ctr"/>
            <a:r>
              <a:rPr lang="en-GB" dirty="0" smtClean="0"/>
              <a:t>Emissivity (</a:t>
            </a:r>
            <a:r>
              <a:rPr lang="en-GB" dirty="0" err="1" smtClean="0">
                <a:latin typeface="Symbol" panose="05050102010706020507" pitchFamily="18" charset="2"/>
              </a:rPr>
              <a:t>e</a:t>
            </a:r>
            <a:r>
              <a:rPr lang="en-GB" i="1" baseline="-25000" dirty="0" err="1" smtClean="0"/>
              <a:t>f</a:t>
            </a:r>
            <a:r>
              <a:rPr lang="en-GB" dirty="0" smtClean="0"/>
              <a:t>)</a:t>
            </a:r>
            <a:endParaRPr lang="en-GB" dirty="0"/>
          </a:p>
        </p:txBody>
      </p:sp>
      <p:cxnSp>
        <p:nvCxnSpPr>
          <p:cNvPr id="94" name="Straight Connector 93"/>
          <p:cNvCxnSpPr/>
          <p:nvPr/>
        </p:nvCxnSpPr>
        <p:spPr>
          <a:xfrm flipV="1">
            <a:off x="2863161" y="4600575"/>
            <a:ext cx="989741" cy="85025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6966622" y="3478040"/>
            <a:ext cx="1826142" cy="646331"/>
          </a:xfrm>
          <a:prstGeom prst="rect">
            <a:avLst/>
          </a:prstGeom>
          <a:noFill/>
        </p:spPr>
        <p:txBody>
          <a:bodyPr wrap="none" rtlCol="0">
            <a:spAutoFit/>
          </a:bodyPr>
          <a:lstStyle/>
          <a:p>
            <a:pPr algn="ctr"/>
            <a:r>
              <a:rPr lang="en-GB" dirty="0" smtClean="0"/>
              <a:t>Absorptivity (</a:t>
            </a:r>
            <a:r>
              <a:rPr lang="en-GB" dirty="0" smtClean="0">
                <a:latin typeface="Symbol" panose="05050102010706020507" pitchFamily="18" charset="2"/>
              </a:rPr>
              <a:t>a</a:t>
            </a:r>
            <a:r>
              <a:rPr lang="en-GB" i="1" baseline="-25000" dirty="0" smtClean="0"/>
              <a:t>b</a:t>
            </a:r>
            <a:r>
              <a:rPr lang="en-GB" dirty="0" smtClean="0"/>
              <a:t>)</a:t>
            </a:r>
          </a:p>
          <a:p>
            <a:pPr algn="ctr"/>
            <a:r>
              <a:rPr lang="en-GB" dirty="0" smtClean="0"/>
              <a:t>Emissivity (</a:t>
            </a:r>
            <a:r>
              <a:rPr lang="en-GB" dirty="0" err="1" smtClean="0">
                <a:latin typeface="Symbol" panose="05050102010706020507" pitchFamily="18" charset="2"/>
              </a:rPr>
              <a:t>e</a:t>
            </a:r>
            <a:r>
              <a:rPr lang="en-GB" i="1" baseline="-25000" dirty="0" err="1" smtClean="0"/>
              <a:t>b</a:t>
            </a:r>
            <a:r>
              <a:rPr lang="en-GB" dirty="0" smtClean="0"/>
              <a:t>)</a:t>
            </a:r>
            <a:endParaRPr lang="en-GB" dirty="0"/>
          </a:p>
        </p:txBody>
      </p:sp>
      <p:cxnSp>
        <p:nvCxnSpPr>
          <p:cNvPr id="96" name="Straight Connector 95"/>
          <p:cNvCxnSpPr/>
          <p:nvPr/>
        </p:nvCxnSpPr>
        <p:spPr>
          <a:xfrm>
            <a:off x="5206206" y="3745893"/>
            <a:ext cx="1582616" cy="5531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875027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88" y="565944"/>
            <a:ext cx="8229600" cy="1143000"/>
          </a:xfrm>
        </p:spPr>
        <p:txBody>
          <a:bodyPr/>
          <a:lstStyle/>
          <a:p>
            <a:r>
              <a:rPr lang="en-GB" dirty="0"/>
              <a:t>Solar panel thermal gradient force</a:t>
            </a:r>
            <a:r>
              <a:rPr lang="en-GB" dirty="0" smtClean="0"/>
              <a:t>:</a:t>
            </a:r>
            <a:br>
              <a:rPr lang="en-GB" dirty="0" smtClean="0"/>
            </a:br>
            <a:r>
              <a:rPr lang="en-GB" dirty="0" smtClean="0"/>
              <a:t>Inputs and outputs</a:t>
            </a:r>
            <a:endParaRPr lang="en-GB" b="0" dirty="0"/>
          </a:p>
        </p:txBody>
      </p:sp>
      <p:sp>
        <p:nvSpPr>
          <p:cNvPr id="3" name="Text Placeholder 2"/>
          <p:cNvSpPr>
            <a:spLocks noGrp="1"/>
          </p:cNvSpPr>
          <p:nvPr>
            <p:ph type="body" idx="1"/>
          </p:nvPr>
        </p:nvSpPr>
        <p:spPr/>
        <p:txBody>
          <a:bodyPr/>
          <a:lstStyle/>
          <a:p>
            <a:r>
              <a:rPr lang="en-GB" dirty="0" smtClean="0"/>
              <a:t>Inputs:</a:t>
            </a:r>
            <a:endParaRPr lang="en-GB" dirty="0"/>
          </a:p>
        </p:txBody>
      </p:sp>
      <p:sp>
        <p:nvSpPr>
          <p:cNvPr id="4" name="Content Placeholder 3"/>
          <p:cNvSpPr>
            <a:spLocks noGrp="1"/>
          </p:cNvSpPr>
          <p:nvPr>
            <p:ph sz="half" idx="2"/>
          </p:nvPr>
        </p:nvSpPr>
        <p:spPr/>
        <p:txBody>
          <a:bodyPr/>
          <a:lstStyle/>
          <a:p>
            <a:r>
              <a:rPr lang="en-GB" dirty="0" smtClean="0"/>
              <a:t>Incident radiation fluxes</a:t>
            </a:r>
          </a:p>
          <a:p>
            <a:r>
              <a:rPr lang="en-GB" dirty="0" smtClean="0"/>
              <a:t>Panel attitude in inertial space</a:t>
            </a:r>
          </a:p>
          <a:p>
            <a:r>
              <a:rPr lang="en-GB" dirty="0" smtClean="0"/>
              <a:t>Absorptivity and emissivity (front and back)</a:t>
            </a:r>
          </a:p>
          <a:p>
            <a:r>
              <a:rPr lang="en-GB" dirty="0" smtClean="0"/>
              <a:t>Slab thicknesses and conductivities</a:t>
            </a:r>
          </a:p>
          <a:p>
            <a:r>
              <a:rPr lang="en-GB" dirty="0" smtClean="0"/>
              <a:t>Power draw </a:t>
            </a:r>
            <a:endParaRPr lang="en-GB" dirty="0"/>
          </a:p>
        </p:txBody>
      </p:sp>
      <p:sp>
        <p:nvSpPr>
          <p:cNvPr id="5" name="Text Placeholder 4"/>
          <p:cNvSpPr>
            <a:spLocks noGrp="1"/>
          </p:cNvSpPr>
          <p:nvPr>
            <p:ph type="body" sz="quarter" idx="3"/>
          </p:nvPr>
        </p:nvSpPr>
        <p:spPr/>
        <p:txBody>
          <a:bodyPr/>
          <a:lstStyle/>
          <a:p>
            <a:r>
              <a:rPr lang="en-GB" dirty="0" smtClean="0"/>
              <a:t>Outputs:</a:t>
            </a:r>
            <a:endParaRPr lang="en-GB" dirty="0"/>
          </a:p>
        </p:txBody>
      </p:sp>
      <p:sp>
        <p:nvSpPr>
          <p:cNvPr id="6" name="Content Placeholder 5"/>
          <p:cNvSpPr>
            <a:spLocks noGrp="1"/>
          </p:cNvSpPr>
          <p:nvPr>
            <p:ph sz="quarter" idx="4"/>
          </p:nvPr>
        </p:nvSpPr>
        <p:spPr/>
        <p:txBody>
          <a:bodyPr/>
          <a:lstStyle/>
          <a:p>
            <a:r>
              <a:rPr lang="en-GB" dirty="0" smtClean="0"/>
              <a:t>Intermediate:</a:t>
            </a:r>
          </a:p>
          <a:p>
            <a:pPr lvl="1"/>
            <a:r>
              <a:rPr lang="en-GB" dirty="0" smtClean="0"/>
              <a:t>Temperatures at slab interfaces</a:t>
            </a:r>
          </a:p>
          <a:p>
            <a:pPr lvl="1"/>
            <a:r>
              <a:rPr lang="en-GB" dirty="0" smtClean="0"/>
              <a:t>Net thermal gradient</a:t>
            </a:r>
          </a:p>
          <a:p>
            <a:r>
              <a:rPr lang="en-GB" dirty="0" smtClean="0"/>
              <a:t>Final:</a:t>
            </a:r>
          </a:p>
          <a:p>
            <a:pPr lvl="1"/>
            <a:r>
              <a:rPr lang="en-GB" dirty="0" smtClean="0"/>
              <a:t>Accelerations due to thermal emission (front and back)</a:t>
            </a:r>
            <a:endParaRPr lang="en-GB" dirty="0"/>
          </a:p>
        </p:txBody>
      </p:sp>
      <p:sp>
        <p:nvSpPr>
          <p:cNvPr id="7" name="Slide Number Placeholder 6"/>
          <p:cNvSpPr>
            <a:spLocks noGrp="1"/>
          </p:cNvSpPr>
          <p:nvPr>
            <p:ph type="sldNum" sz="quarter" idx="10"/>
          </p:nvPr>
        </p:nvSpPr>
        <p:spPr/>
        <p:txBody>
          <a:bodyPr/>
          <a:lstStyle/>
          <a:p>
            <a:fld id="{2C6ED056-6F3F-4747-8C4F-4B9F7FD13F72}" type="slidenum">
              <a:rPr lang="en-US" altLang="en-US" smtClean="0"/>
              <a:pPr/>
              <a:t>46</a:t>
            </a:fld>
            <a:endParaRPr lang="en-US" altLang="en-US"/>
          </a:p>
        </p:txBody>
      </p:sp>
    </p:spTree>
    <p:extLst>
      <p:ext uri="{BB962C8B-B14F-4D97-AF65-F5344CB8AC3E}">
        <p14:creationId xmlns:p14="http://schemas.microsoft.com/office/powerpoint/2010/main" val="28337498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808038"/>
            <a:ext cx="9521825" cy="61293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171" name="Rectangle 2"/>
          <p:cNvSpPr>
            <a:spLocks noGrp="1" noChangeArrowheads="1"/>
          </p:cNvSpPr>
          <p:nvPr>
            <p:ph type="title"/>
          </p:nvPr>
        </p:nvSpPr>
        <p:spPr/>
        <p:txBody>
          <a:bodyPr/>
          <a:lstStyle/>
          <a:p>
            <a:pPr algn="ctr"/>
            <a:r>
              <a:rPr lang="en-GB" dirty="0" smtClean="0">
                <a:solidFill>
                  <a:schemeClr val="bg1"/>
                </a:solidFill>
                <a:ea typeface="ＭＳ Ｐゴシック" charset="0"/>
                <a:cs typeface="ＭＳ Ｐゴシック" charset="0"/>
              </a:rPr>
              <a:t>Earth radiation:</a:t>
            </a:r>
            <a:br>
              <a:rPr lang="en-GB" dirty="0" smtClean="0">
                <a:solidFill>
                  <a:schemeClr val="bg1"/>
                </a:solidFill>
                <a:ea typeface="ＭＳ Ｐゴシック" charset="0"/>
                <a:cs typeface="ＭＳ Ｐゴシック" charset="0"/>
              </a:rPr>
            </a:br>
            <a:r>
              <a:rPr lang="en-GB" dirty="0" smtClean="0">
                <a:solidFill>
                  <a:schemeClr val="bg1"/>
                </a:solidFill>
                <a:ea typeface="ＭＳ Ｐゴシック" charset="0"/>
                <a:cs typeface="ＭＳ Ｐゴシック" charset="0"/>
              </a:rPr>
              <a:t>Emitted (LW) </a:t>
            </a:r>
            <a:r>
              <a:rPr lang="en-GB" dirty="0">
                <a:solidFill>
                  <a:schemeClr val="bg1"/>
                </a:solidFill>
                <a:ea typeface="ＭＳ Ｐゴシック" charset="0"/>
                <a:cs typeface="ＭＳ Ｐゴシック" charset="0"/>
              </a:rPr>
              <a:t>and </a:t>
            </a:r>
            <a:r>
              <a:rPr lang="en-GB" dirty="0" smtClean="0">
                <a:solidFill>
                  <a:schemeClr val="bg1"/>
                </a:solidFill>
                <a:ea typeface="ＭＳ Ｐゴシック" charset="0"/>
                <a:cs typeface="ＭＳ Ｐゴシック" charset="0"/>
              </a:rPr>
              <a:t>reflected (SW) radiation</a:t>
            </a:r>
            <a:endParaRPr lang="en-US" dirty="0">
              <a:solidFill>
                <a:schemeClr val="bg1"/>
              </a:solidFill>
              <a:ea typeface="ＭＳ Ｐゴシック" charset="0"/>
              <a:cs typeface="ＭＳ Ｐゴシック" charset="0"/>
            </a:endParaRPr>
          </a:p>
        </p:txBody>
      </p:sp>
      <p:pic>
        <p:nvPicPr>
          <p:cNvPr id="7172" name="Picture 3" descr="reflected energy sc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25" y="5467350"/>
            <a:ext cx="34766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Emitted_Thermal_Colorb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213" y="5464175"/>
            <a:ext cx="3579812"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TwoSpheresofEarth.mpeg">
            <a:hlinkClick r:id="" action="ppaction://media"/>
          </p:cNvPr>
          <p:cNvPicPr>
            <a:picLocks noGrp="1" noRot="1" noChangeAspect="1"/>
          </p:cNvPicPr>
          <p:nvPr>
            <p:ph idx="1"/>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a:xfrm>
            <a:off x="2386013" y="1895475"/>
            <a:ext cx="4408487" cy="3306763"/>
          </a:xfrm>
        </p:spPr>
      </p:pic>
    </p:spTree>
    <p:extLst>
      <p:ext uri="{BB962C8B-B14F-4D97-AF65-F5344CB8AC3E}">
        <p14:creationId xmlns:p14="http://schemas.microsoft.com/office/powerpoint/2010/main" val="149883567"/>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838200"/>
            <a:ext cx="9144000" cy="5524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Box 2"/>
          <p:cNvSpPr txBox="1">
            <a:spLocks noChangeArrowheads="1"/>
          </p:cNvSpPr>
          <p:nvPr/>
        </p:nvSpPr>
        <p:spPr bwMode="auto">
          <a:xfrm>
            <a:off x="4948238" y="4375150"/>
            <a:ext cx="3919537" cy="3683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800" b="1" dirty="0"/>
              <a:t>Maximum SW flux: May 2004</a:t>
            </a:r>
          </a:p>
        </p:txBody>
      </p:sp>
      <p:sp>
        <p:nvSpPr>
          <p:cNvPr id="5" name="Text Box 3"/>
          <p:cNvSpPr txBox="1">
            <a:spLocks noChangeArrowheads="1"/>
          </p:cNvSpPr>
          <p:nvPr/>
        </p:nvSpPr>
        <p:spPr bwMode="auto">
          <a:xfrm>
            <a:off x="430213" y="4375150"/>
            <a:ext cx="3917950"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800" b="1" dirty="0"/>
              <a:t>Maximum SW flux: Dec 2003</a:t>
            </a:r>
          </a:p>
        </p:txBody>
      </p:sp>
      <p:pic>
        <p:nvPicPr>
          <p:cNvPr id="6" name="Picture 4" descr="SW_Dec2003"/>
          <p:cNvPicPr>
            <a:picLocks noChangeAspect="1" noChangeArrowheads="1"/>
          </p:cNvPicPr>
          <p:nvPr/>
        </p:nvPicPr>
        <p:blipFill>
          <a:blip r:embed="rId2" cstate="print">
            <a:extLst>
              <a:ext uri="{28A0092B-C50C-407E-A947-70E740481C1C}">
                <a14:useLocalDpi xmlns:a14="http://schemas.microsoft.com/office/drawing/2010/main" val="0"/>
              </a:ext>
            </a:extLst>
          </a:blip>
          <a:srcRect l="1305" t="12175" r="19467" b="14476"/>
          <a:stretch>
            <a:fillRect/>
          </a:stretch>
        </p:blipFill>
        <p:spPr bwMode="auto">
          <a:xfrm>
            <a:off x="165100" y="1927225"/>
            <a:ext cx="4462463" cy="23463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SW_May2004"/>
          <p:cNvPicPr>
            <a:picLocks noChangeAspect="1" noChangeArrowheads="1"/>
          </p:cNvPicPr>
          <p:nvPr/>
        </p:nvPicPr>
        <p:blipFill>
          <a:blip r:embed="rId3" cstate="print">
            <a:extLst>
              <a:ext uri="{28A0092B-C50C-407E-A947-70E740481C1C}">
                <a14:useLocalDpi xmlns:a14="http://schemas.microsoft.com/office/drawing/2010/main" val="0"/>
              </a:ext>
            </a:extLst>
          </a:blip>
          <a:srcRect l="656" t="13577" r="20122" b="14337"/>
          <a:stretch>
            <a:fillRect/>
          </a:stretch>
        </p:blipFill>
        <p:spPr bwMode="auto">
          <a:xfrm>
            <a:off x="4686300" y="1930400"/>
            <a:ext cx="4457700" cy="234156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6"/>
          <p:cNvGrpSpPr>
            <a:grpSpLocks/>
          </p:cNvGrpSpPr>
          <p:nvPr/>
        </p:nvGrpSpPr>
        <p:grpSpPr bwMode="auto">
          <a:xfrm>
            <a:off x="2789238" y="5026025"/>
            <a:ext cx="3698875" cy="931863"/>
            <a:chOff x="1292" y="3264"/>
            <a:chExt cx="2330" cy="587"/>
          </a:xfrm>
        </p:grpSpPr>
        <p:pic>
          <p:nvPicPr>
            <p:cNvPr id="9" name="Picture 7" descr="scale"/>
            <p:cNvPicPr>
              <a:picLocks noChangeAspect="1" noChangeArrowheads="1"/>
            </p:cNvPicPr>
            <p:nvPr/>
          </p:nvPicPr>
          <p:blipFill>
            <a:blip r:embed="rId4" cstate="print">
              <a:extLst>
                <a:ext uri="{28A0092B-C50C-407E-A947-70E740481C1C}">
                  <a14:useLocalDpi xmlns:a14="http://schemas.microsoft.com/office/drawing/2010/main" val="0"/>
                </a:ext>
              </a:extLst>
            </a:blip>
            <a:srcRect l="3928" t="728" b="1541"/>
            <a:stretch>
              <a:fillRect/>
            </a:stretch>
          </p:blipFill>
          <p:spPr bwMode="auto">
            <a:xfrm rot="5400000">
              <a:off x="2187" y="2417"/>
              <a:ext cx="587" cy="228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8"/>
            <p:cNvSpPr>
              <a:spLocks noChangeArrowheads="1"/>
            </p:cNvSpPr>
            <p:nvPr/>
          </p:nvSpPr>
          <p:spPr bwMode="auto">
            <a:xfrm>
              <a:off x="2679" y="3537"/>
              <a:ext cx="99" cy="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 name="Text Box 9"/>
            <p:cNvSpPr txBox="1">
              <a:spLocks noChangeArrowheads="1"/>
            </p:cNvSpPr>
            <p:nvPr/>
          </p:nvSpPr>
          <p:spPr bwMode="auto">
            <a:xfrm>
              <a:off x="2562" y="3495"/>
              <a:ext cx="384" cy="2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dirty="0"/>
                <a:t>400</a:t>
              </a:r>
            </a:p>
          </p:txBody>
        </p:sp>
        <p:sp>
          <p:nvSpPr>
            <p:cNvPr id="12" name="Rectangle 10"/>
            <p:cNvSpPr>
              <a:spLocks noChangeArrowheads="1"/>
            </p:cNvSpPr>
            <p:nvPr/>
          </p:nvSpPr>
          <p:spPr bwMode="auto">
            <a:xfrm>
              <a:off x="2005" y="3538"/>
              <a:ext cx="99" cy="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Text Box 11"/>
            <p:cNvSpPr txBox="1">
              <a:spLocks noChangeArrowheads="1"/>
            </p:cNvSpPr>
            <p:nvPr/>
          </p:nvSpPr>
          <p:spPr bwMode="auto">
            <a:xfrm>
              <a:off x="1884" y="3495"/>
              <a:ext cx="384" cy="2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dirty="0"/>
                <a:t>200</a:t>
              </a:r>
            </a:p>
          </p:txBody>
        </p:sp>
        <p:sp>
          <p:nvSpPr>
            <p:cNvPr id="14" name="Rectangle 12"/>
            <p:cNvSpPr>
              <a:spLocks noChangeArrowheads="1"/>
            </p:cNvSpPr>
            <p:nvPr/>
          </p:nvSpPr>
          <p:spPr bwMode="auto">
            <a:xfrm>
              <a:off x="1339" y="3538"/>
              <a:ext cx="99" cy="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Text Box 13"/>
            <p:cNvSpPr txBox="1">
              <a:spLocks noChangeArrowheads="1"/>
            </p:cNvSpPr>
            <p:nvPr/>
          </p:nvSpPr>
          <p:spPr bwMode="auto">
            <a:xfrm>
              <a:off x="1292" y="3495"/>
              <a:ext cx="384" cy="2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dirty="0"/>
                <a:t>0</a:t>
              </a:r>
            </a:p>
          </p:txBody>
        </p:sp>
        <p:sp>
          <p:nvSpPr>
            <p:cNvPr id="16" name="Rectangle 14"/>
            <p:cNvSpPr>
              <a:spLocks noChangeArrowheads="1"/>
            </p:cNvSpPr>
            <p:nvPr/>
          </p:nvSpPr>
          <p:spPr bwMode="auto">
            <a:xfrm>
              <a:off x="3359" y="3536"/>
              <a:ext cx="99" cy="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 name="Text Box 15"/>
            <p:cNvSpPr txBox="1">
              <a:spLocks noChangeArrowheads="1"/>
            </p:cNvSpPr>
            <p:nvPr/>
          </p:nvSpPr>
          <p:spPr bwMode="auto">
            <a:xfrm>
              <a:off x="3237" y="3496"/>
              <a:ext cx="384" cy="2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dirty="0"/>
                <a:t>600</a:t>
              </a:r>
            </a:p>
          </p:txBody>
        </p:sp>
      </p:grpSp>
      <p:sp>
        <p:nvSpPr>
          <p:cNvPr id="18" name="Text Box 16"/>
          <p:cNvSpPr txBox="1">
            <a:spLocks noChangeArrowheads="1"/>
          </p:cNvSpPr>
          <p:nvPr/>
        </p:nvSpPr>
        <p:spPr bwMode="auto">
          <a:xfrm>
            <a:off x="177800" y="1022350"/>
            <a:ext cx="6257925"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000" tIns="0" rIns="0" bIns="0">
            <a:spAutoFit/>
          </a:bodyPr>
          <a:lstStyle/>
          <a:p>
            <a:r>
              <a:rPr lang="en-GB" sz="2000" b="1" dirty="0"/>
              <a:t>Planetary Radiation Pressure (PRP)</a:t>
            </a:r>
          </a:p>
        </p:txBody>
      </p:sp>
      <p:pic>
        <p:nvPicPr>
          <p:cNvPr id="19" name="Picture 17" descr="Langley_CERES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8875" y="4973638"/>
            <a:ext cx="1203325" cy="1223962"/>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19"/>
          <p:cNvSpPr txBox="1">
            <a:spLocks noChangeArrowheads="1"/>
          </p:cNvSpPr>
          <p:nvPr/>
        </p:nvSpPr>
        <p:spPr bwMode="auto">
          <a:xfrm>
            <a:off x="1257300" y="1439863"/>
            <a:ext cx="7048500" cy="4001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2000" b="1" dirty="0"/>
              <a:t>SW Radiation </a:t>
            </a:r>
            <a:r>
              <a:rPr lang="en-US" sz="2000" b="1" dirty="0" smtClean="0"/>
              <a:t>Complexity – strong seasonal signals</a:t>
            </a:r>
            <a:endParaRPr lang="en-US" sz="2000" b="1" dirty="0"/>
          </a:p>
        </p:txBody>
      </p:sp>
    </p:spTree>
    <p:extLst>
      <p:ext uri="{BB962C8B-B14F-4D97-AF65-F5344CB8AC3E}">
        <p14:creationId xmlns:p14="http://schemas.microsoft.com/office/powerpoint/2010/main" val="3227936191"/>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96850" y="0"/>
            <a:ext cx="9636125" cy="70485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88" name="Rectangle 4"/>
          <p:cNvSpPr>
            <a:spLocks noChangeArrowheads="1"/>
          </p:cNvSpPr>
          <p:nvPr/>
        </p:nvSpPr>
        <p:spPr bwMode="auto">
          <a:xfrm>
            <a:off x="798513" y="1790037"/>
            <a:ext cx="7507287" cy="441971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6389" name="Picture 5" descr="1_44albedol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456" y="1365250"/>
            <a:ext cx="7057594"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6"/>
          <p:cNvSpPr txBox="1">
            <a:spLocks noChangeArrowheads="1"/>
          </p:cNvSpPr>
          <p:nvPr/>
        </p:nvSpPr>
        <p:spPr bwMode="auto">
          <a:xfrm>
            <a:off x="698500" y="5703888"/>
            <a:ext cx="8262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400">
                <a:solidFill>
                  <a:schemeClr val="bg1"/>
                </a:solidFill>
                <a:latin typeface="Times New Roman" charset="0"/>
              </a:rPr>
              <a:t>GPS SVN 44 at one epoch on 1st July 2001</a:t>
            </a:r>
            <a:r>
              <a:rPr lang="en-US" sz="2400">
                <a:latin typeface="Times New Roman" charset="0"/>
              </a:rPr>
              <a:t> </a:t>
            </a:r>
          </a:p>
        </p:txBody>
      </p:sp>
      <p:sp>
        <p:nvSpPr>
          <p:cNvPr id="16391" name="Rectangle 7"/>
          <p:cNvSpPr>
            <a:spLocks noGrp="1" noChangeArrowheads="1"/>
          </p:cNvSpPr>
          <p:nvPr>
            <p:ph type="title"/>
          </p:nvPr>
        </p:nvSpPr>
        <p:spPr>
          <a:xfrm>
            <a:off x="815975" y="547688"/>
            <a:ext cx="8489950" cy="1296987"/>
          </a:xfrm>
          <a:noFill/>
          <a:ln/>
        </p:spPr>
        <p:txBody>
          <a:bodyPr/>
          <a:lstStyle/>
          <a:p>
            <a:r>
              <a:rPr lang="en-GB" sz="2400" dirty="0"/>
              <a:t>Modelling Earth radiation pressure step 1:</a:t>
            </a:r>
            <a:br>
              <a:rPr lang="en-GB" sz="2400" dirty="0"/>
            </a:br>
            <a:r>
              <a:rPr lang="en-GB" sz="2400" dirty="0"/>
              <a:t>Visibility of Satellite to Grid Cells</a:t>
            </a:r>
            <a:endParaRPr lang="en-US" sz="2400" dirty="0"/>
          </a:p>
        </p:txBody>
      </p:sp>
    </p:spTree>
    <p:extLst>
      <p:ext uri="{BB962C8B-B14F-4D97-AF65-F5344CB8AC3E}">
        <p14:creationId xmlns:p14="http://schemas.microsoft.com/office/powerpoint/2010/main" val="6103409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5827" y="155882"/>
            <a:ext cx="5908367" cy="758518"/>
          </a:xfrm>
        </p:spPr>
        <p:txBody>
          <a:bodyPr/>
          <a:lstStyle/>
          <a:p>
            <a:r>
              <a:rPr lang="en-GB" b="0" dirty="0" smtClean="0">
                <a:solidFill>
                  <a:schemeClr val="bg1"/>
                </a:solidFill>
              </a:rPr>
              <a:t>Photons and Radiation Pressure</a:t>
            </a:r>
            <a:endParaRPr lang="en-GB" b="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3969"/>
            <a:ext cx="9144000" cy="6373802"/>
          </a:xfrm>
          <a:prstGeom prst="rect">
            <a:avLst/>
          </a:prstGeom>
        </p:spPr>
      </p:pic>
    </p:spTree>
    <p:extLst>
      <p:ext uri="{BB962C8B-B14F-4D97-AF65-F5344CB8AC3E}">
        <p14:creationId xmlns:p14="http://schemas.microsoft.com/office/powerpoint/2010/main" val="117611519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82563" y="0"/>
            <a:ext cx="9650413" cy="70485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7411" name="Picture 3" descr="1_44albedos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638" y="1662113"/>
            <a:ext cx="8586787" cy="5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p:cNvSpPr txBox="1">
            <a:spLocks noChangeArrowheads="1"/>
          </p:cNvSpPr>
          <p:nvPr/>
        </p:nvSpPr>
        <p:spPr bwMode="auto">
          <a:xfrm>
            <a:off x="214313" y="679450"/>
            <a:ext cx="8588375" cy="120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400" b="1" dirty="0">
                <a:solidFill>
                  <a:schemeClr val="tx2"/>
                </a:solidFill>
              </a:rPr>
              <a:t>Modelling Earth radiation pressure step 2:</a:t>
            </a:r>
          </a:p>
          <a:p>
            <a:pPr algn="ctr"/>
            <a:r>
              <a:rPr lang="en-GB" sz="2400" b="1" dirty="0">
                <a:solidFill>
                  <a:schemeClr val="tx2"/>
                </a:solidFill>
              </a:rPr>
              <a:t>Compute reduction in flux as a function of satellite-cell elevation and satellite-cell distance</a:t>
            </a:r>
            <a:endParaRPr lang="en-US" sz="2400" b="1" dirty="0">
              <a:solidFill>
                <a:schemeClr val="tx2"/>
              </a:solidFill>
            </a:endParaRPr>
          </a:p>
        </p:txBody>
      </p:sp>
    </p:spTree>
    <p:extLst>
      <p:ext uri="{BB962C8B-B14F-4D97-AF65-F5344CB8AC3E}">
        <p14:creationId xmlns:p14="http://schemas.microsoft.com/office/powerpoint/2010/main" val="21991876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2563" y="0"/>
            <a:ext cx="9650413" cy="70485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195388"/>
            <a:ext cx="8648700"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
          <p:cNvSpPr txBox="1">
            <a:spLocks noChangeArrowheads="1"/>
          </p:cNvSpPr>
          <p:nvPr/>
        </p:nvSpPr>
        <p:spPr bwMode="auto">
          <a:xfrm>
            <a:off x="514350" y="171450"/>
            <a:ext cx="827246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800" dirty="0"/>
              <a:t>Planetary radiation pressure HCL accelerations, </a:t>
            </a:r>
            <a:r>
              <a:rPr lang="en-US" sz="2800" dirty="0" smtClean="0"/>
              <a:t>GPS satellite SVN </a:t>
            </a:r>
            <a:r>
              <a:rPr lang="en-US" sz="2800" dirty="0"/>
              <a:t>41</a:t>
            </a:r>
          </a:p>
        </p:txBody>
      </p:sp>
      <p:sp>
        <p:nvSpPr>
          <p:cNvPr id="2" name="TextBox 1"/>
          <p:cNvSpPr txBox="1"/>
          <p:nvPr/>
        </p:nvSpPr>
        <p:spPr>
          <a:xfrm>
            <a:off x="1143000" y="6210300"/>
            <a:ext cx="7112000" cy="461665"/>
          </a:xfrm>
          <a:prstGeom prst="rect">
            <a:avLst/>
          </a:prstGeom>
          <a:noFill/>
        </p:spPr>
        <p:txBody>
          <a:bodyPr wrap="square" rtlCol="0">
            <a:spAutoFit/>
          </a:bodyPr>
          <a:lstStyle/>
          <a:p>
            <a:r>
              <a:rPr lang="en-US" dirty="0" smtClean="0"/>
              <a:t>H = Height	C = Cross track	L = </a:t>
            </a:r>
            <a:r>
              <a:rPr lang="en-US" dirty="0" err="1" smtClean="0"/>
              <a:t>aLong</a:t>
            </a:r>
            <a:r>
              <a:rPr lang="en-US" dirty="0" smtClean="0"/>
              <a:t> Track</a:t>
            </a:r>
            <a:endParaRPr lang="en-US" dirty="0"/>
          </a:p>
        </p:txBody>
      </p:sp>
    </p:spTree>
    <p:extLst>
      <p:ext uri="{BB962C8B-B14F-4D97-AF65-F5344CB8AC3E}">
        <p14:creationId xmlns:p14="http://schemas.microsoft.com/office/powerpoint/2010/main" val="34853993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12800"/>
            <a:ext cx="9144000" cy="6045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938" name="Rectangle 2"/>
          <p:cNvSpPr>
            <a:spLocks noGrp="1" noChangeArrowheads="1"/>
          </p:cNvSpPr>
          <p:nvPr>
            <p:ph type="title"/>
          </p:nvPr>
        </p:nvSpPr>
        <p:spPr>
          <a:xfrm>
            <a:off x="166688" y="917575"/>
            <a:ext cx="8969375" cy="657225"/>
          </a:xfrm>
        </p:spPr>
        <p:txBody>
          <a:bodyPr/>
          <a:lstStyle/>
          <a:p>
            <a:r>
              <a:rPr lang="en-GB" sz="2800" dirty="0"/>
              <a:t>Orbit accuracy tests: Satellite Laser Ranging (SLR)</a:t>
            </a:r>
            <a:endParaRPr lang="en-US" sz="2800" dirty="0"/>
          </a:p>
        </p:txBody>
      </p:sp>
      <p:sp>
        <p:nvSpPr>
          <p:cNvPr id="39963" name="AutoShape 27"/>
          <p:cNvSpPr>
            <a:spLocks noChangeArrowheads="1"/>
          </p:cNvSpPr>
          <p:nvPr/>
        </p:nvSpPr>
        <p:spPr bwMode="auto">
          <a:xfrm rot="3503766">
            <a:off x="3602832" y="1421606"/>
            <a:ext cx="982662" cy="498157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9900">
              <a:alpha val="63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39943" name="Picture 7" descr="IIA imag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610" t="24298" r="24887" b="25145"/>
          <a:stretch>
            <a:fillRect/>
          </a:stretch>
        </p:blipFill>
        <p:spPr bwMode="auto">
          <a:xfrm rot="1833208">
            <a:off x="5527675" y="2133600"/>
            <a:ext cx="1731963" cy="903288"/>
          </a:xfrm>
          <a:prstGeom prst="rect">
            <a:avLst/>
          </a:prstGeom>
          <a:noFill/>
          <a:extLst>
            <a:ext uri="{909E8E84-426E-40dd-AFC4-6F175D3DCCD1}">
              <a14:hiddenFill xmlns:a14="http://schemas.microsoft.com/office/drawing/2010/main">
                <a:solidFill>
                  <a:srgbClr val="FFFFFF"/>
                </a:solidFill>
              </a14:hiddenFill>
            </a:ext>
          </a:extLst>
        </p:spPr>
      </p:pic>
      <p:grpSp>
        <p:nvGrpSpPr>
          <p:cNvPr id="39971" name="Group 35"/>
          <p:cNvGrpSpPr>
            <a:grpSpLocks/>
          </p:cNvGrpSpPr>
          <p:nvPr/>
        </p:nvGrpSpPr>
        <p:grpSpPr bwMode="auto">
          <a:xfrm>
            <a:off x="5772150" y="2535238"/>
            <a:ext cx="344488" cy="319087"/>
            <a:chOff x="3906" y="2256"/>
            <a:chExt cx="217" cy="201"/>
          </a:xfrm>
        </p:grpSpPr>
        <p:sp>
          <p:nvSpPr>
            <p:cNvPr id="39964" name="Oval 28"/>
            <p:cNvSpPr>
              <a:spLocks noChangeArrowheads="1"/>
            </p:cNvSpPr>
            <p:nvPr/>
          </p:nvSpPr>
          <p:spPr bwMode="auto">
            <a:xfrm>
              <a:off x="3950" y="2261"/>
              <a:ext cx="56" cy="56"/>
            </a:xfrm>
            <a:prstGeom prst="ellipse">
              <a:avLst/>
            </a:prstGeom>
            <a:solidFill>
              <a:srgbClr val="FF9900">
                <a:alpha val="57001"/>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65" name="Oval 29"/>
            <p:cNvSpPr>
              <a:spLocks noChangeArrowheads="1"/>
            </p:cNvSpPr>
            <p:nvPr/>
          </p:nvSpPr>
          <p:spPr bwMode="auto">
            <a:xfrm>
              <a:off x="4015" y="2401"/>
              <a:ext cx="56" cy="56"/>
            </a:xfrm>
            <a:prstGeom prst="ellipse">
              <a:avLst/>
            </a:prstGeom>
            <a:solidFill>
              <a:srgbClr val="FF9900">
                <a:alpha val="57001"/>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66" name="Oval 30"/>
            <p:cNvSpPr>
              <a:spLocks noChangeArrowheads="1"/>
            </p:cNvSpPr>
            <p:nvPr/>
          </p:nvSpPr>
          <p:spPr bwMode="auto">
            <a:xfrm>
              <a:off x="4040" y="2256"/>
              <a:ext cx="56" cy="56"/>
            </a:xfrm>
            <a:prstGeom prst="ellipse">
              <a:avLst/>
            </a:prstGeom>
            <a:solidFill>
              <a:srgbClr val="FF9900">
                <a:alpha val="57001"/>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67" name="Oval 31"/>
            <p:cNvSpPr>
              <a:spLocks noChangeArrowheads="1"/>
            </p:cNvSpPr>
            <p:nvPr/>
          </p:nvSpPr>
          <p:spPr bwMode="auto">
            <a:xfrm>
              <a:off x="4067" y="2339"/>
              <a:ext cx="56" cy="56"/>
            </a:xfrm>
            <a:prstGeom prst="ellipse">
              <a:avLst/>
            </a:prstGeom>
            <a:solidFill>
              <a:srgbClr val="FF9900">
                <a:alpha val="57001"/>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68" name="Oval 32"/>
            <p:cNvSpPr>
              <a:spLocks noChangeArrowheads="1"/>
            </p:cNvSpPr>
            <p:nvPr/>
          </p:nvSpPr>
          <p:spPr bwMode="auto">
            <a:xfrm>
              <a:off x="3992" y="2330"/>
              <a:ext cx="56" cy="56"/>
            </a:xfrm>
            <a:prstGeom prst="ellipse">
              <a:avLst/>
            </a:prstGeom>
            <a:solidFill>
              <a:srgbClr val="FF9900">
                <a:alpha val="57001"/>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69" name="Oval 33"/>
            <p:cNvSpPr>
              <a:spLocks noChangeArrowheads="1"/>
            </p:cNvSpPr>
            <p:nvPr/>
          </p:nvSpPr>
          <p:spPr bwMode="auto">
            <a:xfrm>
              <a:off x="3937" y="2389"/>
              <a:ext cx="56" cy="56"/>
            </a:xfrm>
            <a:prstGeom prst="ellipse">
              <a:avLst/>
            </a:prstGeom>
            <a:solidFill>
              <a:srgbClr val="FF9900">
                <a:alpha val="57001"/>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70" name="Oval 34"/>
            <p:cNvSpPr>
              <a:spLocks noChangeArrowheads="1"/>
            </p:cNvSpPr>
            <p:nvPr/>
          </p:nvSpPr>
          <p:spPr bwMode="auto">
            <a:xfrm>
              <a:off x="3906" y="2323"/>
              <a:ext cx="56" cy="56"/>
            </a:xfrm>
            <a:prstGeom prst="ellipse">
              <a:avLst/>
            </a:prstGeom>
            <a:solidFill>
              <a:srgbClr val="FF9900">
                <a:alpha val="57001"/>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9973" name="Group 37"/>
          <p:cNvGrpSpPr>
            <a:grpSpLocks/>
          </p:cNvGrpSpPr>
          <p:nvPr/>
        </p:nvGrpSpPr>
        <p:grpSpPr bwMode="auto">
          <a:xfrm>
            <a:off x="198438" y="5157788"/>
            <a:ext cx="2909887" cy="1265237"/>
            <a:chOff x="125" y="3249"/>
            <a:chExt cx="1833" cy="797"/>
          </a:xfrm>
        </p:grpSpPr>
        <p:grpSp>
          <p:nvGrpSpPr>
            <p:cNvPr id="39961" name="Group 25"/>
            <p:cNvGrpSpPr>
              <a:grpSpLocks/>
            </p:cNvGrpSpPr>
            <p:nvPr/>
          </p:nvGrpSpPr>
          <p:grpSpPr bwMode="auto">
            <a:xfrm>
              <a:off x="380" y="3249"/>
              <a:ext cx="878" cy="590"/>
              <a:chOff x="1436" y="3297"/>
              <a:chExt cx="878" cy="590"/>
            </a:xfrm>
          </p:grpSpPr>
          <p:grpSp>
            <p:nvGrpSpPr>
              <p:cNvPr id="39957" name="Group 21"/>
              <p:cNvGrpSpPr>
                <a:grpSpLocks/>
              </p:cNvGrpSpPr>
              <p:nvPr/>
            </p:nvGrpSpPr>
            <p:grpSpPr bwMode="auto">
              <a:xfrm rot="-1912961">
                <a:off x="1436" y="3297"/>
                <a:ext cx="878" cy="432"/>
                <a:chOff x="1205" y="2424"/>
                <a:chExt cx="878" cy="432"/>
              </a:xfrm>
            </p:grpSpPr>
            <p:sp>
              <p:nvSpPr>
                <p:cNvPr id="39956" name="Rectangle 20"/>
                <p:cNvSpPr>
                  <a:spLocks noChangeArrowheads="1"/>
                </p:cNvSpPr>
                <p:nvPr/>
              </p:nvSpPr>
              <p:spPr bwMode="auto">
                <a:xfrm>
                  <a:off x="1512" y="2504"/>
                  <a:ext cx="102" cy="6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39952" name="Group 16"/>
                <p:cNvGrpSpPr>
                  <a:grpSpLocks/>
                </p:cNvGrpSpPr>
                <p:nvPr/>
              </p:nvGrpSpPr>
              <p:grpSpPr bwMode="auto">
                <a:xfrm>
                  <a:off x="1205" y="2424"/>
                  <a:ext cx="878" cy="432"/>
                  <a:chOff x="1205" y="2424"/>
                  <a:chExt cx="878" cy="432"/>
                </a:xfrm>
              </p:grpSpPr>
              <p:sp>
                <p:nvSpPr>
                  <p:cNvPr id="39944" name="Rectangle 8"/>
                  <p:cNvSpPr>
                    <a:spLocks noChangeArrowheads="1"/>
                  </p:cNvSpPr>
                  <p:nvPr/>
                </p:nvSpPr>
                <p:spPr bwMode="auto">
                  <a:xfrm>
                    <a:off x="1519" y="2568"/>
                    <a:ext cx="408" cy="286"/>
                  </a:xfrm>
                  <a:prstGeom prst="rect">
                    <a:avLst/>
                  </a:prstGeom>
                  <a:solidFill>
                    <a:srgbClr val="F2EFF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45" name="Rectangle 9"/>
                  <p:cNvSpPr>
                    <a:spLocks noChangeArrowheads="1"/>
                  </p:cNvSpPr>
                  <p:nvPr/>
                </p:nvSpPr>
                <p:spPr bwMode="auto">
                  <a:xfrm>
                    <a:off x="1925" y="2563"/>
                    <a:ext cx="158" cy="293"/>
                  </a:xfrm>
                  <a:prstGeom prst="rect">
                    <a:avLst/>
                  </a:prstGeom>
                  <a:solidFill>
                    <a:srgbClr val="F2EFF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50" name="Rectangle 14"/>
                  <p:cNvSpPr>
                    <a:spLocks noChangeArrowheads="1"/>
                  </p:cNvSpPr>
                  <p:nvPr/>
                </p:nvSpPr>
                <p:spPr bwMode="auto">
                  <a:xfrm>
                    <a:off x="1378" y="2573"/>
                    <a:ext cx="148" cy="149"/>
                  </a:xfrm>
                  <a:prstGeom prst="rect">
                    <a:avLst/>
                  </a:prstGeom>
                  <a:solidFill>
                    <a:srgbClr val="F2EFF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46" name="Oval 10"/>
                  <p:cNvSpPr>
                    <a:spLocks noChangeArrowheads="1"/>
                  </p:cNvSpPr>
                  <p:nvPr/>
                </p:nvSpPr>
                <p:spPr bwMode="auto">
                  <a:xfrm>
                    <a:off x="1444" y="2530"/>
                    <a:ext cx="211" cy="211"/>
                  </a:xfrm>
                  <a:prstGeom prst="ellipse">
                    <a:avLst/>
                  </a:prstGeom>
                  <a:solidFill>
                    <a:srgbClr val="E5F5F7"/>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47" name="Rectangle 11"/>
                  <p:cNvSpPr>
                    <a:spLocks noChangeArrowheads="1"/>
                  </p:cNvSpPr>
                  <p:nvPr/>
                </p:nvSpPr>
                <p:spPr bwMode="auto">
                  <a:xfrm>
                    <a:off x="1411" y="2453"/>
                    <a:ext cx="216" cy="5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48" name="Rectangle 12"/>
                  <p:cNvSpPr>
                    <a:spLocks noChangeArrowheads="1"/>
                  </p:cNvSpPr>
                  <p:nvPr/>
                </p:nvSpPr>
                <p:spPr bwMode="auto">
                  <a:xfrm>
                    <a:off x="1613" y="2429"/>
                    <a:ext cx="182" cy="96"/>
                  </a:xfrm>
                  <a:prstGeom prst="rect">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49" name="Rectangle 13"/>
                  <p:cNvSpPr>
                    <a:spLocks noChangeArrowheads="1"/>
                  </p:cNvSpPr>
                  <p:nvPr/>
                </p:nvSpPr>
                <p:spPr bwMode="auto">
                  <a:xfrm>
                    <a:off x="1781" y="2424"/>
                    <a:ext cx="187" cy="10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51" name="Rectangle 15"/>
                  <p:cNvSpPr>
                    <a:spLocks noChangeArrowheads="1"/>
                  </p:cNvSpPr>
                  <p:nvPr/>
                </p:nvSpPr>
                <p:spPr bwMode="auto">
                  <a:xfrm>
                    <a:off x="1205" y="2621"/>
                    <a:ext cx="177" cy="13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9953" name="Rectangle 17"/>
                <p:cNvSpPr>
                  <a:spLocks noChangeArrowheads="1"/>
                </p:cNvSpPr>
                <p:nvPr/>
              </p:nvSpPr>
              <p:spPr bwMode="auto">
                <a:xfrm>
                  <a:off x="1326" y="2508"/>
                  <a:ext cx="56" cy="11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54" name="Rectangle 18"/>
                <p:cNvSpPr>
                  <a:spLocks noChangeArrowheads="1"/>
                </p:cNvSpPr>
                <p:nvPr/>
              </p:nvSpPr>
              <p:spPr bwMode="auto">
                <a:xfrm>
                  <a:off x="1934" y="2530"/>
                  <a:ext cx="56" cy="35"/>
                </a:xfrm>
                <a:prstGeom prst="rect">
                  <a:avLst/>
                </a:prstGeom>
                <a:solidFill>
                  <a:srgbClr val="333333"/>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55" name="Freeform 19"/>
                <p:cNvSpPr>
                  <a:spLocks/>
                </p:cNvSpPr>
                <p:nvPr/>
              </p:nvSpPr>
              <p:spPr bwMode="auto">
                <a:xfrm>
                  <a:off x="1304" y="2476"/>
                  <a:ext cx="107" cy="70"/>
                </a:xfrm>
                <a:custGeom>
                  <a:avLst/>
                  <a:gdLst>
                    <a:gd name="T0" fmla="*/ 107 w 107"/>
                    <a:gd name="T1" fmla="*/ 1 h 70"/>
                    <a:gd name="T2" fmla="*/ 80 w 107"/>
                    <a:gd name="T3" fmla="*/ 1 h 70"/>
                    <a:gd name="T4" fmla="*/ 50 w 107"/>
                    <a:gd name="T5" fmla="*/ 9 h 70"/>
                    <a:gd name="T6" fmla="*/ 22 w 107"/>
                    <a:gd name="T7" fmla="*/ 17 h 70"/>
                    <a:gd name="T8" fmla="*/ 3 w 107"/>
                    <a:gd name="T9" fmla="*/ 38 h 70"/>
                    <a:gd name="T10" fmla="*/ 5 w 107"/>
                    <a:gd name="T11" fmla="*/ 57 h 70"/>
                    <a:gd name="T12" fmla="*/ 22 w 107"/>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107" h="70">
                      <a:moveTo>
                        <a:pt x="107" y="1"/>
                      </a:moveTo>
                      <a:cubicBezTo>
                        <a:pt x="98" y="0"/>
                        <a:pt x="89" y="0"/>
                        <a:pt x="80" y="1"/>
                      </a:cubicBezTo>
                      <a:cubicBezTo>
                        <a:pt x="71" y="2"/>
                        <a:pt x="60" y="6"/>
                        <a:pt x="50" y="9"/>
                      </a:cubicBezTo>
                      <a:cubicBezTo>
                        <a:pt x="40" y="12"/>
                        <a:pt x="30" y="12"/>
                        <a:pt x="22" y="17"/>
                      </a:cubicBezTo>
                      <a:cubicBezTo>
                        <a:pt x="14" y="22"/>
                        <a:pt x="6" y="31"/>
                        <a:pt x="3" y="38"/>
                      </a:cubicBezTo>
                      <a:cubicBezTo>
                        <a:pt x="0" y="45"/>
                        <a:pt x="2" y="52"/>
                        <a:pt x="5" y="57"/>
                      </a:cubicBezTo>
                      <a:cubicBezTo>
                        <a:pt x="8" y="62"/>
                        <a:pt x="15" y="66"/>
                        <a:pt x="22" y="70"/>
                      </a:cubicBezTo>
                    </a:path>
                  </a:pathLst>
                </a:custGeom>
                <a:noFill/>
                <a:ln w="158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9958" name="Rectangle 22"/>
              <p:cNvSpPr>
                <a:spLocks noChangeArrowheads="1"/>
              </p:cNvSpPr>
              <p:nvPr/>
            </p:nvSpPr>
            <p:spPr bwMode="auto">
              <a:xfrm>
                <a:off x="1696" y="3722"/>
                <a:ext cx="197" cy="16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59" name="Rectangle 23"/>
              <p:cNvSpPr>
                <a:spLocks noChangeArrowheads="1"/>
              </p:cNvSpPr>
              <p:nvPr/>
            </p:nvSpPr>
            <p:spPr bwMode="auto">
              <a:xfrm>
                <a:off x="1755" y="3661"/>
                <a:ext cx="80" cy="6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9972" name="Rectangle 36"/>
            <p:cNvSpPr>
              <a:spLocks noChangeArrowheads="1"/>
            </p:cNvSpPr>
            <p:nvPr/>
          </p:nvSpPr>
          <p:spPr bwMode="auto">
            <a:xfrm>
              <a:off x="125" y="3835"/>
              <a:ext cx="1833" cy="21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9974" name="Text Box 38"/>
          <p:cNvSpPr txBox="1">
            <a:spLocks noChangeArrowheads="1"/>
          </p:cNvSpPr>
          <p:nvPr/>
        </p:nvSpPr>
        <p:spPr bwMode="auto">
          <a:xfrm>
            <a:off x="396875" y="1524000"/>
            <a:ext cx="4498975"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3200"/>
              <a:t>Range measurement from time of flight</a:t>
            </a:r>
          </a:p>
          <a:p>
            <a:r>
              <a:rPr lang="en-GB" sz="3200"/>
              <a:t>Accuracy: </a:t>
            </a:r>
          </a:p>
          <a:p>
            <a:r>
              <a:rPr lang="en-GB" sz="3200"/>
              <a:t>generally sub-centimetre</a:t>
            </a:r>
            <a:endParaRPr lang="en-US" sz="3200"/>
          </a:p>
        </p:txBody>
      </p:sp>
      <p:sp>
        <p:nvSpPr>
          <p:cNvPr id="39975" name="Text Box 39"/>
          <p:cNvSpPr txBox="1">
            <a:spLocks noChangeArrowheads="1"/>
          </p:cNvSpPr>
          <p:nvPr/>
        </p:nvSpPr>
        <p:spPr bwMode="auto">
          <a:xfrm>
            <a:off x="4343400" y="4478338"/>
            <a:ext cx="36036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GB" sz="3200"/>
              <a:t>Ranging requires retro-reflectors</a:t>
            </a:r>
            <a:endParaRPr lang="en-US" sz="3200"/>
          </a:p>
        </p:txBody>
      </p:sp>
      <p:sp>
        <p:nvSpPr>
          <p:cNvPr id="39976" name="Text Box 40"/>
          <p:cNvSpPr txBox="1">
            <a:spLocks noChangeArrowheads="1"/>
          </p:cNvSpPr>
          <p:nvPr/>
        </p:nvSpPr>
        <p:spPr bwMode="auto">
          <a:xfrm rot="-2070512">
            <a:off x="2363788" y="3155950"/>
            <a:ext cx="2751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000"/>
              <a:t>Laser pulse of photons</a:t>
            </a:r>
            <a:endParaRPr lang="en-US" sz="2000"/>
          </a:p>
        </p:txBody>
      </p:sp>
    </p:spTree>
    <p:extLst>
      <p:ext uri="{BB962C8B-B14F-4D97-AF65-F5344CB8AC3E}">
        <p14:creationId xmlns:p14="http://schemas.microsoft.com/office/powerpoint/2010/main" val="3549511143"/>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963"/>
                                        </p:tgtEl>
                                        <p:attrNameLst>
                                          <p:attrName>style.visibility</p:attrName>
                                        </p:attrNameLst>
                                      </p:cBhvr>
                                      <p:to>
                                        <p:strVal val="visible"/>
                                      </p:to>
                                    </p:set>
                                    <p:animEffect transition="in" filter="wipe(down)">
                                      <p:cBhvr>
                                        <p:cTn id="7" dur="500"/>
                                        <p:tgtEl>
                                          <p:spTgt spid="399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976"/>
                                        </p:tgtEl>
                                        <p:attrNameLst>
                                          <p:attrName>style.visibility</p:attrName>
                                        </p:attrNameLst>
                                      </p:cBhvr>
                                      <p:to>
                                        <p:strVal val="visible"/>
                                      </p:to>
                                    </p:set>
                                    <p:animEffect transition="in" filter="fade">
                                      <p:cBhvr>
                                        <p:cTn id="10" dur="2000"/>
                                        <p:tgtEl>
                                          <p:spTgt spid="39976"/>
                                        </p:tgtEl>
                                      </p:cBhvr>
                                    </p:animEffect>
                                  </p:childTnLst>
                                </p:cTn>
                              </p:par>
                            </p:childTnLst>
                          </p:cTn>
                        </p:par>
                        <p:par>
                          <p:cTn id="11" fill="hold" nodeType="afterGroup">
                            <p:stCondLst>
                              <p:cond delay="2000"/>
                            </p:stCondLst>
                            <p:childTnLst>
                              <p:par>
                                <p:cTn id="12" presetID="10" presetClass="exit" presetSubtype="0" fill="hold" grpId="1" nodeType="afterEffect">
                                  <p:stCondLst>
                                    <p:cond delay="0"/>
                                  </p:stCondLst>
                                  <p:childTnLst>
                                    <p:animEffect transition="out" filter="fade">
                                      <p:cBhvr>
                                        <p:cTn id="13" dur="1000"/>
                                        <p:tgtEl>
                                          <p:spTgt spid="39963"/>
                                        </p:tgtEl>
                                      </p:cBhvr>
                                    </p:animEffect>
                                    <p:set>
                                      <p:cBhvr>
                                        <p:cTn id="14" dur="1" fill="hold">
                                          <p:stCondLst>
                                            <p:cond delay="999"/>
                                          </p:stCondLst>
                                        </p:cTn>
                                        <p:tgtEl>
                                          <p:spTgt spid="39963"/>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39971"/>
                                        </p:tgtEl>
                                        <p:attrNameLst>
                                          <p:attrName>style.visibility</p:attrName>
                                        </p:attrNameLst>
                                      </p:cBhvr>
                                      <p:to>
                                        <p:strVal val="visible"/>
                                      </p:to>
                                    </p:set>
                                    <p:animEffect transition="in" filter="fade">
                                      <p:cBhvr>
                                        <p:cTn id="17" dur="1000"/>
                                        <p:tgtEl>
                                          <p:spTgt spid="39971"/>
                                        </p:tgtEl>
                                      </p:cBhvr>
                                    </p:animEffect>
                                  </p:childTnLst>
                                </p:cTn>
                              </p:par>
                            </p:childTnLst>
                          </p:cTn>
                        </p:par>
                        <p:par>
                          <p:cTn id="18" fill="hold" nodeType="afterGroup">
                            <p:stCondLst>
                              <p:cond delay="3000"/>
                            </p:stCondLst>
                            <p:childTnLst>
                              <p:par>
                                <p:cTn id="19" presetID="0" presetClass="path" presetSubtype="0" accel="50000" decel="50000" fill="hold" nodeType="afterEffect">
                                  <p:stCondLst>
                                    <p:cond delay="0"/>
                                  </p:stCondLst>
                                  <p:childTnLst>
                                    <p:animMotion origin="layout" path="M 2.77778E-6 3.33333E-6 L -0.42986 0.36667 " pathEditMode="relative" ptsTypes="AA">
                                      <p:cBhvr>
                                        <p:cTn id="20" dur="2000" fill="hold"/>
                                        <p:tgtEl>
                                          <p:spTgt spid="39971"/>
                                        </p:tgtEl>
                                        <p:attrNameLst>
                                          <p:attrName>ppt_x</p:attrName>
                                          <p:attrName>ppt_y</p:attrName>
                                        </p:attrNameLst>
                                      </p:cBhvr>
                                    </p:animMotion>
                                  </p:childTnLst>
                                </p:cTn>
                              </p:par>
                            </p:childTnLst>
                          </p:cTn>
                        </p:par>
                        <p:par>
                          <p:cTn id="21" fill="hold" nodeType="afterGroup">
                            <p:stCondLst>
                              <p:cond delay="5000"/>
                            </p:stCondLst>
                            <p:childTnLst>
                              <p:par>
                                <p:cTn id="22" presetID="10" presetClass="exit" presetSubtype="0" fill="hold" nodeType="afterEffect">
                                  <p:stCondLst>
                                    <p:cond delay="0"/>
                                  </p:stCondLst>
                                  <p:childTnLst>
                                    <p:animEffect transition="out" filter="fade">
                                      <p:cBhvr>
                                        <p:cTn id="23" dur="2000"/>
                                        <p:tgtEl>
                                          <p:spTgt spid="39971"/>
                                        </p:tgtEl>
                                      </p:cBhvr>
                                    </p:animEffect>
                                    <p:set>
                                      <p:cBhvr>
                                        <p:cTn id="24" dur="1" fill="hold">
                                          <p:stCondLst>
                                            <p:cond delay="1999"/>
                                          </p:stCondLst>
                                        </p:cTn>
                                        <p:tgtEl>
                                          <p:spTgt spid="39971"/>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2000"/>
                                        <p:tgtEl>
                                          <p:spTgt spid="39976"/>
                                        </p:tgtEl>
                                      </p:cBhvr>
                                    </p:animEffect>
                                    <p:set>
                                      <p:cBhvr>
                                        <p:cTn id="27" dur="1" fill="hold">
                                          <p:stCondLst>
                                            <p:cond delay="1999"/>
                                          </p:stCondLst>
                                        </p:cTn>
                                        <p:tgtEl>
                                          <p:spTgt spid="39976"/>
                                        </p:tgtEl>
                                        <p:attrNameLst>
                                          <p:attrName>style.visibility</p:attrName>
                                        </p:attrNameLst>
                                      </p:cBhvr>
                                      <p:to>
                                        <p:strVal val="hidden"/>
                                      </p:to>
                                    </p:set>
                                  </p:childTnLst>
                                </p:cTn>
                              </p:par>
                            </p:childTnLst>
                          </p:cTn>
                        </p:par>
                        <p:par>
                          <p:cTn id="28" fill="hold" nodeType="afterGroup">
                            <p:stCondLst>
                              <p:cond delay="7000"/>
                            </p:stCondLst>
                            <p:childTnLst>
                              <p:par>
                                <p:cTn id="29" presetID="2" presetClass="entr" presetSubtype="8" fill="hold" grpId="0" nodeType="afterEffect">
                                  <p:stCondLst>
                                    <p:cond delay="0"/>
                                  </p:stCondLst>
                                  <p:childTnLst>
                                    <p:set>
                                      <p:cBhvr>
                                        <p:cTn id="30" dur="1" fill="hold">
                                          <p:stCondLst>
                                            <p:cond delay="0"/>
                                          </p:stCondLst>
                                        </p:cTn>
                                        <p:tgtEl>
                                          <p:spTgt spid="39974">
                                            <p:txEl>
                                              <p:pRg st="0" end="0"/>
                                            </p:txEl>
                                          </p:spTgt>
                                        </p:tgtEl>
                                        <p:attrNameLst>
                                          <p:attrName>style.visibility</p:attrName>
                                        </p:attrNameLst>
                                      </p:cBhvr>
                                      <p:to>
                                        <p:strVal val="visible"/>
                                      </p:to>
                                    </p:set>
                                    <p:anim calcmode="lin" valueType="num">
                                      <p:cBhvr additive="base">
                                        <p:cTn id="31" dur="500" fill="hold"/>
                                        <p:tgtEl>
                                          <p:spTgt spid="39974">
                                            <p:txEl>
                                              <p:pRg st="0" end="0"/>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9974">
                                            <p:txEl>
                                              <p:pRg st="0" end="0"/>
                                            </p:txEl>
                                          </p:spTgt>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7500"/>
                            </p:stCondLst>
                            <p:childTnLst>
                              <p:par>
                                <p:cTn id="34" presetID="2" presetClass="entr" presetSubtype="8" fill="hold" grpId="0" nodeType="afterEffect">
                                  <p:stCondLst>
                                    <p:cond delay="0"/>
                                  </p:stCondLst>
                                  <p:childTnLst>
                                    <p:set>
                                      <p:cBhvr>
                                        <p:cTn id="35" dur="1" fill="hold">
                                          <p:stCondLst>
                                            <p:cond delay="0"/>
                                          </p:stCondLst>
                                        </p:cTn>
                                        <p:tgtEl>
                                          <p:spTgt spid="39974">
                                            <p:txEl>
                                              <p:pRg st="1" end="1"/>
                                            </p:txEl>
                                          </p:spTgt>
                                        </p:tgtEl>
                                        <p:attrNameLst>
                                          <p:attrName>style.visibility</p:attrName>
                                        </p:attrNameLst>
                                      </p:cBhvr>
                                      <p:to>
                                        <p:strVal val="visible"/>
                                      </p:to>
                                    </p:set>
                                    <p:anim calcmode="lin" valueType="num">
                                      <p:cBhvr additive="base">
                                        <p:cTn id="36" dur="500" fill="hold"/>
                                        <p:tgtEl>
                                          <p:spTgt spid="39974">
                                            <p:txEl>
                                              <p:pRg st="1" end="1"/>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39974">
                                            <p:txEl>
                                              <p:pRg st="1" end="1"/>
                                            </p:txEl>
                                          </p:spTgt>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8000"/>
                            </p:stCondLst>
                            <p:childTnLst>
                              <p:par>
                                <p:cTn id="39" presetID="2" presetClass="entr" presetSubtype="8" fill="hold" grpId="0" nodeType="afterEffect">
                                  <p:stCondLst>
                                    <p:cond delay="0"/>
                                  </p:stCondLst>
                                  <p:childTnLst>
                                    <p:set>
                                      <p:cBhvr>
                                        <p:cTn id="40" dur="1" fill="hold">
                                          <p:stCondLst>
                                            <p:cond delay="0"/>
                                          </p:stCondLst>
                                        </p:cTn>
                                        <p:tgtEl>
                                          <p:spTgt spid="39974">
                                            <p:txEl>
                                              <p:pRg st="2" end="2"/>
                                            </p:txEl>
                                          </p:spTgt>
                                        </p:tgtEl>
                                        <p:attrNameLst>
                                          <p:attrName>style.visibility</p:attrName>
                                        </p:attrNameLst>
                                      </p:cBhvr>
                                      <p:to>
                                        <p:strVal val="visible"/>
                                      </p:to>
                                    </p:set>
                                    <p:anim calcmode="lin" valueType="num">
                                      <p:cBhvr additive="base">
                                        <p:cTn id="41" dur="500" fill="hold"/>
                                        <p:tgtEl>
                                          <p:spTgt spid="39974">
                                            <p:txEl>
                                              <p:pRg st="2" end="2"/>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9974">
                                            <p:txEl>
                                              <p:pRg st="2" end="2"/>
                                            </p:txEl>
                                          </p:spTgt>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8500"/>
                            </p:stCondLst>
                            <p:childTnLst>
                              <p:par>
                                <p:cTn id="44" presetID="10" presetClass="entr" presetSubtype="0" fill="hold" grpId="0" nodeType="afterEffect">
                                  <p:stCondLst>
                                    <p:cond delay="0"/>
                                  </p:stCondLst>
                                  <p:childTnLst>
                                    <p:set>
                                      <p:cBhvr>
                                        <p:cTn id="45" dur="1" fill="hold">
                                          <p:stCondLst>
                                            <p:cond delay="0"/>
                                          </p:stCondLst>
                                        </p:cTn>
                                        <p:tgtEl>
                                          <p:spTgt spid="39975"/>
                                        </p:tgtEl>
                                        <p:attrNameLst>
                                          <p:attrName>style.visibility</p:attrName>
                                        </p:attrNameLst>
                                      </p:cBhvr>
                                      <p:to>
                                        <p:strVal val="visible"/>
                                      </p:to>
                                    </p:set>
                                    <p:animEffect transition="in" filter="fade">
                                      <p:cBhvr>
                                        <p:cTn id="46" dur="2000"/>
                                        <p:tgtEl>
                                          <p:spTgt spid="39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3" grpId="0" animBg="1"/>
      <p:bldP spid="39963" grpId="1" animBg="1"/>
      <p:bldP spid="39974" grpId="0" build="p"/>
      <p:bldP spid="39975" grpId="0"/>
      <p:bldP spid="39976" grpId="0"/>
      <p:bldP spid="39976"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12800"/>
            <a:ext cx="9144000" cy="6045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962" name="Rectangle 2"/>
          <p:cNvSpPr>
            <a:spLocks noGrp="1" noChangeArrowheads="1"/>
          </p:cNvSpPr>
          <p:nvPr>
            <p:ph type="title"/>
          </p:nvPr>
        </p:nvSpPr>
        <p:spPr>
          <a:xfrm>
            <a:off x="314325" y="895350"/>
            <a:ext cx="8489950" cy="603250"/>
          </a:xfrm>
        </p:spPr>
        <p:txBody>
          <a:bodyPr/>
          <a:lstStyle/>
          <a:p>
            <a:r>
              <a:rPr lang="en-GB" dirty="0"/>
              <a:t>GPS satellites carrying retro-reflectors</a:t>
            </a:r>
            <a:endParaRPr lang="en-US" dirty="0"/>
          </a:p>
        </p:txBody>
      </p:sp>
      <p:pic>
        <p:nvPicPr>
          <p:cNvPr id="40964" name="Picture 4" descr="IIA imag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8811" t="7161" r="18877" b="8983"/>
          <a:stretch>
            <a:fillRect/>
          </a:stretch>
        </p:blipFill>
        <p:spPr bwMode="auto">
          <a:xfrm rot="-552534">
            <a:off x="2924175" y="2063750"/>
            <a:ext cx="5724525" cy="4087813"/>
          </a:xfrm>
          <a:prstGeom prst="rect">
            <a:avLst/>
          </a:prstGeom>
          <a:noFill/>
          <a:extLst>
            <a:ext uri="{909E8E84-426E-40dd-AFC4-6F175D3DCCD1}">
              <a14:hiddenFill xmlns:a14="http://schemas.microsoft.com/office/drawing/2010/main">
                <a:solidFill>
                  <a:srgbClr val="FFFFFF"/>
                </a:solidFill>
              </a14:hiddenFill>
            </a:ext>
          </a:extLst>
        </p:spPr>
      </p:pic>
      <p:sp>
        <p:nvSpPr>
          <p:cNvPr id="40965" name="Rectangle 5"/>
          <p:cNvSpPr>
            <a:spLocks noGrp="1" noChangeArrowheads="1"/>
          </p:cNvSpPr>
          <p:nvPr>
            <p:ph type="body" idx="1"/>
          </p:nvPr>
        </p:nvSpPr>
        <p:spPr>
          <a:xfrm>
            <a:off x="436563" y="1565275"/>
            <a:ext cx="5969000" cy="4684713"/>
          </a:xfrm>
        </p:spPr>
        <p:txBody>
          <a:bodyPr/>
          <a:lstStyle/>
          <a:p>
            <a:r>
              <a:rPr lang="en-GB" dirty="0">
                <a:latin typeface="Arial"/>
                <a:cs typeface="Arial"/>
              </a:rPr>
              <a:t>2 Block IIA spacecraft</a:t>
            </a:r>
          </a:p>
          <a:p>
            <a:r>
              <a:rPr lang="en-GB" dirty="0">
                <a:latin typeface="Arial"/>
                <a:cs typeface="Arial"/>
              </a:rPr>
              <a:t>PRN05, PRN06</a:t>
            </a:r>
          </a:p>
          <a:p>
            <a:pPr>
              <a:buFontTx/>
              <a:buNone/>
            </a:pPr>
            <a:endParaRPr lang="en-US" dirty="0"/>
          </a:p>
        </p:txBody>
      </p:sp>
      <p:sp>
        <p:nvSpPr>
          <p:cNvPr id="40966" name="Text Box 6"/>
          <p:cNvSpPr txBox="1">
            <a:spLocks noChangeArrowheads="1"/>
          </p:cNvSpPr>
          <p:nvPr/>
        </p:nvSpPr>
        <p:spPr bwMode="auto">
          <a:xfrm>
            <a:off x="769938" y="5518150"/>
            <a:ext cx="38131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3200"/>
              <a:t>Retro-reflector array</a:t>
            </a:r>
            <a:endParaRPr lang="en-US" sz="3200"/>
          </a:p>
        </p:txBody>
      </p:sp>
      <p:sp>
        <p:nvSpPr>
          <p:cNvPr id="40967" name="Line 7"/>
          <p:cNvSpPr>
            <a:spLocks noChangeShapeType="1"/>
          </p:cNvSpPr>
          <p:nvPr/>
        </p:nvSpPr>
        <p:spPr bwMode="auto">
          <a:xfrm flipV="1">
            <a:off x="4594225" y="5037138"/>
            <a:ext cx="527050" cy="746125"/>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2758935333"/>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25500"/>
            <a:ext cx="9144000" cy="6032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9154" name="Picture 2" descr="Eart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0888" y="3819525"/>
            <a:ext cx="1846262" cy="1843088"/>
          </a:xfrm>
          <a:prstGeom prst="rect">
            <a:avLst/>
          </a:prstGeom>
          <a:noFill/>
          <a:extLst>
            <a:ext uri="{909E8E84-426E-40dd-AFC4-6F175D3DCCD1}">
              <a14:hiddenFill xmlns:a14="http://schemas.microsoft.com/office/drawing/2010/main">
                <a:solidFill>
                  <a:srgbClr val="FFFFFF"/>
                </a:solidFill>
              </a14:hiddenFill>
            </a:ext>
          </a:extLst>
        </p:spPr>
      </p:pic>
      <p:sp>
        <p:nvSpPr>
          <p:cNvPr id="49155" name="Arc 3"/>
          <p:cNvSpPr>
            <a:spLocks/>
          </p:cNvSpPr>
          <p:nvPr/>
        </p:nvSpPr>
        <p:spPr bwMode="auto">
          <a:xfrm rot="-4298751">
            <a:off x="2798763" y="889000"/>
            <a:ext cx="3154362" cy="5183188"/>
          </a:xfrm>
          <a:custGeom>
            <a:avLst/>
            <a:gdLst>
              <a:gd name="G0" fmla="+- 0 0 0"/>
              <a:gd name="G1" fmla="+- 21600 0 0"/>
              <a:gd name="G2" fmla="+- 21600 0 0"/>
              <a:gd name="T0" fmla="*/ 0 w 21600"/>
              <a:gd name="T1" fmla="*/ 0 h 39667"/>
              <a:gd name="T2" fmla="*/ 11838 w 21600"/>
              <a:gd name="T3" fmla="*/ 39667 h 39667"/>
              <a:gd name="T4" fmla="*/ 0 w 21600"/>
              <a:gd name="T5" fmla="*/ 21600 h 39667"/>
            </a:gdLst>
            <a:ahLst/>
            <a:cxnLst>
              <a:cxn ang="0">
                <a:pos x="T0" y="T1"/>
              </a:cxn>
              <a:cxn ang="0">
                <a:pos x="T2" y="T3"/>
              </a:cxn>
              <a:cxn ang="0">
                <a:pos x="T4" y="T5"/>
              </a:cxn>
            </a:cxnLst>
            <a:rect l="0" t="0" r="r" b="b"/>
            <a:pathLst>
              <a:path w="21600" h="39667" fill="none" extrusionOk="0">
                <a:moveTo>
                  <a:pt x="0" y="-1"/>
                </a:moveTo>
                <a:cubicBezTo>
                  <a:pt x="11929" y="0"/>
                  <a:pt x="21600" y="9670"/>
                  <a:pt x="21600" y="21600"/>
                </a:cubicBezTo>
                <a:cubicBezTo>
                  <a:pt x="21600" y="28882"/>
                  <a:pt x="17929" y="35675"/>
                  <a:pt x="11838" y="39667"/>
                </a:cubicBezTo>
              </a:path>
              <a:path w="21600" h="39667" stroke="0" extrusionOk="0">
                <a:moveTo>
                  <a:pt x="0" y="-1"/>
                </a:moveTo>
                <a:cubicBezTo>
                  <a:pt x="11929" y="0"/>
                  <a:pt x="21600" y="9670"/>
                  <a:pt x="21600" y="21600"/>
                </a:cubicBezTo>
                <a:cubicBezTo>
                  <a:pt x="21600" y="28882"/>
                  <a:pt x="17929" y="35675"/>
                  <a:pt x="11838" y="39667"/>
                </a:cubicBezTo>
                <a:lnTo>
                  <a:pt x="0" y="21600"/>
                </a:lnTo>
                <a:close/>
              </a:path>
            </a:pathLst>
          </a:custGeom>
          <a:noFill/>
          <a:ln w="50800">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49156" name="Picture 4" descr="IIA imag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3610" t="24298" r="24887" b="25145"/>
          <a:stretch>
            <a:fillRect/>
          </a:stretch>
        </p:blipFill>
        <p:spPr bwMode="auto">
          <a:xfrm rot="1833208">
            <a:off x="1004888" y="3975100"/>
            <a:ext cx="788987" cy="411163"/>
          </a:xfrm>
          <a:prstGeom prst="rect">
            <a:avLst/>
          </a:prstGeom>
          <a:noFill/>
          <a:extLst>
            <a:ext uri="{909E8E84-426E-40dd-AFC4-6F175D3DCCD1}">
              <a14:hiddenFill xmlns:a14="http://schemas.microsoft.com/office/drawing/2010/main">
                <a:solidFill>
                  <a:srgbClr val="FFFFFF"/>
                </a:solidFill>
              </a14:hiddenFill>
            </a:ext>
          </a:extLst>
        </p:spPr>
      </p:pic>
      <p:grpSp>
        <p:nvGrpSpPr>
          <p:cNvPr id="49157" name="Group 5"/>
          <p:cNvGrpSpPr>
            <a:grpSpLocks/>
          </p:cNvGrpSpPr>
          <p:nvPr/>
        </p:nvGrpSpPr>
        <p:grpSpPr bwMode="auto">
          <a:xfrm>
            <a:off x="3629025" y="2619375"/>
            <a:ext cx="2184400" cy="800100"/>
            <a:chOff x="2286" y="1650"/>
            <a:chExt cx="1376" cy="504"/>
          </a:xfrm>
        </p:grpSpPr>
        <p:sp>
          <p:nvSpPr>
            <p:cNvPr id="49158" name="Line 6"/>
            <p:cNvSpPr>
              <a:spLocks noChangeShapeType="1"/>
            </p:cNvSpPr>
            <p:nvPr/>
          </p:nvSpPr>
          <p:spPr bwMode="auto">
            <a:xfrm flipV="1">
              <a:off x="3425" y="1650"/>
              <a:ext cx="237" cy="257"/>
            </a:xfrm>
            <a:prstGeom prst="line">
              <a:avLst/>
            </a:prstGeom>
            <a:noFill/>
            <a:ln w="508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9159" name="Text Box 7"/>
            <p:cNvSpPr txBox="1">
              <a:spLocks noChangeArrowheads="1"/>
            </p:cNvSpPr>
            <p:nvPr/>
          </p:nvSpPr>
          <p:spPr bwMode="auto">
            <a:xfrm>
              <a:off x="2286" y="1750"/>
              <a:ext cx="119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GB">
                  <a:solidFill>
                    <a:schemeClr val="bg1"/>
                  </a:solidFill>
                </a:rPr>
                <a:t>True trajectory</a:t>
              </a:r>
            </a:p>
            <a:p>
              <a:pPr algn="ctr"/>
              <a:r>
                <a:rPr lang="en-GB">
                  <a:solidFill>
                    <a:schemeClr val="bg1"/>
                  </a:solidFill>
                </a:rPr>
                <a:t>(tracked by SLR)</a:t>
              </a:r>
              <a:endParaRPr lang="en-US">
                <a:solidFill>
                  <a:schemeClr val="bg1"/>
                </a:solidFill>
              </a:endParaRPr>
            </a:p>
          </p:txBody>
        </p:sp>
      </p:grpSp>
      <p:grpSp>
        <p:nvGrpSpPr>
          <p:cNvPr id="49160" name="Group 8"/>
          <p:cNvGrpSpPr>
            <a:grpSpLocks/>
          </p:cNvGrpSpPr>
          <p:nvPr/>
        </p:nvGrpSpPr>
        <p:grpSpPr bwMode="auto">
          <a:xfrm>
            <a:off x="304800" y="1085850"/>
            <a:ext cx="6948488" cy="3963988"/>
            <a:chOff x="192" y="942"/>
            <a:chExt cx="4377" cy="2497"/>
          </a:xfrm>
        </p:grpSpPr>
        <p:sp>
          <p:nvSpPr>
            <p:cNvPr id="49161" name="Arc 9"/>
            <p:cNvSpPr>
              <a:spLocks/>
            </p:cNvSpPr>
            <p:nvPr/>
          </p:nvSpPr>
          <p:spPr bwMode="auto">
            <a:xfrm rot="-4298751">
              <a:off x="1705" y="575"/>
              <a:ext cx="2167" cy="3561"/>
            </a:xfrm>
            <a:custGeom>
              <a:avLst/>
              <a:gdLst>
                <a:gd name="G0" fmla="+- 0 0 0"/>
                <a:gd name="G1" fmla="+- 21600 0 0"/>
                <a:gd name="G2" fmla="+- 21600 0 0"/>
                <a:gd name="T0" fmla="*/ 0 w 21600"/>
                <a:gd name="T1" fmla="*/ 0 h 39667"/>
                <a:gd name="T2" fmla="*/ 11838 w 21600"/>
                <a:gd name="T3" fmla="*/ 39667 h 39667"/>
                <a:gd name="T4" fmla="*/ 0 w 21600"/>
                <a:gd name="T5" fmla="*/ 21600 h 39667"/>
              </a:gdLst>
              <a:ahLst/>
              <a:cxnLst>
                <a:cxn ang="0">
                  <a:pos x="T0" y="T1"/>
                </a:cxn>
                <a:cxn ang="0">
                  <a:pos x="T2" y="T3"/>
                </a:cxn>
                <a:cxn ang="0">
                  <a:pos x="T4" y="T5"/>
                </a:cxn>
              </a:cxnLst>
              <a:rect l="0" t="0" r="r" b="b"/>
              <a:pathLst>
                <a:path w="21600" h="39667" fill="none" extrusionOk="0">
                  <a:moveTo>
                    <a:pt x="0" y="-1"/>
                  </a:moveTo>
                  <a:cubicBezTo>
                    <a:pt x="11929" y="0"/>
                    <a:pt x="21600" y="9670"/>
                    <a:pt x="21600" y="21600"/>
                  </a:cubicBezTo>
                  <a:cubicBezTo>
                    <a:pt x="21600" y="28882"/>
                    <a:pt x="17929" y="35675"/>
                    <a:pt x="11838" y="39667"/>
                  </a:cubicBezTo>
                </a:path>
                <a:path w="21600" h="39667" stroke="0" extrusionOk="0">
                  <a:moveTo>
                    <a:pt x="0" y="-1"/>
                  </a:moveTo>
                  <a:cubicBezTo>
                    <a:pt x="11929" y="0"/>
                    <a:pt x="21600" y="9670"/>
                    <a:pt x="21600" y="21600"/>
                  </a:cubicBezTo>
                  <a:cubicBezTo>
                    <a:pt x="21600" y="28882"/>
                    <a:pt x="17929" y="35675"/>
                    <a:pt x="11838" y="39667"/>
                  </a:cubicBezTo>
                  <a:lnTo>
                    <a:pt x="0" y="21600"/>
                  </a:lnTo>
                  <a:close/>
                </a:path>
              </a:pathLst>
            </a:custGeom>
            <a:noFill/>
            <a:ln w="50800">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162" name="Text Box 10"/>
            <p:cNvSpPr txBox="1">
              <a:spLocks noChangeArrowheads="1"/>
            </p:cNvSpPr>
            <p:nvPr/>
          </p:nvSpPr>
          <p:spPr bwMode="auto">
            <a:xfrm>
              <a:off x="192" y="942"/>
              <a:ext cx="1917"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GB" sz="2000">
                  <a:solidFill>
                    <a:schemeClr val="bg1"/>
                  </a:solidFill>
                </a:rPr>
                <a:t>Estimated orbit (e.g. IGS)</a:t>
              </a:r>
            </a:p>
            <a:p>
              <a:pPr algn="ctr"/>
              <a:r>
                <a:rPr lang="en-GB" sz="2000">
                  <a:solidFill>
                    <a:schemeClr val="bg1"/>
                  </a:solidFill>
                </a:rPr>
                <a:t>(from pseudo-range</a:t>
              </a:r>
            </a:p>
            <a:p>
              <a:pPr algn="ctr"/>
              <a:r>
                <a:rPr lang="en-GB" sz="2000">
                  <a:solidFill>
                    <a:schemeClr val="bg1"/>
                  </a:solidFill>
                </a:rPr>
                <a:t>and phase)</a:t>
              </a:r>
              <a:endParaRPr lang="en-US" sz="2000">
                <a:solidFill>
                  <a:schemeClr val="bg1"/>
                </a:solidFill>
              </a:endParaRPr>
            </a:p>
          </p:txBody>
        </p:sp>
        <p:sp>
          <p:nvSpPr>
            <p:cNvPr id="49163" name="Line 11"/>
            <p:cNvSpPr>
              <a:spLocks noChangeShapeType="1"/>
            </p:cNvSpPr>
            <p:nvPr/>
          </p:nvSpPr>
          <p:spPr bwMode="auto">
            <a:xfrm>
              <a:off x="1258" y="1574"/>
              <a:ext cx="182" cy="163"/>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49164" name="Group 12"/>
          <p:cNvGrpSpPr>
            <a:grpSpLocks/>
          </p:cNvGrpSpPr>
          <p:nvPr/>
        </p:nvGrpSpPr>
        <p:grpSpPr bwMode="auto">
          <a:xfrm>
            <a:off x="5380038" y="1223963"/>
            <a:ext cx="3184525" cy="1730375"/>
            <a:chOff x="3389" y="1029"/>
            <a:chExt cx="2006" cy="1090"/>
          </a:xfrm>
        </p:grpSpPr>
        <p:sp>
          <p:nvSpPr>
            <p:cNvPr id="49165" name="Line 13"/>
            <p:cNvSpPr>
              <a:spLocks noChangeShapeType="1"/>
            </p:cNvSpPr>
            <p:nvPr/>
          </p:nvSpPr>
          <p:spPr bwMode="auto">
            <a:xfrm flipH="1">
              <a:off x="3739" y="1245"/>
              <a:ext cx="225" cy="339"/>
            </a:xfrm>
            <a:prstGeom prst="line">
              <a:avLst/>
            </a:prstGeom>
            <a:noFill/>
            <a:ln w="762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9166" name="Line 14"/>
            <p:cNvSpPr>
              <a:spLocks noChangeShapeType="1"/>
            </p:cNvSpPr>
            <p:nvPr/>
          </p:nvSpPr>
          <p:spPr bwMode="auto">
            <a:xfrm rot="10800000" flipH="1">
              <a:off x="3389" y="1780"/>
              <a:ext cx="225" cy="339"/>
            </a:xfrm>
            <a:prstGeom prst="line">
              <a:avLst/>
            </a:prstGeom>
            <a:noFill/>
            <a:ln w="762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9167" name="Text Box 15"/>
            <p:cNvSpPr txBox="1">
              <a:spLocks noChangeArrowheads="1"/>
            </p:cNvSpPr>
            <p:nvPr/>
          </p:nvSpPr>
          <p:spPr bwMode="auto">
            <a:xfrm>
              <a:off x="4053" y="1029"/>
              <a:ext cx="1342" cy="1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GB" sz="2000">
                  <a:solidFill>
                    <a:schemeClr val="bg1"/>
                  </a:solidFill>
                </a:rPr>
                <a:t>Mean bias </a:t>
              </a:r>
            </a:p>
            <a:p>
              <a:pPr algn="ctr"/>
              <a:r>
                <a:rPr lang="en-GB">
                  <a:solidFill>
                    <a:schemeClr val="bg1"/>
                  </a:solidFill>
                </a:rPr>
                <a:t>~</a:t>
              </a:r>
              <a:r>
                <a:rPr lang="en-GB" sz="2000">
                  <a:solidFill>
                    <a:schemeClr val="bg1"/>
                  </a:solidFill>
                </a:rPr>
                <a:t> 5 cm</a:t>
              </a:r>
            </a:p>
            <a:p>
              <a:pPr algn="ctr"/>
              <a:r>
                <a:rPr lang="en-GB" sz="2000">
                  <a:solidFill>
                    <a:schemeClr val="bg1"/>
                  </a:solidFill>
                </a:rPr>
                <a:t>Estimated orbit is</a:t>
              </a:r>
            </a:p>
            <a:p>
              <a:pPr algn="ctr"/>
              <a:r>
                <a:rPr lang="en-GB" sz="2000">
                  <a:solidFill>
                    <a:schemeClr val="bg1"/>
                  </a:solidFill>
                </a:rPr>
                <a:t>consistently</a:t>
              </a:r>
            </a:p>
            <a:p>
              <a:pPr algn="ctr"/>
              <a:r>
                <a:rPr lang="en-GB" sz="2000">
                  <a:solidFill>
                    <a:schemeClr val="bg1"/>
                  </a:solidFill>
                </a:rPr>
                <a:t>too high</a:t>
              </a:r>
              <a:endParaRPr lang="en-US" sz="2000">
                <a:solidFill>
                  <a:schemeClr val="bg1"/>
                </a:solidFill>
              </a:endParaRPr>
            </a:p>
          </p:txBody>
        </p:sp>
      </p:grpSp>
      <p:sp>
        <p:nvSpPr>
          <p:cNvPr id="49168" name="Text Box 16"/>
          <p:cNvSpPr txBox="1">
            <a:spLocks noChangeArrowheads="1"/>
          </p:cNvSpPr>
          <p:nvPr/>
        </p:nvSpPr>
        <p:spPr bwMode="auto">
          <a:xfrm>
            <a:off x="330200" y="5757863"/>
            <a:ext cx="8397875"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Char char="•"/>
            </a:pPr>
            <a:r>
              <a:rPr lang="en-GB" sz="2400">
                <a:solidFill>
                  <a:schemeClr val="bg1"/>
                </a:solidFill>
              </a:rPr>
              <a:t> </a:t>
            </a:r>
            <a:r>
              <a:rPr lang="en-GB" sz="2200">
                <a:solidFill>
                  <a:schemeClr val="bg1"/>
                </a:solidFill>
              </a:rPr>
              <a:t>5cm range error =&gt; [gravity] acceleration error of:  ~2.3x10</a:t>
            </a:r>
            <a:r>
              <a:rPr lang="en-GB" sz="2200" baseline="30000">
                <a:solidFill>
                  <a:schemeClr val="bg1"/>
                </a:solidFill>
              </a:rPr>
              <a:t>-9 </a:t>
            </a:r>
            <a:r>
              <a:rPr lang="en-GB" sz="2200">
                <a:solidFill>
                  <a:schemeClr val="bg1"/>
                </a:solidFill>
              </a:rPr>
              <a:t>ms</a:t>
            </a:r>
            <a:r>
              <a:rPr lang="en-GB" sz="2200" baseline="30000">
                <a:solidFill>
                  <a:schemeClr val="bg1"/>
                </a:solidFill>
              </a:rPr>
              <a:t>-2</a:t>
            </a:r>
          </a:p>
          <a:p>
            <a:pPr>
              <a:buFontTx/>
              <a:buChar char="•"/>
            </a:pPr>
            <a:r>
              <a:rPr lang="en-GB" sz="2200">
                <a:solidFill>
                  <a:schemeClr val="bg1"/>
                </a:solidFill>
              </a:rPr>
              <a:t> Small number, big effect : along track error of ~2.11m (12 hrs)</a:t>
            </a:r>
            <a:endParaRPr lang="en-US" sz="2200">
              <a:solidFill>
                <a:schemeClr val="bg1"/>
              </a:solidFill>
            </a:endParaRPr>
          </a:p>
        </p:txBody>
      </p:sp>
      <p:sp>
        <p:nvSpPr>
          <p:cNvPr id="49169" name="Text Box 17"/>
          <p:cNvSpPr txBox="1">
            <a:spLocks noChangeArrowheads="1"/>
          </p:cNvSpPr>
          <p:nvPr/>
        </p:nvSpPr>
        <p:spPr bwMode="auto">
          <a:xfrm>
            <a:off x="1816100" y="222250"/>
            <a:ext cx="5070475" cy="4270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000" tIns="0" rIns="0" bIns="0">
            <a:spAutoFit/>
          </a:bodyPr>
          <a:lstStyle/>
          <a:p>
            <a:r>
              <a:rPr lang="en-GB" sz="2800" b="1" dirty="0"/>
              <a:t>The GPS-SLR Orbit Anomaly</a:t>
            </a:r>
            <a:endParaRPr lang="en-US" sz="2800" b="1" dirty="0"/>
          </a:p>
        </p:txBody>
      </p:sp>
    </p:spTree>
    <p:extLst>
      <p:ext uri="{BB962C8B-B14F-4D97-AF65-F5344CB8AC3E}">
        <p14:creationId xmlns:p14="http://schemas.microsoft.com/office/powerpoint/2010/main" val="1942346655"/>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915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6.11111E-6 5.55556E-6 C 0.00087 -0.00833 0.00192 -0.01643 0.00504 -0.0287 C 0.00817 -0.04096 0.01372 -0.05809 0.01928 -0.07314 C 0.02483 -0.08819 0.03126 -0.1037 0.03837 -0.11874 C 0.04549 -0.13379 0.0533 -0.14953 0.06164 -0.16319 C 0.06997 -0.17684 0.07917 -0.18888 0.08837 -0.20092 C 0.09757 -0.21296 0.1066 -0.22476 0.11667 -0.23541 C 0.12674 -0.24606 0.13768 -0.25647 0.14844 -0.2655 C 0.15921 -0.27453 0.16997 -0.28217 0.18178 -0.28981 C 0.19358 -0.29745 0.20678 -0.30555 0.21928 -0.3111 C 0.23178 -0.31666 0.2441 -0.32013 0.25678 -0.32314 C 0.26945 -0.32615 0.28247 -0.32916 0.29584 -0.32985 C 0.30921 -0.33055 0.32379 -0.32916 0.33664 -0.32777 C 0.34948 -0.32638 0.36094 -0.32476 0.37344 -0.32106 C 0.38594 -0.31735 0.39931 -0.31203 0.41164 -0.30555 C 0.42396 -0.29907 0.43612 -0.29096 0.44757 -0.28217 C 0.45903 -0.27337 0.47067 -0.26342 0.48091 -0.25323 C 0.49115 -0.24305 0.50053 -0.23263 0.50921 -0.22106 C 0.51789 -0.20948 0.52535 -0.19768 0.53334 -0.18333 C 0.54132 -0.16897 0.55035 -0.15092 0.55747 -0.13541 C 0.56459 -0.1199 0.57067 -0.10509 0.57587 -0.08981 C 0.58108 -0.07453 0.58507 -0.05809 0.58837 -0.04444 C 0.59167 -0.03078 0.59376 -0.01921 0.59584 -0.00763 " pathEditMode="relative" ptsTypes="aaaaaaaaaaaaaaaaaaaaaaA">
                                      <p:cBhvr>
                                        <p:cTn id="8" dur="2000" fill="hold"/>
                                        <p:tgtEl>
                                          <p:spTgt spid="49156"/>
                                        </p:tgtEl>
                                        <p:attrNameLst>
                                          <p:attrName>ppt_x</p:attrName>
                                          <p:attrName>ppt_y</p:attrName>
                                        </p:attrNameLst>
                                      </p:cBhvr>
                                    </p:animMotion>
                                  </p:childTnLst>
                                </p:cTn>
                              </p:par>
                            </p:childTnLst>
                          </p:cTn>
                        </p:par>
                        <p:par>
                          <p:cTn id="9" fill="hold" nodeType="afterGroup">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49155"/>
                                        </p:tgtEl>
                                        <p:attrNameLst>
                                          <p:attrName>style.visibility</p:attrName>
                                        </p:attrNameLst>
                                      </p:cBhvr>
                                      <p:to>
                                        <p:strVal val="visible"/>
                                      </p:to>
                                    </p:set>
                                    <p:animEffect transition="in" filter="fade">
                                      <p:cBhvr>
                                        <p:cTn id="12" dur="2000"/>
                                        <p:tgtEl>
                                          <p:spTgt spid="49155"/>
                                        </p:tgtEl>
                                      </p:cBhvr>
                                    </p:animEffect>
                                  </p:childTnLst>
                                </p:cTn>
                              </p:par>
                              <p:par>
                                <p:cTn id="13" presetID="10" presetClass="entr" presetSubtype="0" fill="hold" nodeType="withEffect">
                                  <p:stCondLst>
                                    <p:cond delay="0"/>
                                  </p:stCondLst>
                                  <p:childTnLst>
                                    <p:set>
                                      <p:cBhvr>
                                        <p:cTn id="14" dur="1" fill="hold">
                                          <p:stCondLst>
                                            <p:cond delay="0"/>
                                          </p:stCondLst>
                                        </p:cTn>
                                        <p:tgtEl>
                                          <p:spTgt spid="49157"/>
                                        </p:tgtEl>
                                        <p:attrNameLst>
                                          <p:attrName>style.visibility</p:attrName>
                                        </p:attrNameLst>
                                      </p:cBhvr>
                                      <p:to>
                                        <p:strVal val="visible"/>
                                      </p:to>
                                    </p:set>
                                    <p:animEffect transition="in" filter="fade">
                                      <p:cBhvr>
                                        <p:cTn id="15" dur="2000"/>
                                        <p:tgtEl>
                                          <p:spTgt spid="491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49160"/>
                                        </p:tgtEl>
                                        <p:attrNameLst>
                                          <p:attrName>style.visibility</p:attrName>
                                        </p:attrNameLst>
                                      </p:cBhvr>
                                      <p:to>
                                        <p:strVal val="visible"/>
                                      </p:to>
                                    </p:set>
                                    <p:animEffect transition="in" filter="fade">
                                      <p:cBhvr>
                                        <p:cTn id="20" dur="2000"/>
                                        <p:tgtEl>
                                          <p:spTgt spid="4916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49164"/>
                                        </p:tgtEl>
                                        <p:attrNameLst>
                                          <p:attrName>style.visibility</p:attrName>
                                        </p:attrNameLst>
                                      </p:cBhvr>
                                      <p:to>
                                        <p:strVal val="visible"/>
                                      </p:to>
                                    </p:set>
                                    <p:animEffect transition="in" filter="fade">
                                      <p:cBhvr>
                                        <p:cTn id="25" dur="2000"/>
                                        <p:tgtEl>
                                          <p:spTgt spid="49164"/>
                                        </p:tgtEl>
                                      </p:cBhvr>
                                    </p:animEffect>
                                  </p:childTnLst>
                                </p:cTn>
                              </p:par>
                            </p:childTnLst>
                          </p:cTn>
                        </p:par>
                        <p:par>
                          <p:cTn id="26" fill="hold" nodeType="afterGroup">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49168"/>
                                        </p:tgtEl>
                                        <p:attrNameLst>
                                          <p:attrName>style.visibility</p:attrName>
                                        </p:attrNameLst>
                                      </p:cBhvr>
                                      <p:to>
                                        <p:strVal val="visible"/>
                                      </p:to>
                                    </p:set>
                                    <p:animEffect transition="in" filter="fade">
                                      <p:cBhvr>
                                        <p:cTn id="29" dur="2000"/>
                                        <p:tgtEl>
                                          <p:spTgt spid="49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p:bldP spid="4916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825500"/>
            <a:ext cx="9144000" cy="6032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202" name="Picture 2" descr="Eart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125" y="4394200"/>
            <a:ext cx="1846263" cy="1843088"/>
          </a:xfrm>
          <a:prstGeom prst="rect">
            <a:avLst/>
          </a:prstGeom>
          <a:noFill/>
          <a:extLst>
            <a:ext uri="{909E8E84-426E-40dd-AFC4-6F175D3DCCD1}">
              <a14:hiddenFill xmlns:a14="http://schemas.microsoft.com/office/drawing/2010/main">
                <a:solidFill>
                  <a:srgbClr val="FFFFFF"/>
                </a:solidFill>
              </a14:hiddenFill>
            </a:ext>
          </a:extLst>
        </p:spPr>
      </p:pic>
      <p:grpSp>
        <p:nvGrpSpPr>
          <p:cNvPr id="51203" name="Group 3"/>
          <p:cNvGrpSpPr>
            <a:grpSpLocks/>
          </p:cNvGrpSpPr>
          <p:nvPr/>
        </p:nvGrpSpPr>
        <p:grpSpPr bwMode="auto">
          <a:xfrm>
            <a:off x="323850" y="1581150"/>
            <a:ext cx="2189163" cy="2846388"/>
            <a:chOff x="337" y="1351"/>
            <a:chExt cx="4911" cy="1793"/>
          </a:xfrm>
        </p:grpSpPr>
        <p:sp>
          <p:nvSpPr>
            <p:cNvPr id="51204" name="Freeform 4"/>
            <p:cNvSpPr>
              <a:spLocks/>
            </p:cNvSpPr>
            <p:nvPr/>
          </p:nvSpPr>
          <p:spPr bwMode="auto">
            <a:xfrm>
              <a:off x="337" y="1351"/>
              <a:ext cx="4800" cy="919"/>
            </a:xfrm>
            <a:custGeom>
              <a:avLst/>
              <a:gdLst>
                <a:gd name="T0" fmla="*/ 0 w 4800"/>
                <a:gd name="T1" fmla="*/ 919 h 919"/>
                <a:gd name="T2" fmla="*/ 2227 w 4800"/>
                <a:gd name="T3" fmla="*/ 89 h 919"/>
                <a:gd name="T4" fmla="*/ 4800 w 4800"/>
                <a:gd name="T5" fmla="*/ 386 h 919"/>
              </a:gdLst>
              <a:ahLst/>
              <a:cxnLst>
                <a:cxn ang="0">
                  <a:pos x="T0" y="T1"/>
                </a:cxn>
                <a:cxn ang="0">
                  <a:pos x="T2" y="T3"/>
                </a:cxn>
                <a:cxn ang="0">
                  <a:pos x="T4" y="T5"/>
                </a:cxn>
              </a:cxnLst>
              <a:rect l="0" t="0" r="r" b="b"/>
              <a:pathLst>
                <a:path w="4800" h="919">
                  <a:moveTo>
                    <a:pt x="0" y="919"/>
                  </a:moveTo>
                  <a:cubicBezTo>
                    <a:pt x="713" y="548"/>
                    <a:pt x="1427" y="178"/>
                    <a:pt x="2227" y="89"/>
                  </a:cubicBezTo>
                  <a:cubicBezTo>
                    <a:pt x="3027" y="0"/>
                    <a:pt x="3913" y="193"/>
                    <a:pt x="4800" y="386"/>
                  </a:cubicBezTo>
                </a:path>
              </a:pathLst>
            </a:custGeom>
            <a:noFill/>
            <a:ln w="635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205" name="Freeform 5"/>
            <p:cNvSpPr>
              <a:spLocks/>
            </p:cNvSpPr>
            <p:nvPr/>
          </p:nvSpPr>
          <p:spPr bwMode="auto">
            <a:xfrm>
              <a:off x="367" y="1698"/>
              <a:ext cx="4800" cy="919"/>
            </a:xfrm>
            <a:custGeom>
              <a:avLst/>
              <a:gdLst>
                <a:gd name="T0" fmla="*/ 0 w 4800"/>
                <a:gd name="T1" fmla="*/ 919 h 919"/>
                <a:gd name="T2" fmla="*/ 2227 w 4800"/>
                <a:gd name="T3" fmla="*/ 89 h 919"/>
                <a:gd name="T4" fmla="*/ 4800 w 4800"/>
                <a:gd name="T5" fmla="*/ 386 h 919"/>
              </a:gdLst>
              <a:ahLst/>
              <a:cxnLst>
                <a:cxn ang="0">
                  <a:pos x="T0" y="T1"/>
                </a:cxn>
                <a:cxn ang="0">
                  <a:pos x="T2" y="T3"/>
                </a:cxn>
                <a:cxn ang="0">
                  <a:pos x="T4" y="T5"/>
                </a:cxn>
              </a:cxnLst>
              <a:rect l="0" t="0" r="r" b="b"/>
              <a:pathLst>
                <a:path w="4800" h="919">
                  <a:moveTo>
                    <a:pt x="0" y="919"/>
                  </a:moveTo>
                  <a:cubicBezTo>
                    <a:pt x="713" y="548"/>
                    <a:pt x="1427" y="178"/>
                    <a:pt x="2227" y="89"/>
                  </a:cubicBezTo>
                  <a:cubicBezTo>
                    <a:pt x="3027" y="0"/>
                    <a:pt x="3913" y="193"/>
                    <a:pt x="4800" y="386"/>
                  </a:cubicBezTo>
                </a:path>
              </a:pathLst>
            </a:custGeom>
            <a:noFill/>
            <a:ln w="635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206" name="Freeform 6"/>
            <p:cNvSpPr>
              <a:spLocks/>
            </p:cNvSpPr>
            <p:nvPr/>
          </p:nvSpPr>
          <p:spPr bwMode="auto">
            <a:xfrm>
              <a:off x="379" y="1844"/>
              <a:ext cx="4800" cy="919"/>
            </a:xfrm>
            <a:custGeom>
              <a:avLst/>
              <a:gdLst>
                <a:gd name="T0" fmla="*/ 0 w 4800"/>
                <a:gd name="T1" fmla="*/ 919 h 919"/>
                <a:gd name="T2" fmla="*/ 2227 w 4800"/>
                <a:gd name="T3" fmla="*/ 89 h 919"/>
                <a:gd name="T4" fmla="*/ 4800 w 4800"/>
                <a:gd name="T5" fmla="*/ 386 h 919"/>
              </a:gdLst>
              <a:ahLst/>
              <a:cxnLst>
                <a:cxn ang="0">
                  <a:pos x="T0" y="T1"/>
                </a:cxn>
                <a:cxn ang="0">
                  <a:pos x="T2" y="T3"/>
                </a:cxn>
                <a:cxn ang="0">
                  <a:pos x="T4" y="T5"/>
                </a:cxn>
              </a:cxnLst>
              <a:rect l="0" t="0" r="r" b="b"/>
              <a:pathLst>
                <a:path w="4800" h="919">
                  <a:moveTo>
                    <a:pt x="0" y="919"/>
                  </a:moveTo>
                  <a:cubicBezTo>
                    <a:pt x="713" y="548"/>
                    <a:pt x="1427" y="178"/>
                    <a:pt x="2227" y="89"/>
                  </a:cubicBezTo>
                  <a:cubicBezTo>
                    <a:pt x="3027" y="0"/>
                    <a:pt x="3913" y="193"/>
                    <a:pt x="4800" y="386"/>
                  </a:cubicBezTo>
                </a:path>
              </a:pathLst>
            </a:custGeom>
            <a:noFill/>
            <a:ln w="63500">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207" name="Freeform 7"/>
            <p:cNvSpPr>
              <a:spLocks/>
            </p:cNvSpPr>
            <p:nvPr/>
          </p:nvSpPr>
          <p:spPr bwMode="auto">
            <a:xfrm>
              <a:off x="448" y="2225"/>
              <a:ext cx="4800" cy="919"/>
            </a:xfrm>
            <a:custGeom>
              <a:avLst/>
              <a:gdLst>
                <a:gd name="T0" fmla="*/ 0 w 4800"/>
                <a:gd name="T1" fmla="*/ 919 h 919"/>
                <a:gd name="T2" fmla="*/ 2227 w 4800"/>
                <a:gd name="T3" fmla="*/ 89 h 919"/>
                <a:gd name="T4" fmla="*/ 4800 w 4800"/>
                <a:gd name="T5" fmla="*/ 386 h 919"/>
              </a:gdLst>
              <a:ahLst/>
              <a:cxnLst>
                <a:cxn ang="0">
                  <a:pos x="T0" y="T1"/>
                </a:cxn>
                <a:cxn ang="0">
                  <a:pos x="T2" y="T3"/>
                </a:cxn>
                <a:cxn ang="0">
                  <a:pos x="T4" y="T5"/>
                </a:cxn>
              </a:cxnLst>
              <a:rect l="0" t="0" r="r" b="b"/>
              <a:pathLst>
                <a:path w="4800" h="919">
                  <a:moveTo>
                    <a:pt x="0" y="919"/>
                  </a:moveTo>
                  <a:cubicBezTo>
                    <a:pt x="713" y="548"/>
                    <a:pt x="1427" y="178"/>
                    <a:pt x="2227" y="89"/>
                  </a:cubicBezTo>
                  <a:cubicBezTo>
                    <a:pt x="3027" y="0"/>
                    <a:pt x="3913" y="193"/>
                    <a:pt x="4800" y="386"/>
                  </a:cubicBezTo>
                </a:path>
              </a:pathLst>
            </a:custGeom>
            <a:noFill/>
            <a:ln w="63500" cap="flat">
              <a:solidFill>
                <a:srgbClr val="FF99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1208" name="Group 8"/>
          <p:cNvGrpSpPr>
            <a:grpSpLocks/>
          </p:cNvGrpSpPr>
          <p:nvPr/>
        </p:nvGrpSpPr>
        <p:grpSpPr bwMode="auto">
          <a:xfrm>
            <a:off x="2609850" y="2081213"/>
            <a:ext cx="1957388" cy="1838325"/>
            <a:chOff x="2221" y="1743"/>
            <a:chExt cx="1233" cy="1158"/>
          </a:xfrm>
        </p:grpSpPr>
        <p:sp>
          <p:nvSpPr>
            <p:cNvPr id="51209" name="Text Box 9"/>
            <p:cNvSpPr txBox="1">
              <a:spLocks noChangeArrowheads="1"/>
            </p:cNvSpPr>
            <p:nvPr/>
          </p:nvSpPr>
          <p:spPr bwMode="auto">
            <a:xfrm>
              <a:off x="2222" y="1743"/>
              <a:ext cx="1232"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200">
                  <a:solidFill>
                    <a:schemeClr val="bg1"/>
                  </a:solidFill>
                </a:rPr>
                <a:t>IGS combined</a:t>
              </a:r>
              <a:endParaRPr lang="en-US" sz="2200">
                <a:solidFill>
                  <a:schemeClr val="bg1"/>
                </a:solidFill>
              </a:endParaRPr>
            </a:p>
          </p:txBody>
        </p:sp>
        <p:sp>
          <p:nvSpPr>
            <p:cNvPr id="51210" name="Text Box 10"/>
            <p:cNvSpPr txBox="1">
              <a:spLocks noChangeArrowheads="1"/>
            </p:cNvSpPr>
            <p:nvPr/>
          </p:nvSpPr>
          <p:spPr bwMode="auto">
            <a:xfrm>
              <a:off x="2224" y="2063"/>
              <a:ext cx="1221"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200">
                  <a:solidFill>
                    <a:schemeClr val="bg1"/>
                  </a:solidFill>
                </a:rPr>
                <a:t>JPL nom PRP</a:t>
              </a:r>
              <a:endParaRPr lang="en-US" sz="2200">
                <a:solidFill>
                  <a:schemeClr val="bg1"/>
                </a:solidFill>
              </a:endParaRPr>
            </a:p>
          </p:txBody>
        </p:sp>
        <p:sp>
          <p:nvSpPr>
            <p:cNvPr id="51211" name="Text Box 11"/>
            <p:cNvSpPr txBox="1">
              <a:spLocks noChangeArrowheads="1"/>
            </p:cNvSpPr>
            <p:nvPr/>
          </p:nvSpPr>
          <p:spPr bwMode="auto">
            <a:xfrm>
              <a:off x="2221" y="2328"/>
              <a:ext cx="1230"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200">
                  <a:solidFill>
                    <a:schemeClr val="bg1"/>
                  </a:solidFill>
                </a:rPr>
                <a:t>JPL UCL PRP</a:t>
              </a:r>
              <a:endParaRPr lang="en-US" sz="2200">
                <a:solidFill>
                  <a:schemeClr val="bg1"/>
                </a:solidFill>
              </a:endParaRPr>
            </a:p>
          </p:txBody>
        </p:sp>
        <p:sp>
          <p:nvSpPr>
            <p:cNvPr id="51212" name="Text Box 12"/>
            <p:cNvSpPr txBox="1">
              <a:spLocks noChangeArrowheads="1"/>
            </p:cNvSpPr>
            <p:nvPr/>
          </p:nvSpPr>
          <p:spPr bwMode="auto">
            <a:xfrm>
              <a:off x="2222" y="2632"/>
              <a:ext cx="458"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200">
                  <a:solidFill>
                    <a:schemeClr val="bg1"/>
                  </a:solidFill>
                </a:rPr>
                <a:t>SLR</a:t>
              </a:r>
              <a:endParaRPr lang="en-US" sz="2200">
                <a:solidFill>
                  <a:schemeClr val="bg1"/>
                </a:solidFill>
              </a:endParaRPr>
            </a:p>
          </p:txBody>
        </p:sp>
      </p:grpSp>
      <p:sp>
        <p:nvSpPr>
          <p:cNvPr id="51213" name="Line 13"/>
          <p:cNvSpPr>
            <a:spLocks noChangeShapeType="1"/>
          </p:cNvSpPr>
          <p:nvPr/>
        </p:nvSpPr>
        <p:spPr bwMode="auto">
          <a:xfrm>
            <a:off x="4514850" y="3773488"/>
            <a:ext cx="4243388" cy="0"/>
          </a:xfrm>
          <a:prstGeom prst="line">
            <a:avLst/>
          </a:prstGeom>
          <a:noFill/>
          <a:ln w="63500">
            <a:solidFill>
              <a:srgbClr val="FFCC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214" name="Line 14"/>
          <p:cNvSpPr>
            <a:spLocks noChangeShapeType="1"/>
          </p:cNvSpPr>
          <p:nvPr/>
        </p:nvSpPr>
        <p:spPr bwMode="auto">
          <a:xfrm>
            <a:off x="4524375" y="2805113"/>
            <a:ext cx="4251325" cy="0"/>
          </a:xfrm>
          <a:prstGeom prst="line">
            <a:avLst/>
          </a:prstGeom>
          <a:noFill/>
          <a:ln w="635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215" name="Line 15"/>
          <p:cNvSpPr>
            <a:spLocks noChangeShapeType="1"/>
          </p:cNvSpPr>
          <p:nvPr/>
        </p:nvSpPr>
        <p:spPr bwMode="auto">
          <a:xfrm>
            <a:off x="4503738" y="3236913"/>
            <a:ext cx="4276725" cy="0"/>
          </a:xfrm>
          <a:prstGeom prst="line">
            <a:avLst/>
          </a:prstGeom>
          <a:noFill/>
          <a:ln w="63500">
            <a:solidFill>
              <a:srgbClr val="99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216" name="Line 16"/>
          <p:cNvSpPr>
            <a:spLocks noChangeShapeType="1"/>
          </p:cNvSpPr>
          <p:nvPr/>
        </p:nvSpPr>
        <p:spPr bwMode="auto">
          <a:xfrm>
            <a:off x="4514850" y="2301875"/>
            <a:ext cx="4267200" cy="0"/>
          </a:xfrm>
          <a:prstGeom prst="line">
            <a:avLst/>
          </a:prstGeom>
          <a:noFill/>
          <a:ln w="635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217" name="Line 17"/>
          <p:cNvSpPr>
            <a:spLocks noChangeShapeType="1"/>
          </p:cNvSpPr>
          <p:nvPr/>
        </p:nvSpPr>
        <p:spPr bwMode="auto">
          <a:xfrm>
            <a:off x="5087938" y="2286000"/>
            <a:ext cx="0" cy="1477963"/>
          </a:xfrm>
          <a:prstGeom prst="line">
            <a:avLst/>
          </a:prstGeom>
          <a:noFill/>
          <a:ln w="635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218" name="Text Box 18"/>
          <p:cNvSpPr txBox="1">
            <a:spLocks noChangeArrowheads="1"/>
          </p:cNvSpPr>
          <p:nvPr/>
        </p:nvSpPr>
        <p:spPr bwMode="auto">
          <a:xfrm>
            <a:off x="4689475" y="1706563"/>
            <a:ext cx="84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400">
                <a:solidFill>
                  <a:srgbClr val="0000FF"/>
                </a:solidFill>
              </a:rPr>
              <a:t>5 cm</a:t>
            </a:r>
            <a:endParaRPr lang="en-US" sz="2400">
              <a:solidFill>
                <a:srgbClr val="0000FF"/>
              </a:solidFill>
            </a:endParaRPr>
          </a:p>
        </p:txBody>
      </p:sp>
      <p:sp>
        <p:nvSpPr>
          <p:cNvPr id="51219" name="Line 19"/>
          <p:cNvSpPr>
            <a:spLocks noChangeShapeType="1"/>
          </p:cNvSpPr>
          <p:nvPr/>
        </p:nvSpPr>
        <p:spPr bwMode="auto">
          <a:xfrm>
            <a:off x="6423025" y="2836863"/>
            <a:ext cx="0" cy="900112"/>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220" name="Line 20"/>
          <p:cNvSpPr>
            <a:spLocks noChangeShapeType="1"/>
          </p:cNvSpPr>
          <p:nvPr/>
        </p:nvSpPr>
        <p:spPr bwMode="auto">
          <a:xfrm>
            <a:off x="7950200" y="3259138"/>
            <a:ext cx="0" cy="501650"/>
          </a:xfrm>
          <a:prstGeom prst="line">
            <a:avLst/>
          </a:prstGeom>
          <a:noFill/>
          <a:ln w="635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221" name="Text Box 21"/>
          <p:cNvSpPr txBox="1">
            <a:spLocks noChangeArrowheads="1"/>
          </p:cNvSpPr>
          <p:nvPr/>
        </p:nvSpPr>
        <p:spPr bwMode="auto">
          <a:xfrm>
            <a:off x="6040438" y="1703388"/>
            <a:ext cx="1098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400">
                <a:solidFill>
                  <a:srgbClr val="FF3300"/>
                </a:solidFill>
              </a:rPr>
              <a:t>3.3 cm</a:t>
            </a:r>
            <a:endParaRPr lang="en-US" sz="2400">
              <a:solidFill>
                <a:srgbClr val="FF3300"/>
              </a:solidFill>
            </a:endParaRPr>
          </a:p>
        </p:txBody>
      </p:sp>
      <p:sp>
        <p:nvSpPr>
          <p:cNvPr id="51222" name="Text Box 22"/>
          <p:cNvSpPr txBox="1">
            <a:spLocks noChangeArrowheads="1"/>
          </p:cNvSpPr>
          <p:nvPr/>
        </p:nvSpPr>
        <p:spPr bwMode="auto">
          <a:xfrm>
            <a:off x="7620000" y="1743075"/>
            <a:ext cx="1098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400">
                <a:solidFill>
                  <a:schemeClr val="accent2"/>
                </a:solidFill>
              </a:rPr>
              <a:t>2.9 cm</a:t>
            </a:r>
            <a:endParaRPr lang="en-US" sz="2400">
              <a:solidFill>
                <a:schemeClr val="accent2"/>
              </a:solidFill>
            </a:endParaRPr>
          </a:p>
        </p:txBody>
      </p:sp>
      <p:grpSp>
        <p:nvGrpSpPr>
          <p:cNvPr id="51223" name="Group 23"/>
          <p:cNvGrpSpPr>
            <a:grpSpLocks/>
          </p:cNvGrpSpPr>
          <p:nvPr/>
        </p:nvGrpSpPr>
        <p:grpSpPr bwMode="auto">
          <a:xfrm>
            <a:off x="3524250" y="4267200"/>
            <a:ext cx="5484813" cy="1554163"/>
            <a:chOff x="2112" y="3120"/>
            <a:chExt cx="3455" cy="979"/>
          </a:xfrm>
        </p:grpSpPr>
        <p:sp>
          <p:nvSpPr>
            <p:cNvPr id="51224" name="Text Box 24"/>
            <p:cNvSpPr txBox="1">
              <a:spLocks noChangeArrowheads="1"/>
            </p:cNvSpPr>
            <p:nvPr/>
          </p:nvSpPr>
          <p:spPr bwMode="auto">
            <a:xfrm>
              <a:off x="2217" y="3225"/>
              <a:ext cx="3350"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2400">
                  <a:solidFill>
                    <a:schemeClr val="bg1"/>
                  </a:solidFill>
                </a:rPr>
                <a:t>Combined Earth radiation pressure and antenna thrust model reduces SLR bias by 21 mm</a:t>
              </a:r>
              <a:endParaRPr lang="en-US" sz="2400">
                <a:solidFill>
                  <a:schemeClr val="bg1"/>
                </a:solidFill>
              </a:endParaRPr>
            </a:p>
          </p:txBody>
        </p:sp>
        <p:sp>
          <p:nvSpPr>
            <p:cNvPr id="51225" name="Rectangle 25"/>
            <p:cNvSpPr>
              <a:spLocks noChangeArrowheads="1"/>
            </p:cNvSpPr>
            <p:nvPr/>
          </p:nvSpPr>
          <p:spPr bwMode="auto">
            <a:xfrm>
              <a:off x="2112" y="3120"/>
              <a:ext cx="3274" cy="979"/>
            </a:xfrm>
            <a:prstGeom prst="rect">
              <a:avLst/>
            </a:prstGeom>
            <a:noFill/>
            <a:ln w="508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1226" name="Text Box 26"/>
          <p:cNvSpPr txBox="1">
            <a:spLocks noChangeArrowheads="1"/>
          </p:cNvSpPr>
          <p:nvPr/>
        </p:nvSpPr>
        <p:spPr bwMode="auto">
          <a:xfrm>
            <a:off x="2438400" y="184150"/>
            <a:ext cx="4098925" cy="4270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000" tIns="0" rIns="0" bIns="0">
            <a:spAutoFit/>
          </a:bodyPr>
          <a:lstStyle/>
          <a:p>
            <a:r>
              <a:rPr lang="en-GB" sz="2800" b="1" dirty="0"/>
              <a:t>Mean Orbit Differences</a:t>
            </a:r>
            <a:endParaRPr lang="en-US" sz="2800" b="1" dirty="0"/>
          </a:p>
        </p:txBody>
      </p:sp>
    </p:spTree>
    <p:extLst>
      <p:ext uri="{BB962C8B-B14F-4D97-AF65-F5344CB8AC3E}">
        <p14:creationId xmlns:p14="http://schemas.microsoft.com/office/powerpoint/2010/main" val="347371524"/>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1217"/>
                                        </p:tgtEl>
                                        <p:attrNameLst>
                                          <p:attrName>style.visibility</p:attrName>
                                        </p:attrNameLst>
                                      </p:cBhvr>
                                      <p:to>
                                        <p:strVal val="visible"/>
                                      </p:to>
                                    </p:set>
                                    <p:animEffect transition="in" filter="wipe(up)">
                                      <p:cBhvr>
                                        <p:cTn id="7" dur="500"/>
                                        <p:tgtEl>
                                          <p:spTgt spid="512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218"/>
                                        </p:tgtEl>
                                        <p:attrNameLst>
                                          <p:attrName>style.visibility</p:attrName>
                                        </p:attrNameLst>
                                      </p:cBhvr>
                                      <p:to>
                                        <p:strVal val="visible"/>
                                      </p:to>
                                    </p:set>
                                    <p:animEffect transition="in" filter="fade">
                                      <p:cBhvr>
                                        <p:cTn id="10" dur="1000"/>
                                        <p:tgtEl>
                                          <p:spTgt spid="512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51219"/>
                                        </p:tgtEl>
                                        <p:attrNameLst>
                                          <p:attrName>style.visibility</p:attrName>
                                        </p:attrNameLst>
                                      </p:cBhvr>
                                      <p:to>
                                        <p:strVal val="visible"/>
                                      </p:to>
                                    </p:set>
                                    <p:animEffect transition="in" filter="wipe(up)">
                                      <p:cBhvr>
                                        <p:cTn id="15" dur="500"/>
                                        <p:tgtEl>
                                          <p:spTgt spid="512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1221"/>
                                        </p:tgtEl>
                                        <p:attrNameLst>
                                          <p:attrName>style.visibility</p:attrName>
                                        </p:attrNameLst>
                                      </p:cBhvr>
                                      <p:to>
                                        <p:strVal val="visible"/>
                                      </p:to>
                                    </p:set>
                                    <p:animEffect transition="in" filter="fade">
                                      <p:cBhvr>
                                        <p:cTn id="18" dur="1000"/>
                                        <p:tgtEl>
                                          <p:spTgt spid="5122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1220"/>
                                        </p:tgtEl>
                                        <p:attrNameLst>
                                          <p:attrName>style.visibility</p:attrName>
                                        </p:attrNameLst>
                                      </p:cBhvr>
                                      <p:to>
                                        <p:strVal val="visible"/>
                                      </p:to>
                                    </p:set>
                                    <p:animEffect transition="in" filter="wipe(up)">
                                      <p:cBhvr>
                                        <p:cTn id="23" dur="500"/>
                                        <p:tgtEl>
                                          <p:spTgt spid="512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1222"/>
                                        </p:tgtEl>
                                        <p:attrNameLst>
                                          <p:attrName>style.visibility</p:attrName>
                                        </p:attrNameLst>
                                      </p:cBhvr>
                                      <p:to>
                                        <p:strVal val="visible"/>
                                      </p:to>
                                    </p:set>
                                    <p:animEffect transition="in" filter="fade">
                                      <p:cBhvr>
                                        <p:cTn id="26" dur="1000"/>
                                        <p:tgtEl>
                                          <p:spTgt spid="51222"/>
                                        </p:tgtEl>
                                      </p:cBhvr>
                                    </p:animEffect>
                                  </p:childTnLst>
                                </p:cTn>
                              </p:par>
                            </p:childTnLst>
                          </p:cTn>
                        </p:par>
                        <p:par>
                          <p:cTn id="27" fill="hold" nodeType="afterGroup">
                            <p:stCondLst>
                              <p:cond delay="1000"/>
                            </p:stCondLst>
                            <p:childTnLst>
                              <p:par>
                                <p:cTn id="28" presetID="10" presetClass="entr" presetSubtype="0" fill="hold" nodeType="afterEffect">
                                  <p:stCondLst>
                                    <p:cond delay="0"/>
                                  </p:stCondLst>
                                  <p:childTnLst>
                                    <p:set>
                                      <p:cBhvr>
                                        <p:cTn id="29" dur="1" fill="hold">
                                          <p:stCondLst>
                                            <p:cond delay="0"/>
                                          </p:stCondLst>
                                        </p:cTn>
                                        <p:tgtEl>
                                          <p:spTgt spid="51223"/>
                                        </p:tgtEl>
                                        <p:attrNameLst>
                                          <p:attrName>style.visibility</p:attrName>
                                        </p:attrNameLst>
                                      </p:cBhvr>
                                      <p:to>
                                        <p:strVal val="visible"/>
                                      </p:to>
                                    </p:set>
                                    <p:animEffect transition="in" filter="fade">
                                      <p:cBhvr>
                                        <p:cTn id="30" dur="1000"/>
                                        <p:tgtEl>
                                          <p:spTgt spid="51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7" grpId="0" animBg="1"/>
      <p:bldP spid="51218" grpId="0"/>
      <p:bldP spid="51219" grpId="0" animBg="1"/>
      <p:bldP spid="51220" grpId="0" animBg="1"/>
      <p:bldP spid="51221" grpId="0"/>
      <p:bldP spid="5122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00100"/>
            <a:ext cx="9144000" cy="60579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130" name="Rectangle 2"/>
          <p:cNvSpPr>
            <a:spLocks noGrp="1" noChangeArrowheads="1"/>
          </p:cNvSpPr>
          <p:nvPr>
            <p:ph type="title"/>
          </p:nvPr>
        </p:nvSpPr>
        <p:spPr/>
        <p:txBody>
          <a:bodyPr/>
          <a:lstStyle/>
          <a:p>
            <a:r>
              <a:rPr lang="en-GB"/>
              <a:t>Laser Retro-reflector Array (LRA) offset</a:t>
            </a:r>
            <a:endParaRPr lang="en-US"/>
          </a:p>
        </p:txBody>
      </p:sp>
      <p:pic>
        <p:nvPicPr>
          <p:cNvPr id="48132" name="Picture 4" descr="IIA image 4"/>
          <p:cNvPicPr preferRelativeResize="0">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2175" y="1698625"/>
            <a:ext cx="4105275" cy="2179638"/>
          </a:xfrm>
          <a:prstGeom prst="rect">
            <a:avLst/>
          </a:prstGeom>
          <a:noFill/>
          <a:extLst>
            <a:ext uri="{909E8E84-426E-40dd-AFC4-6F175D3DCCD1}">
              <a14:hiddenFill xmlns:a14="http://schemas.microsoft.com/office/drawing/2010/main">
                <a:solidFill>
                  <a:srgbClr val="FFFFFF"/>
                </a:solidFill>
              </a14:hiddenFill>
            </a:ext>
          </a:extLst>
        </p:spPr>
      </p:pic>
      <p:pic>
        <p:nvPicPr>
          <p:cNvPr id="48133" name="Picture 5" descr="IIA imag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4686" t="28815" r="54640" b="52859"/>
          <a:stretch>
            <a:fillRect/>
          </a:stretch>
        </p:blipFill>
        <p:spPr bwMode="auto">
          <a:xfrm>
            <a:off x="5837238" y="3908425"/>
            <a:ext cx="2497137" cy="2276475"/>
          </a:xfrm>
          <a:prstGeom prst="rect">
            <a:avLst/>
          </a:prstGeom>
          <a:noFill/>
          <a:extLst>
            <a:ext uri="{909E8E84-426E-40dd-AFC4-6F175D3DCCD1}">
              <a14:hiddenFill xmlns:a14="http://schemas.microsoft.com/office/drawing/2010/main">
                <a:solidFill>
                  <a:srgbClr val="FFFFFF"/>
                </a:solidFill>
              </a14:hiddenFill>
            </a:ext>
          </a:extLst>
        </p:spPr>
      </p:pic>
      <p:grpSp>
        <p:nvGrpSpPr>
          <p:cNvPr id="48143" name="Group 15"/>
          <p:cNvGrpSpPr>
            <a:grpSpLocks/>
          </p:cNvGrpSpPr>
          <p:nvPr/>
        </p:nvGrpSpPr>
        <p:grpSpPr bwMode="auto">
          <a:xfrm>
            <a:off x="5905500" y="2270125"/>
            <a:ext cx="593725" cy="2644775"/>
            <a:chOff x="3720" y="1430"/>
            <a:chExt cx="374" cy="1666"/>
          </a:xfrm>
        </p:grpSpPr>
        <p:sp>
          <p:nvSpPr>
            <p:cNvPr id="48134" name="Oval 6"/>
            <p:cNvSpPr>
              <a:spLocks noChangeArrowheads="1"/>
            </p:cNvSpPr>
            <p:nvPr/>
          </p:nvSpPr>
          <p:spPr bwMode="auto">
            <a:xfrm>
              <a:off x="3720" y="1430"/>
              <a:ext cx="374" cy="374"/>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8135" name="Line 7"/>
            <p:cNvSpPr>
              <a:spLocks noChangeShapeType="1"/>
            </p:cNvSpPr>
            <p:nvPr/>
          </p:nvSpPr>
          <p:spPr bwMode="auto">
            <a:xfrm>
              <a:off x="3907" y="1805"/>
              <a:ext cx="0" cy="129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48136" name="Rectangle 8"/>
          <p:cNvSpPr>
            <a:spLocks noGrp="1" noChangeArrowheads="1"/>
          </p:cNvSpPr>
          <p:nvPr>
            <p:ph type="body" idx="1"/>
          </p:nvPr>
        </p:nvSpPr>
        <p:spPr>
          <a:xfrm>
            <a:off x="376238" y="1649413"/>
            <a:ext cx="4549775" cy="4646612"/>
          </a:xfrm>
        </p:spPr>
        <p:txBody>
          <a:bodyPr/>
          <a:lstStyle/>
          <a:p>
            <a:r>
              <a:rPr lang="en-GB" dirty="0">
                <a:latin typeface="Arial"/>
                <a:cs typeface="Arial"/>
              </a:rPr>
              <a:t>LRA position in s/c body frame required for analysis of laser ranging</a:t>
            </a:r>
          </a:p>
          <a:p>
            <a:r>
              <a:rPr lang="en-GB" dirty="0">
                <a:latin typeface="Arial"/>
                <a:cs typeface="Arial"/>
              </a:rPr>
              <a:t>New data suggests LRA offset further from centre of mass than previously understood</a:t>
            </a:r>
          </a:p>
          <a:p>
            <a:r>
              <a:rPr lang="en-GB" dirty="0">
                <a:latin typeface="Arial"/>
                <a:cs typeface="Arial"/>
              </a:rPr>
              <a:t>Shim corrections: +11 mm (PRN05), +13 mm (PRN06)</a:t>
            </a:r>
            <a:endParaRPr lang="en-US" dirty="0">
              <a:latin typeface="Arial"/>
              <a:cs typeface="Arial"/>
            </a:endParaRPr>
          </a:p>
        </p:txBody>
      </p:sp>
      <p:grpSp>
        <p:nvGrpSpPr>
          <p:cNvPr id="48144" name="Group 16"/>
          <p:cNvGrpSpPr>
            <a:grpSpLocks/>
          </p:cNvGrpSpPr>
          <p:nvPr/>
        </p:nvGrpSpPr>
        <p:grpSpPr bwMode="auto">
          <a:xfrm>
            <a:off x="5045075" y="4718050"/>
            <a:ext cx="830263" cy="1335088"/>
            <a:chOff x="3178" y="2972"/>
            <a:chExt cx="523" cy="841"/>
          </a:xfrm>
        </p:grpSpPr>
        <p:sp>
          <p:nvSpPr>
            <p:cNvPr id="48138" name="Line 10"/>
            <p:cNvSpPr>
              <a:spLocks noChangeShapeType="1"/>
            </p:cNvSpPr>
            <p:nvPr/>
          </p:nvSpPr>
          <p:spPr bwMode="auto">
            <a:xfrm>
              <a:off x="3700" y="2972"/>
              <a:ext cx="0" cy="384"/>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8141" name="Line 13"/>
            <p:cNvSpPr>
              <a:spLocks noChangeShapeType="1"/>
            </p:cNvSpPr>
            <p:nvPr/>
          </p:nvSpPr>
          <p:spPr bwMode="auto">
            <a:xfrm rot="-10800000">
              <a:off x="3701" y="3429"/>
              <a:ext cx="0" cy="384"/>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8142" name="Text Box 14"/>
            <p:cNvSpPr txBox="1">
              <a:spLocks noChangeArrowheads="1"/>
            </p:cNvSpPr>
            <p:nvPr/>
          </p:nvSpPr>
          <p:spPr bwMode="auto">
            <a:xfrm>
              <a:off x="3178" y="3262"/>
              <a:ext cx="4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shim</a:t>
              </a:r>
              <a:endParaRPr lang="en-US"/>
            </a:p>
          </p:txBody>
        </p:sp>
      </p:grpSp>
    </p:spTree>
    <p:extLst>
      <p:ext uri="{BB962C8B-B14F-4D97-AF65-F5344CB8AC3E}">
        <p14:creationId xmlns:p14="http://schemas.microsoft.com/office/powerpoint/2010/main" val="3236756846"/>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8136">
                                            <p:txEl>
                                              <p:pRg st="0" end="0"/>
                                            </p:txEl>
                                          </p:spTgt>
                                        </p:tgtEl>
                                        <p:attrNameLst>
                                          <p:attrName>style.visibility</p:attrName>
                                        </p:attrNameLst>
                                      </p:cBhvr>
                                      <p:to>
                                        <p:strVal val="visible"/>
                                      </p:to>
                                    </p:set>
                                    <p:anim calcmode="lin" valueType="num">
                                      <p:cBhvr additive="base">
                                        <p:cTn id="7" dur="500" fill="hold"/>
                                        <p:tgtEl>
                                          <p:spTgt spid="4813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813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8136">
                                            <p:txEl>
                                              <p:pRg st="1" end="1"/>
                                            </p:txEl>
                                          </p:spTgt>
                                        </p:tgtEl>
                                        <p:attrNameLst>
                                          <p:attrName>style.visibility</p:attrName>
                                        </p:attrNameLst>
                                      </p:cBhvr>
                                      <p:to>
                                        <p:strVal val="visible"/>
                                      </p:to>
                                    </p:set>
                                    <p:anim calcmode="lin" valueType="num">
                                      <p:cBhvr additive="base">
                                        <p:cTn id="13" dur="500" fill="hold"/>
                                        <p:tgtEl>
                                          <p:spTgt spid="4813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8136">
                                            <p:txEl>
                                              <p:pRg st="1" end="1"/>
                                            </p:txEl>
                                          </p:spTgt>
                                        </p:tgtEl>
                                        <p:attrNameLst>
                                          <p:attrName>ppt_y</p:attrName>
                                        </p:attrNameLst>
                                      </p:cBhvr>
                                      <p:tavLst>
                                        <p:tav tm="0">
                                          <p:val>
                                            <p:strVal val="#ppt_y"/>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48143"/>
                                        </p:tgtEl>
                                        <p:attrNameLst>
                                          <p:attrName>style.visibility</p:attrName>
                                        </p:attrNameLst>
                                      </p:cBhvr>
                                      <p:to>
                                        <p:strVal val="visible"/>
                                      </p:to>
                                    </p:set>
                                    <p:animEffect transition="in" filter="fade">
                                      <p:cBhvr>
                                        <p:cTn id="17" dur="2000"/>
                                        <p:tgtEl>
                                          <p:spTgt spid="48143"/>
                                        </p:tgtEl>
                                      </p:cBhvr>
                                    </p:animEffect>
                                  </p:childTnLst>
                                </p:cTn>
                              </p:par>
                            </p:childTnLst>
                          </p:cTn>
                        </p:par>
                        <p:par>
                          <p:cTn id="18" fill="hold" nodeType="afterGroup">
                            <p:stCondLst>
                              <p:cond delay="2000"/>
                            </p:stCondLst>
                            <p:childTnLst>
                              <p:par>
                                <p:cTn id="19" presetID="10" presetClass="entr" presetSubtype="0" fill="hold" nodeType="afterEffect">
                                  <p:stCondLst>
                                    <p:cond delay="0"/>
                                  </p:stCondLst>
                                  <p:childTnLst>
                                    <p:set>
                                      <p:cBhvr>
                                        <p:cTn id="20" dur="1" fill="hold">
                                          <p:stCondLst>
                                            <p:cond delay="0"/>
                                          </p:stCondLst>
                                        </p:cTn>
                                        <p:tgtEl>
                                          <p:spTgt spid="48133"/>
                                        </p:tgtEl>
                                        <p:attrNameLst>
                                          <p:attrName>style.visibility</p:attrName>
                                        </p:attrNameLst>
                                      </p:cBhvr>
                                      <p:to>
                                        <p:strVal val="visible"/>
                                      </p:to>
                                    </p:set>
                                    <p:animEffect transition="in" filter="fade">
                                      <p:cBhvr>
                                        <p:cTn id="21" dur="2000"/>
                                        <p:tgtEl>
                                          <p:spTgt spid="4813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48136">
                                            <p:txEl>
                                              <p:pRg st="2" end="2"/>
                                            </p:txEl>
                                          </p:spTgt>
                                        </p:tgtEl>
                                        <p:attrNameLst>
                                          <p:attrName>style.visibility</p:attrName>
                                        </p:attrNameLst>
                                      </p:cBhvr>
                                      <p:to>
                                        <p:strVal val="visible"/>
                                      </p:to>
                                    </p:set>
                                    <p:anim calcmode="lin" valueType="num">
                                      <p:cBhvr additive="base">
                                        <p:cTn id="26" dur="500" fill="hold"/>
                                        <p:tgtEl>
                                          <p:spTgt spid="48136">
                                            <p:txEl>
                                              <p:pRg st="2" end="2"/>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48136">
                                            <p:txEl>
                                              <p:pRg st="2" end="2"/>
                                            </p:txEl>
                                          </p:spTgt>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48144"/>
                                        </p:tgtEl>
                                        <p:attrNameLst>
                                          <p:attrName>style.visibility</p:attrName>
                                        </p:attrNameLst>
                                      </p:cBhvr>
                                      <p:to>
                                        <p:strVal val="visible"/>
                                      </p:to>
                                    </p:set>
                                    <p:animEffect transition="in" filter="fade">
                                      <p:cBhvr>
                                        <p:cTn id="30" dur="2000"/>
                                        <p:tgtEl>
                                          <p:spTgt spid="48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6"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IGS experiments, analysis, standards</a:t>
            </a:r>
            <a:endParaRPr lang="en-US" dirty="0"/>
          </a:p>
        </p:txBody>
      </p:sp>
      <p:sp>
        <p:nvSpPr>
          <p:cNvPr id="3" name="Content Placeholder 2"/>
          <p:cNvSpPr>
            <a:spLocks noGrp="1"/>
          </p:cNvSpPr>
          <p:nvPr>
            <p:ph idx="1"/>
          </p:nvPr>
        </p:nvSpPr>
        <p:spPr>
          <a:xfrm>
            <a:off x="330200" y="1603375"/>
            <a:ext cx="8489950" cy="3457575"/>
          </a:xfrm>
        </p:spPr>
        <p:txBody>
          <a:bodyPr/>
          <a:lstStyle/>
          <a:p>
            <a:r>
              <a:rPr lang="en-US" sz="2400" dirty="0">
                <a:latin typeface="Arial"/>
                <a:cs typeface="Arial"/>
              </a:rPr>
              <a:t>This research </a:t>
            </a:r>
            <a:r>
              <a:rPr lang="en-US" sz="2400" dirty="0" smtClean="0">
                <a:latin typeface="Arial"/>
                <a:cs typeface="Arial"/>
              </a:rPr>
              <a:t>leads </a:t>
            </a:r>
            <a:r>
              <a:rPr lang="en-US" sz="2400" dirty="0">
                <a:latin typeface="Arial"/>
                <a:cs typeface="Arial"/>
              </a:rPr>
              <a:t>to IGS standards – applied by all analysis groups </a:t>
            </a:r>
            <a:r>
              <a:rPr lang="en-US" sz="2400" dirty="0" smtClean="0">
                <a:latin typeface="Arial"/>
                <a:cs typeface="Arial"/>
              </a:rPr>
              <a:t>within </a:t>
            </a:r>
            <a:r>
              <a:rPr lang="en-US" sz="2400" dirty="0">
                <a:latin typeface="Arial"/>
                <a:cs typeface="Arial"/>
              </a:rPr>
              <a:t>the organization. </a:t>
            </a:r>
            <a:r>
              <a:rPr lang="en-US" sz="2400" dirty="0" smtClean="0">
                <a:latin typeface="Arial"/>
                <a:cs typeface="Arial"/>
              </a:rPr>
              <a:t>Ideas are tested </a:t>
            </a:r>
            <a:r>
              <a:rPr lang="en-US" sz="2400" dirty="0">
                <a:latin typeface="Arial"/>
                <a:cs typeface="Arial"/>
              </a:rPr>
              <a:t>by large-scale data processing experiments spanning many years and huge networks of data. The recent REPRO2 exercise re-computed orbit, clock, station positions and earth orientation parameters using over twenty years of daily data from the entire network. Such operations give insight into system and planet scale </a:t>
            </a:r>
            <a:r>
              <a:rPr lang="en-US" sz="2400" dirty="0" smtClean="0">
                <a:latin typeface="Arial"/>
                <a:cs typeface="Arial"/>
              </a:rPr>
              <a:t>behaviors. </a:t>
            </a:r>
          </a:p>
          <a:p>
            <a:r>
              <a:rPr lang="en-US" sz="2400" dirty="0" smtClean="0">
                <a:latin typeface="Arial"/>
                <a:cs typeface="Arial"/>
              </a:rPr>
              <a:t>Earth radiation forcing and antenna thrust methods changed IGS orbit accuracy from 5 cm to 2.5 cm (radial)</a:t>
            </a:r>
            <a:endParaRPr lang="en-GB" sz="2400" dirty="0">
              <a:latin typeface="Arial"/>
              <a:cs typeface="Arial"/>
            </a:endParaRPr>
          </a:p>
          <a:p>
            <a:endParaRPr lang="en-US" sz="2400" dirty="0">
              <a:latin typeface="Arial"/>
              <a:cs typeface="Arial"/>
            </a:endParaRPr>
          </a:p>
        </p:txBody>
      </p:sp>
    </p:spTree>
    <p:extLst>
      <p:ext uri="{BB962C8B-B14F-4D97-AF65-F5344CB8AC3E}">
        <p14:creationId xmlns:p14="http://schemas.microsoft.com/office/powerpoint/2010/main" val="77674120"/>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centre variation method: Jason-1&amp;2</a:t>
            </a:r>
            <a:endParaRPr lang="en-US" dirty="0"/>
          </a:p>
        </p:txBody>
      </p:sp>
      <p:sp>
        <p:nvSpPr>
          <p:cNvPr id="3" name="Content Placeholder 2"/>
          <p:cNvSpPr>
            <a:spLocks noGrp="1"/>
          </p:cNvSpPr>
          <p:nvPr>
            <p:ph idx="1"/>
          </p:nvPr>
        </p:nvSpPr>
        <p:spPr>
          <a:xfrm>
            <a:off x="330200" y="1882775"/>
            <a:ext cx="4483100" cy="3457575"/>
          </a:xfrm>
        </p:spPr>
        <p:txBody>
          <a:bodyPr/>
          <a:lstStyle/>
          <a:p>
            <a:r>
              <a:rPr lang="en-US" dirty="0" smtClean="0">
                <a:latin typeface="Arial"/>
                <a:cs typeface="Arial"/>
              </a:rPr>
              <a:t>Utilise many months of GPS observations</a:t>
            </a:r>
          </a:p>
          <a:p>
            <a:r>
              <a:rPr lang="en-US" dirty="0" smtClean="0">
                <a:latin typeface="Arial"/>
                <a:cs typeface="Arial"/>
              </a:rPr>
              <a:t>Stack phase residuals by bins as a function of latitude and longitude in antenna frame</a:t>
            </a:r>
          </a:p>
          <a:p>
            <a:r>
              <a:rPr lang="en-US" dirty="0" smtClean="0">
                <a:latin typeface="Arial"/>
                <a:cs typeface="Arial"/>
              </a:rPr>
              <a:t>Create look up table of phase observation corrections</a:t>
            </a:r>
            <a:endParaRPr lang="en-US" dirty="0">
              <a:latin typeface="Arial"/>
              <a:cs typeface="Arial"/>
            </a:endParaRPr>
          </a:p>
        </p:txBody>
      </p:sp>
      <p:pic>
        <p:nvPicPr>
          <p:cNvPr id="4" name="Picture 2" descr="y bias 1">
            <a:hlinkClick r:id="rId2" action="ppaction://hlinksldjump"/>
          </p:cNvPr>
          <p:cNvPicPr>
            <a:picLocks noChangeAspect="1" noChangeArrowheads="1"/>
          </p:cNvPicPr>
          <p:nvPr/>
        </p:nvPicPr>
        <p:blipFill>
          <a:blip r:embed="rId3" cstate="print"/>
          <a:srcRect/>
          <a:stretch>
            <a:fillRect/>
          </a:stretch>
        </p:blipFill>
        <p:spPr bwMode="auto">
          <a:xfrm rot="16200000">
            <a:off x="4273655" y="2285999"/>
            <a:ext cx="5152539" cy="3584195"/>
          </a:xfrm>
          <a:prstGeom prst="rect">
            <a:avLst/>
          </a:prstGeom>
          <a:noFill/>
        </p:spPr>
      </p:pic>
    </p:spTree>
    <p:extLst>
      <p:ext uri="{BB962C8B-B14F-4D97-AF65-F5344CB8AC3E}">
        <p14:creationId xmlns:p14="http://schemas.microsoft.com/office/powerpoint/2010/main" val="98541635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need to do this, and to push the envelope of what is possible:</a:t>
            </a:r>
            <a:endParaRPr lang="en-US" dirty="0"/>
          </a:p>
        </p:txBody>
      </p:sp>
      <p:sp>
        <p:nvSpPr>
          <p:cNvPr id="3" name="Content Placeholder 2"/>
          <p:cNvSpPr>
            <a:spLocks noGrp="1"/>
          </p:cNvSpPr>
          <p:nvPr>
            <p:ph idx="1"/>
          </p:nvPr>
        </p:nvSpPr>
        <p:spPr>
          <a:xfrm>
            <a:off x="330200" y="2073275"/>
            <a:ext cx="8489950" cy="3457575"/>
          </a:xfrm>
        </p:spPr>
        <p:txBody>
          <a:bodyPr/>
          <a:lstStyle/>
          <a:p>
            <a:r>
              <a:rPr lang="en-US" sz="2400" dirty="0" smtClean="0">
                <a:latin typeface="Arial"/>
                <a:cs typeface="Arial"/>
              </a:rPr>
              <a:t>SV mass and mass history</a:t>
            </a:r>
          </a:p>
          <a:p>
            <a:r>
              <a:rPr lang="en-US" sz="2400" dirty="0">
                <a:latin typeface="Arial"/>
                <a:cs typeface="Arial"/>
              </a:rPr>
              <a:t>Structural details (primarily surface geometry)</a:t>
            </a:r>
            <a:endParaRPr lang="en-GB" sz="2400" dirty="0">
              <a:latin typeface="Arial"/>
              <a:cs typeface="Arial"/>
            </a:endParaRPr>
          </a:p>
          <a:p>
            <a:r>
              <a:rPr lang="en-US" sz="2400" dirty="0">
                <a:latin typeface="Arial"/>
                <a:cs typeface="Arial"/>
              </a:rPr>
              <a:t>Material types (absorptivity, reflectivity, </a:t>
            </a:r>
            <a:r>
              <a:rPr lang="en-US" sz="2400" dirty="0" err="1">
                <a:latin typeface="Arial"/>
                <a:cs typeface="Arial"/>
              </a:rPr>
              <a:t>specularity</a:t>
            </a:r>
            <a:r>
              <a:rPr lang="en-US" sz="2400" dirty="0">
                <a:latin typeface="Arial"/>
                <a:cs typeface="Arial"/>
              </a:rPr>
              <a:t>)</a:t>
            </a:r>
            <a:endParaRPr lang="en-GB" sz="2400" dirty="0">
              <a:latin typeface="Arial"/>
              <a:cs typeface="Arial"/>
            </a:endParaRPr>
          </a:p>
          <a:p>
            <a:r>
              <a:rPr lang="en-US" sz="2400" dirty="0">
                <a:latin typeface="Arial"/>
                <a:cs typeface="Arial"/>
              </a:rPr>
              <a:t>Specific thermal information (MLI characteristics, power draw, thermal emissions, solar panel construction)</a:t>
            </a:r>
            <a:endParaRPr lang="en-GB" sz="2400" dirty="0">
              <a:latin typeface="Arial"/>
              <a:cs typeface="Arial"/>
            </a:endParaRPr>
          </a:p>
          <a:p>
            <a:r>
              <a:rPr lang="en-US" sz="2400" dirty="0">
                <a:latin typeface="Arial"/>
                <a:cs typeface="Arial"/>
              </a:rPr>
              <a:t>Satellite attitude (both eclipsing and non-eclipsing, non-nominal attitude, yaw flips, noon day and midnight turns</a:t>
            </a:r>
            <a:r>
              <a:rPr lang="en-US" sz="2400" dirty="0" smtClean="0">
                <a:latin typeface="Arial"/>
                <a:cs typeface="Arial"/>
              </a:rPr>
              <a:t>)</a:t>
            </a:r>
          </a:p>
          <a:p>
            <a:r>
              <a:rPr lang="en-US" sz="2400" dirty="0">
                <a:latin typeface="Arial"/>
                <a:cs typeface="Arial"/>
              </a:rPr>
              <a:t>Satellite phase centre (phase centre offset, phase centre variations)</a:t>
            </a:r>
            <a:endParaRPr lang="en-GB" sz="2400" dirty="0">
              <a:latin typeface="Arial"/>
              <a:cs typeface="Arial"/>
            </a:endParaRPr>
          </a:p>
          <a:p>
            <a:r>
              <a:rPr lang="en-US" sz="2400" dirty="0">
                <a:latin typeface="Arial"/>
                <a:cs typeface="Arial"/>
              </a:rPr>
              <a:t>Laser retro-reflector array position, corner cube phase </a:t>
            </a:r>
            <a:r>
              <a:rPr lang="en-US" sz="2400" dirty="0" smtClean="0">
                <a:latin typeface="Arial"/>
                <a:cs typeface="Arial"/>
              </a:rPr>
              <a:t>centre</a:t>
            </a:r>
            <a:endParaRPr lang="en-GB" sz="2400" dirty="0">
              <a:latin typeface="Arial"/>
              <a:cs typeface="Arial"/>
            </a:endParaRPr>
          </a:p>
          <a:p>
            <a:endParaRPr lang="en-US" dirty="0"/>
          </a:p>
        </p:txBody>
      </p:sp>
    </p:spTree>
    <p:extLst>
      <p:ext uri="{BB962C8B-B14F-4D97-AF65-F5344CB8AC3E}">
        <p14:creationId xmlns:p14="http://schemas.microsoft.com/office/powerpoint/2010/main" val="4161091527"/>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816384"/>
            <a:ext cx="9144000" cy="615311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2796183174"/>
              </p:ext>
            </p:extLst>
          </p:nvPr>
        </p:nvGraphicFramePr>
        <p:xfrm>
          <a:off x="124580" y="3433210"/>
          <a:ext cx="8864600" cy="838200"/>
        </p:xfrm>
        <a:graphic>
          <a:graphicData uri="http://schemas.openxmlformats.org/presentationml/2006/ole">
            <mc:AlternateContent xmlns:mc="http://schemas.openxmlformats.org/markup-compatibility/2006">
              <mc:Choice xmlns:v="urn:schemas-microsoft-com:vml" Requires="v">
                <p:oleObj spid="_x0000_s1227" name="Document" r:id="rId4" imgW="8864600" imgH="838200" progId="Word.Document.12">
                  <p:embed/>
                </p:oleObj>
              </mc:Choice>
              <mc:Fallback>
                <p:oleObj name="Document" r:id="rId4" imgW="8864600" imgH="838200" progId="Word.Document.12">
                  <p:embed/>
                  <p:pic>
                    <p:nvPicPr>
                      <p:cNvPr id="0" name=""/>
                      <p:cNvPicPr/>
                      <p:nvPr/>
                    </p:nvPicPr>
                    <p:blipFill>
                      <a:blip r:embed="rId5"/>
                      <a:stretch>
                        <a:fillRect/>
                      </a:stretch>
                    </p:blipFill>
                    <p:spPr>
                      <a:xfrm>
                        <a:off x="124580" y="3433210"/>
                        <a:ext cx="8864600" cy="838200"/>
                      </a:xfrm>
                      <a:prstGeom prst="rect">
                        <a:avLst/>
                      </a:prstGeom>
                    </p:spPr>
                  </p:pic>
                </p:oleObj>
              </mc:Fallback>
            </mc:AlternateContent>
          </a:graphicData>
        </a:graphic>
      </p:graphicFrame>
      <p:sp>
        <p:nvSpPr>
          <p:cNvPr id="2" name="Title 1"/>
          <p:cNvSpPr>
            <a:spLocks noGrp="1"/>
          </p:cNvSpPr>
          <p:nvPr>
            <p:ph type="title"/>
          </p:nvPr>
        </p:nvSpPr>
        <p:spPr>
          <a:xfrm>
            <a:off x="1260834" y="1252098"/>
            <a:ext cx="8489950" cy="1296988"/>
          </a:xfrm>
        </p:spPr>
        <p:txBody>
          <a:bodyPr/>
          <a:lstStyle/>
          <a:p>
            <a:r>
              <a:rPr lang="en-GB" dirty="0" smtClean="0"/>
              <a:t>Everyone knows</a:t>
            </a:r>
            <a:r>
              <a:rPr lang="is-IS" dirty="0" smtClean="0"/>
              <a:t>….......</a:t>
            </a:r>
            <a:endParaRPr lang="en-GB" dirty="0"/>
          </a:p>
        </p:txBody>
      </p:sp>
      <p:grpSp>
        <p:nvGrpSpPr>
          <p:cNvPr id="12" name="Group 11"/>
          <p:cNvGrpSpPr/>
          <p:nvPr/>
        </p:nvGrpSpPr>
        <p:grpSpPr>
          <a:xfrm>
            <a:off x="4460225" y="3710531"/>
            <a:ext cx="3438762" cy="2025007"/>
            <a:chOff x="4587113" y="3589587"/>
            <a:chExt cx="3438762" cy="2025007"/>
          </a:xfrm>
        </p:grpSpPr>
        <p:sp>
          <p:nvSpPr>
            <p:cNvPr id="8" name="TextBox 7"/>
            <p:cNvSpPr txBox="1"/>
            <p:nvPr/>
          </p:nvSpPr>
          <p:spPr>
            <a:xfrm>
              <a:off x="4587113" y="4783597"/>
              <a:ext cx="3438762" cy="830997"/>
            </a:xfrm>
            <a:prstGeom prst="rect">
              <a:avLst/>
            </a:prstGeom>
            <a:noFill/>
          </p:spPr>
          <p:txBody>
            <a:bodyPr wrap="none" rtlCol="0">
              <a:spAutoFit/>
            </a:bodyPr>
            <a:lstStyle/>
            <a:p>
              <a:r>
                <a:rPr lang="en-GB" sz="4800" dirty="0" smtClean="0"/>
                <a:t>Momentum!</a:t>
              </a:r>
              <a:endParaRPr lang="en-GB" sz="4800" dirty="0"/>
            </a:p>
          </p:txBody>
        </p:sp>
        <p:sp>
          <p:nvSpPr>
            <p:cNvPr id="9" name="Oval 8"/>
            <p:cNvSpPr/>
            <p:nvPr/>
          </p:nvSpPr>
          <p:spPr>
            <a:xfrm>
              <a:off x="5886922" y="3589587"/>
              <a:ext cx="665018" cy="66501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a:stCxn id="9" idx="4"/>
            </p:cNvCxnSpPr>
            <p:nvPr/>
          </p:nvCxnSpPr>
          <p:spPr>
            <a:xfrm>
              <a:off x="6219431" y="4254605"/>
              <a:ext cx="0" cy="680132"/>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3882600" y="3580790"/>
            <a:ext cx="762000" cy="762000"/>
            <a:chOff x="762000" y="5105400"/>
            <a:chExt cx="762000" cy="762000"/>
          </a:xfrm>
        </p:grpSpPr>
        <p:cxnSp>
          <p:nvCxnSpPr>
            <p:cNvPr id="5" name="Straight Connector 4"/>
            <p:cNvCxnSpPr/>
            <p:nvPr/>
          </p:nvCxnSpPr>
          <p:spPr>
            <a:xfrm>
              <a:off x="762000" y="5105400"/>
              <a:ext cx="762000" cy="7620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62000" y="5105400"/>
              <a:ext cx="762000" cy="76200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aphicFrame>
        <p:nvGraphicFramePr>
          <p:cNvPr id="10" name="Object 9"/>
          <p:cNvGraphicFramePr>
            <a:graphicFrameLocks noChangeAspect="1"/>
          </p:cNvGraphicFramePr>
          <p:nvPr>
            <p:extLst>
              <p:ext uri="{D42A27DB-BD31-4B8C-83A1-F6EECF244321}">
                <p14:modId xmlns:p14="http://schemas.microsoft.com/office/powerpoint/2010/main" val="322543954"/>
              </p:ext>
            </p:extLst>
          </p:nvPr>
        </p:nvGraphicFramePr>
        <p:xfrm>
          <a:off x="1876268" y="1918971"/>
          <a:ext cx="5270500" cy="812800"/>
        </p:xfrm>
        <a:graphic>
          <a:graphicData uri="http://schemas.openxmlformats.org/presentationml/2006/ole">
            <mc:AlternateContent xmlns:mc="http://schemas.openxmlformats.org/markup-compatibility/2006">
              <mc:Choice xmlns:v="urn:schemas-microsoft-com:vml" Requires="v">
                <p:oleObj spid="_x0000_s1228" name="Document" r:id="rId6" imgW="5270500" imgH="812800" progId="Word.Document.12">
                  <p:embed/>
                </p:oleObj>
              </mc:Choice>
              <mc:Fallback>
                <p:oleObj name="Document" r:id="rId6" imgW="5270500" imgH="812800" progId="Word.Document.12">
                  <p:embed/>
                  <p:pic>
                    <p:nvPicPr>
                      <p:cNvPr id="0" name=""/>
                      <p:cNvPicPr/>
                      <p:nvPr/>
                    </p:nvPicPr>
                    <p:blipFill>
                      <a:blip r:embed="rId7"/>
                      <a:stretch>
                        <a:fillRect/>
                      </a:stretch>
                    </p:blipFill>
                    <p:spPr>
                      <a:xfrm>
                        <a:off x="1876268" y="1918971"/>
                        <a:ext cx="5270500" cy="812800"/>
                      </a:xfrm>
                      <a:prstGeom prst="rect">
                        <a:avLst/>
                      </a:prstGeom>
                    </p:spPr>
                  </p:pic>
                </p:oleObj>
              </mc:Fallback>
            </mc:AlternateContent>
          </a:graphicData>
        </a:graphic>
      </p:graphicFrame>
      <p:sp>
        <p:nvSpPr>
          <p:cNvPr id="18" name="Rectangle 17"/>
          <p:cNvSpPr/>
          <p:nvPr/>
        </p:nvSpPr>
        <p:spPr>
          <a:xfrm>
            <a:off x="438489" y="2932934"/>
            <a:ext cx="8301043" cy="362837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smtClean="0">
                <a:latin typeface="Arial"/>
                <a:cs typeface="Arial"/>
              </a:rPr>
              <a:t>For Photons:</a:t>
            </a:r>
          </a:p>
          <a:p>
            <a:pPr algn="ctr"/>
            <a:endParaRPr lang="en-US" sz="1600" dirty="0">
              <a:latin typeface="Arial"/>
              <a:cs typeface="Arial"/>
            </a:endParaRPr>
          </a:p>
          <a:p>
            <a:pPr algn="ctr"/>
            <a:r>
              <a:rPr lang="en-US" sz="5400" i="1" dirty="0" err="1"/>
              <a:t>ρ</a:t>
            </a:r>
            <a:r>
              <a:rPr lang="en-US" sz="5400" i="1" dirty="0"/>
              <a:t>=</a:t>
            </a:r>
            <a:r>
              <a:rPr lang="en-US" sz="5400" i="1" dirty="0" smtClean="0"/>
              <a:t>E/c</a:t>
            </a:r>
            <a:endParaRPr lang="en-GB" sz="5400" dirty="0"/>
          </a:p>
          <a:p>
            <a:pPr algn="ctr"/>
            <a:endParaRPr lang="en-US" sz="1600" dirty="0" smtClean="0">
              <a:latin typeface="Arial"/>
              <a:cs typeface="Arial"/>
            </a:endParaRPr>
          </a:p>
          <a:p>
            <a:pPr algn="ctr"/>
            <a:r>
              <a:rPr lang="en-US" sz="4400" dirty="0" smtClean="0">
                <a:latin typeface="Arial"/>
                <a:cs typeface="Arial"/>
              </a:rPr>
              <a:t>Momentum = Energy/speed of light</a:t>
            </a:r>
            <a:endParaRPr lang="en-US" sz="4400" dirty="0">
              <a:latin typeface="Arial"/>
              <a:cs typeface="Arial"/>
            </a:endParaRPr>
          </a:p>
        </p:txBody>
      </p:sp>
      <p:sp>
        <p:nvSpPr>
          <p:cNvPr id="3" name="TextBox 2"/>
          <p:cNvSpPr txBox="1"/>
          <p:nvPr/>
        </p:nvSpPr>
        <p:spPr>
          <a:xfrm>
            <a:off x="3186222" y="162795"/>
            <a:ext cx="2805576" cy="461665"/>
          </a:xfrm>
          <a:prstGeom prst="rect">
            <a:avLst/>
          </a:prstGeom>
          <a:noFill/>
        </p:spPr>
        <p:txBody>
          <a:bodyPr wrap="none" rtlCol="0">
            <a:spAutoFit/>
          </a:bodyPr>
          <a:lstStyle/>
          <a:p>
            <a:r>
              <a:rPr lang="en-GB" dirty="0" smtClean="0">
                <a:solidFill>
                  <a:schemeClr val="bg1"/>
                </a:solidFill>
              </a:rPr>
              <a:t>Radiation Pressure</a:t>
            </a:r>
            <a:endParaRPr lang="en-GB" dirty="0">
              <a:solidFill>
                <a:schemeClr val="bg1"/>
              </a:solidFill>
            </a:endParaRPr>
          </a:p>
        </p:txBody>
      </p:sp>
    </p:spTree>
    <p:extLst>
      <p:ext uri="{BB962C8B-B14F-4D97-AF65-F5344CB8AC3E}">
        <p14:creationId xmlns:p14="http://schemas.microsoft.com/office/powerpoint/2010/main" val="1996564036"/>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Emerging Technology and Challenges</a:t>
            </a:r>
            <a:endParaRPr lang="en-US" dirty="0"/>
          </a:p>
        </p:txBody>
      </p:sp>
      <p:sp>
        <p:nvSpPr>
          <p:cNvPr id="3" name="Content Placeholder 2"/>
          <p:cNvSpPr>
            <a:spLocks noGrp="1"/>
          </p:cNvSpPr>
          <p:nvPr>
            <p:ph idx="1"/>
          </p:nvPr>
        </p:nvSpPr>
        <p:spPr>
          <a:xfrm>
            <a:off x="330200" y="1679575"/>
            <a:ext cx="8489950" cy="3457575"/>
          </a:xfrm>
        </p:spPr>
        <p:txBody>
          <a:bodyPr/>
          <a:lstStyle/>
          <a:p>
            <a:r>
              <a:rPr lang="en-US" dirty="0" smtClean="0">
                <a:latin typeface="Arial"/>
                <a:cs typeface="Arial"/>
              </a:rPr>
              <a:t>Many GNSS satellites carrying retro-reflectors (Galileo; GPS III, </a:t>
            </a:r>
            <a:r>
              <a:rPr lang="en-US" dirty="0" err="1" smtClean="0">
                <a:latin typeface="Arial"/>
                <a:cs typeface="Arial"/>
              </a:rPr>
              <a:t>Beidou</a:t>
            </a:r>
            <a:r>
              <a:rPr lang="en-US" dirty="0" smtClean="0">
                <a:latin typeface="Arial"/>
                <a:cs typeface="Arial"/>
              </a:rPr>
              <a:t>, GLONASS)</a:t>
            </a:r>
          </a:p>
          <a:p>
            <a:r>
              <a:rPr lang="en-US" dirty="0" smtClean="0">
                <a:latin typeface="Arial"/>
                <a:cs typeface="Arial"/>
              </a:rPr>
              <a:t>Galileo orbit and clock performance – a new benchmark?</a:t>
            </a:r>
          </a:p>
          <a:p>
            <a:r>
              <a:rPr lang="en-US" dirty="0" smtClean="0">
                <a:latin typeface="Arial"/>
                <a:cs typeface="Arial"/>
              </a:rPr>
              <a:t>Next generation understanding of the space environment (radiation fluxes, Lorentz forcing)</a:t>
            </a:r>
          </a:p>
          <a:p>
            <a:r>
              <a:rPr lang="en-US" dirty="0" smtClean="0">
                <a:latin typeface="Arial"/>
                <a:cs typeface="Arial"/>
              </a:rPr>
              <a:t>New paradigms in atmospheric density modelling</a:t>
            </a:r>
          </a:p>
          <a:p>
            <a:r>
              <a:rPr lang="en-US" dirty="0" smtClean="0">
                <a:latin typeface="Arial"/>
                <a:cs typeface="Arial"/>
              </a:rPr>
              <a:t>Accurate space vehicle phase centre information</a:t>
            </a:r>
          </a:p>
          <a:p>
            <a:r>
              <a:rPr lang="en-US" dirty="0" err="1" smtClean="0">
                <a:latin typeface="Arial"/>
                <a:cs typeface="Arial"/>
              </a:rPr>
              <a:t>Utilising</a:t>
            </a:r>
            <a:r>
              <a:rPr lang="en-US" dirty="0" smtClean="0">
                <a:latin typeface="Arial"/>
                <a:cs typeface="Arial"/>
              </a:rPr>
              <a:t> telemetry in the OD/prediction process</a:t>
            </a:r>
          </a:p>
          <a:p>
            <a:r>
              <a:rPr lang="en-US" dirty="0" smtClean="0">
                <a:latin typeface="Arial"/>
                <a:cs typeface="Arial"/>
              </a:rPr>
              <a:t>Using measured attitude instead of attitude laws</a:t>
            </a:r>
          </a:p>
          <a:p>
            <a:endParaRPr lang="en-US" dirty="0" smtClean="0"/>
          </a:p>
          <a:p>
            <a:endParaRPr lang="en-US" dirty="0"/>
          </a:p>
        </p:txBody>
      </p:sp>
    </p:spTree>
    <p:extLst>
      <p:ext uri="{BB962C8B-B14F-4D97-AF65-F5344CB8AC3E}">
        <p14:creationId xmlns:p14="http://schemas.microsoft.com/office/powerpoint/2010/main" val="2920784151"/>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37" name="Line 1"/>
          <p:cNvSpPr>
            <a:spLocks noChangeShapeType="1"/>
          </p:cNvSpPr>
          <p:nvPr/>
        </p:nvSpPr>
        <p:spPr bwMode="auto">
          <a:xfrm>
            <a:off x="6562683" y="715491"/>
            <a:ext cx="0" cy="1048122"/>
          </a:xfrm>
          <a:prstGeom prst="line">
            <a:avLst/>
          </a:prstGeom>
          <a:noFill/>
          <a:ln w="25400" cap="flat" cmpd="sng">
            <a:solidFill>
              <a:srgbClr val="000000"/>
            </a:solidFill>
            <a:prstDash val="solid"/>
            <a:round/>
            <a:headEnd/>
            <a:tailEnd type="triangle" w="med" len="med"/>
          </a:ln>
          <a:effectLst/>
          <a:extLst>
            <a:ext uri="{909E8E84-426E-40dd-AFC4-6F175D3DCCD1}">
              <a14:hiddenFill xmlns:a14="http://schemas.microsoft.com/office/drawing/2010/main">
                <a:noFill/>
              </a14:hiddenFill>
            </a:ext>
          </a:extLst>
        </p:spPr>
        <p:txBody>
          <a:bodyPr lIns="32145" tIns="32145" rIns="32145" bIns="32145"/>
          <a:lstStyle/>
          <a:p>
            <a:endParaRPr lang="en-US"/>
          </a:p>
        </p:txBody>
      </p:sp>
      <p:sp>
        <p:nvSpPr>
          <p:cNvPr id="14338" name="Line 2"/>
          <p:cNvSpPr>
            <a:spLocks noChangeShapeType="1"/>
          </p:cNvSpPr>
          <p:nvPr/>
        </p:nvSpPr>
        <p:spPr bwMode="auto">
          <a:xfrm flipV="1">
            <a:off x="6579392" y="2560588"/>
            <a:ext cx="0" cy="829345"/>
          </a:xfrm>
          <a:prstGeom prst="line">
            <a:avLst/>
          </a:prstGeom>
          <a:noFill/>
          <a:ln w="25400" cap="flat" cmpd="sng">
            <a:solidFill>
              <a:srgbClr val="000000"/>
            </a:solidFill>
            <a:prstDash val="solid"/>
            <a:round/>
            <a:headEnd/>
            <a:tailEnd type="triangle" w="med" len="med"/>
          </a:ln>
          <a:effectLst/>
          <a:extLst>
            <a:ext uri="{909E8E84-426E-40dd-AFC4-6F175D3DCCD1}">
              <a14:hiddenFill xmlns:a14="http://schemas.microsoft.com/office/drawing/2010/main">
                <a:noFill/>
              </a14:hiddenFill>
            </a:ext>
          </a:extLst>
        </p:spPr>
        <p:txBody>
          <a:bodyPr lIns="32145" tIns="32145" rIns="32145" bIns="32145"/>
          <a:lstStyle/>
          <a:p>
            <a:endParaRPr lang="en-US"/>
          </a:p>
        </p:txBody>
      </p:sp>
      <p:sp>
        <p:nvSpPr>
          <p:cNvPr id="14339" name="Line 3"/>
          <p:cNvSpPr>
            <a:spLocks noChangeShapeType="1"/>
          </p:cNvSpPr>
          <p:nvPr/>
        </p:nvSpPr>
        <p:spPr bwMode="auto">
          <a:xfrm flipV="1">
            <a:off x="6596101" y="6198320"/>
            <a:ext cx="0" cy="180826"/>
          </a:xfrm>
          <a:prstGeom prst="line">
            <a:avLst/>
          </a:prstGeom>
          <a:noFill/>
          <a:ln w="25400" cap="flat" cmpd="sng">
            <a:solidFill>
              <a:srgbClr val="000000"/>
            </a:solidFill>
            <a:prstDash val="solid"/>
            <a:round/>
            <a:headEnd/>
            <a:tailEnd type="triangle" w="med" len="med"/>
          </a:ln>
          <a:effectLst/>
          <a:extLst>
            <a:ext uri="{909E8E84-426E-40dd-AFC4-6F175D3DCCD1}">
              <a14:hiddenFill xmlns:a14="http://schemas.microsoft.com/office/drawing/2010/main">
                <a:noFill/>
              </a14:hiddenFill>
            </a:ext>
          </a:extLst>
        </p:spPr>
        <p:txBody>
          <a:bodyPr lIns="32145" tIns="32145" rIns="32145" bIns="32145"/>
          <a:lstStyle/>
          <a:p>
            <a:endParaRPr lang="en-US"/>
          </a:p>
        </p:txBody>
      </p:sp>
      <p:sp>
        <p:nvSpPr>
          <p:cNvPr id="14340" name="AutoShape 4"/>
          <p:cNvSpPr>
            <a:spLocks/>
          </p:cNvSpPr>
          <p:nvPr/>
        </p:nvSpPr>
        <p:spPr bwMode="auto">
          <a:xfrm>
            <a:off x="6678838" y="1055936"/>
            <a:ext cx="1532557" cy="368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35717" tIns="35717" rIns="35717" bIns="35717" anchor="ctr"/>
          <a:lstStyle/>
          <a:p>
            <a:r>
              <a:rPr lang="en-US" sz="2000" dirty="0">
                <a:latin typeface="Helvetica Neue"/>
                <a:cs typeface="Helvetica Neue"/>
                <a:sym typeface="Helvetica Neue Light" charset="0"/>
              </a:rPr>
              <a:t>~1.02 </a:t>
            </a:r>
            <a:r>
              <a:rPr lang="en-US" sz="2000" dirty="0" smtClean="0">
                <a:latin typeface="Helvetica Neue"/>
                <a:cs typeface="Helvetica Neue"/>
                <a:sym typeface="Helvetica Neue Light" charset="0"/>
              </a:rPr>
              <a:t>degrees</a:t>
            </a:r>
            <a:endParaRPr lang="en-US" dirty="0">
              <a:latin typeface="Helvetica Neue"/>
              <a:cs typeface="Helvetica Neue"/>
            </a:endParaRPr>
          </a:p>
        </p:txBody>
      </p:sp>
      <p:sp>
        <p:nvSpPr>
          <p:cNvPr id="14341" name="AutoShape 5"/>
          <p:cNvSpPr>
            <a:spLocks/>
          </p:cNvSpPr>
          <p:nvPr/>
        </p:nvSpPr>
        <p:spPr bwMode="auto">
          <a:xfrm>
            <a:off x="6732381" y="2791644"/>
            <a:ext cx="987177" cy="3835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35717" tIns="35717" rIns="35717" bIns="35717" anchor="ctr"/>
          <a:lstStyle/>
          <a:p>
            <a:r>
              <a:rPr lang="en-US" sz="2000" dirty="0" smtClean="0">
                <a:latin typeface="Helvetica Neue"/>
                <a:cs typeface="Helvetica Neue"/>
                <a:sym typeface="Helvetica Neue Light" charset="0"/>
              </a:rPr>
              <a:t>708 km</a:t>
            </a:r>
            <a:endParaRPr lang="en-US" dirty="0">
              <a:latin typeface="Helvetica Neue"/>
              <a:cs typeface="Helvetica Neue"/>
            </a:endParaRPr>
          </a:p>
        </p:txBody>
      </p:sp>
      <p:sp>
        <p:nvSpPr>
          <p:cNvPr id="14342" name="AutoShape 6"/>
          <p:cNvSpPr>
            <a:spLocks/>
          </p:cNvSpPr>
          <p:nvPr/>
        </p:nvSpPr>
        <p:spPr bwMode="auto">
          <a:xfrm>
            <a:off x="6889357" y="6104558"/>
            <a:ext cx="1398307" cy="3293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35717" tIns="35717" rIns="35717" bIns="35717" anchor="ctr"/>
          <a:lstStyle/>
          <a:p>
            <a:r>
              <a:rPr lang="en-US" sz="2000" dirty="0">
                <a:latin typeface="Helvetica Neue"/>
                <a:cs typeface="Helvetica Neue"/>
                <a:sym typeface="Helvetica Neue Light" charset="0"/>
              </a:rPr>
              <a:t>~1.14 </a:t>
            </a:r>
            <a:r>
              <a:rPr lang="en-US" sz="2000" dirty="0" smtClean="0">
                <a:latin typeface="Helvetica Neue"/>
                <a:cs typeface="Helvetica Neue"/>
                <a:sym typeface="Helvetica Neue Light" charset="0"/>
              </a:rPr>
              <a:t>degrees</a:t>
            </a:r>
            <a:endParaRPr lang="en-US" dirty="0">
              <a:latin typeface="Helvetica Neue"/>
              <a:cs typeface="Helvetica Neue"/>
            </a:endParaRPr>
          </a:p>
        </p:txBody>
      </p:sp>
      <p:pic>
        <p:nvPicPr>
          <p:cNvPr id="14343" name="Picture 7" descr="nQ-MEO-inc-sma-raan-100.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1091" y="0"/>
            <a:ext cx="4845471"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 name="TextBox 9"/>
          <p:cNvSpPr txBox="1"/>
          <p:nvPr/>
        </p:nvSpPr>
        <p:spPr>
          <a:xfrm>
            <a:off x="161127" y="274846"/>
            <a:ext cx="1861291" cy="2308324"/>
          </a:xfrm>
          <a:prstGeom prst="rect">
            <a:avLst/>
          </a:prstGeom>
          <a:noFill/>
        </p:spPr>
        <p:txBody>
          <a:bodyPr wrap="square" rtlCol="0">
            <a:spAutoFit/>
          </a:bodyPr>
          <a:lstStyle/>
          <a:p>
            <a:r>
              <a:rPr lang="en-US" b="1" dirty="0" smtClean="0"/>
              <a:t>MEO:</a:t>
            </a:r>
          </a:p>
          <a:p>
            <a:r>
              <a:rPr lang="en-US" b="1" dirty="0">
                <a:latin typeface="Helvetica Neue"/>
                <a:cs typeface="Helvetica Neue"/>
              </a:rPr>
              <a:t>Dynamics</a:t>
            </a:r>
          </a:p>
          <a:p>
            <a:r>
              <a:rPr lang="en-US" b="1" dirty="0">
                <a:latin typeface="Helvetica Neue"/>
                <a:cs typeface="Helvetica Neue"/>
              </a:rPr>
              <a:t>Monopole</a:t>
            </a:r>
          </a:p>
          <a:p>
            <a:r>
              <a:rPr lang="en-US" b="1" dirty="0">
                <a:latin typeface="Helvetica Neue"/>
                <a:cs typeface="Helvetica Neue"/>
              </a:rPr>
              <a:t>J2</a:t>
            </a:r>
          </a:p>
          <a:p>
            <a:r>
              <a:rPr lang="en-US" b="1" dirty="0">
                <a:latin typeface="Helvetica Neue"/>
                <a:cs typeface="Helvetica Neue"/>
              </a:rPr>
              <a:t>Lorentz </a:t>
            </a:r>
          </a:p>
          <a:p>
            <a:endParaRPr lang="en-US" b="1" dirty="0"/>
          </a:p>
        </p:txBody>
      </p:sp>
    </p:spTree>
    <p:extLst>
      <p:ext uri="{BB962C8B-B14F-4D97-AF65-F5344CB8AC3E}">
        <p14:creationId xmlns:p14="http://schemas.microsoft.com/office/powerpoint/2010/main" val="232189185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GPS 2.5cm orbit accuracy: summary</a:t>
            </a:r>
            <a:endParaRPr lang="en-US" dirty="0"/>
          </a:p>
        </p:txBody>
      </p:sp>
      <p:sp>
        <p:nvSpPr>
          <p:cNvPr id="3" name="Content Placeholder 2"/>
          <p:cNvSpPr>
            <a:spLocks noGrp="1"/>
          </p:cNvSpPr>
          <p:nvPr>
            <p:ph idx="1"/>
          </p:nvPr>
        </p:nvSpPr>
        <p:spPr>
          <a:xfrm>
            <a:off x="698500" y="4333875"/>
            <a:ext cx="8489950" cy="2219325"/>
          </a:xfrm>
        </p:spPr>
        <p:txBody>
          <a:bodyPr/>
          <a:lstStyle/>
          <a:p>
            <a:r>
              <a:rPr lang="en-US" sz="2400" dirty="0" smtClean="0">
                <a:latin typeface="Arial"/>
                <a:cs typeface="Arial"/>
              </a:rPr>
              <a:t>Precise knowledge of retro-reflector array position</a:t>
            </a:r>
          </a:p>
          <a:p>
            <a:r>
              <a:rPr lang="en-US" sz="2400" dirty="0" smtClean="0">
                <a:latin typeface="Arial"/>
                <a:cs typeface="Arial"/>
              </a:rPr>
              <a:t>Dynamics modelling: antenna thrust</a:t>
            </a:r>
          </a:p>
          <a:p>
            <a:r>
              <a:rPr lang="en-US" sz="2400" dirty="0" smtClean="0">
                <a:latin typeface="Arial"/>
                <a:cs typeface="Arial"/>
              </a:rPr>
              <a:t>Dynamics modelling: Earth radiation forcing</a:t>
            </a:r>
            <a:endParaRPr lang="en-US" sz="2400" dirty="0">
              <a:latin typeface="Arial"/>
              <a:cs typeface="Arial"/>
            </a:endParaRPr>
          </a:p>
        </p:txBody>
      </p:sp>
      <p:sp>
        <p:nvSpPr>
          <p:cNvPr id="4" name="TextBox 3"/>
          <p:cNvSpPr txBox="1"/>
          <p:nvPr/>
        </p:nvSpPr>
        <p:spPr>
          <a:xfrm>
            <a:off x="673100" y="1765300"/>
            <a:ext cx="7924800" cy="2677656"/>
          </a:xfrm>
          <a:prstGeom prst="rect">
            <a:avLst/>
          </a:prstGeom>
          <a:noFill/>
        </p:spPr>
        <p:txBody>
          <a:bodyPr wrap="square" rtlCol="0">
            <a:spAutoFit/>
          </a:bodyPr>
          <a:lstStyle/>
          <a:p>
            <a:pPr marL="342900" indent="-342900">
              <a:buFont typeface="Arial"/>
              <a:buChar char="•"/>
            </a:pPr>
            <a:r>
              <a:rPr lang="en-US" dirty="0" smtClean="0"/>
              <a:t>Careful calibration of receiver and satellite phase centres</a:t>
            </a:r>
          </a:p>
          <a:p>
            <a:pPr marL="342900" indent="-342900">
              <a:buFont typeface="Arial"/>
              <a:buChar char="•"/>
            </a:pPr>
            <a:r>
              <a:rPr lang="en-US" dirty="0" smtClean="0"/>
              <a:t>Well defined reference frame and Earth orientation parameters</a:t>
            </a:r>
          </a:p>
          <a:p>
            <a:pPr marL="342900" indent="-342900">
              <a:buFont typeface="Arial"/>
              <a:buChar char="•"/>
            </a:pPr>
            <a:r>
              <a:rPr lang="en-US" dirty="0" smtClean="0"/>
              <a:t>Sophisticated troposphere mapping functions and horizontal troposphere gradient parameters</a:t>
            </a:r>
          </a:p>
          <a:p>
            <a:endParaRPr lang="en-US" dirty="0"/>
          </a:p>
        </p:txBody>
      </p:sp>
    </p:spTree>
    <p:extLst>
      <p:ext uri="{BB962C8B-B14F-4D97-AF65-F5344CB8AC3E}">
        <p14:creationId xmlns:p14="http://schemas.microsoft.com/office/powerpoint/2010/main" val="4274752334"/>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1cm accuracy Jason-class orbit: summary</a:t>
            </a:r>
            <a:endParaRPr lang="en-US" dirty="0"/>
          </a:p>
        </p:txBody>
      </p:sp>
      <p:sp>
        <p:nvSpPr>
          <p:cNvPr id="3" name="Content Placeholder 2"/>
          <p:cNvSpPr>
            <a:spLocks noGrp="1"/>
          </p:cNvSpPr>
          <p:nvPr>
            <p:ph idx="1"/>
          </p:nvPr>
        </p:nvSpPr>
        <p:spPr>
          <a:xfrm>
            <a:off x="330200" y="1971675"/>
            <a:ext cx="8489950" cy="3457575"/>
          </a:xfrm>
        </p:spPr>
        <p:txBody>
          <a:bodyPr/>
          <a:lstStyle/>
          <a:p>
            <a:r>
              <a:rPr lang="en-US" dirty="0" smtClean="0">
                <a:latin typeface="Arial"/>
                <a:cs typeface="Arial"/>
              </a:rPr>
              <a:t>Careful calibration of GPS receiver phase centres and phase centre variations</a:t>
            </a:r>
          </a:p>
          <a:p>
            <a:r>
              <a:rPr lang="en-US" dirty="0" smtClean="0">
                <a:latin typeface="Arial"/>
                <a:cs typeface="Arial"/>
              </a:rPr>
              <a:t>Detailed modelling of solar radiation pressure and thermal re-radiation effects</a:t>
            </a:r>
          </a:p>
          <a:p>
            <a:r>
              <a:rPr lang="en-US" dirty="0" smtClean="0">
                <a:latin typeface="Arial"/>
                <a:cs typeface="Arial"/>
              </a:rPr>
              <a:t>Use of measured attitude (quaternions) over the attitude laws</a:t>
            </a:r>
          </a:p>
          <a:p>
            <a:r>
              <a:rPr lang="en-US" dirty="0" smtClean="0">
                <a:latin typeface="Arial"/>
                <a:cs typeface="Arial"/>
              </a:rPr>
              <a:t>High accuracy GPS orbits</a:t>
            </a:r>
            <a:endParaRPr lang="en-US" dirty="0">
              <a:latin typeface="Arial"/>
              <a:cs typeface="Arial"/>
            </a:endParaRPr>
          </a:p>
        </p:txBody>
      </p:sp>
    </p:spTree>
    <p:extLst>
      <p:ext uri="{BB962C8B-B14F-4D97-AF65-F5344CB8AC3E}">
        <p14:creationId xmlns:p14="http://schemas.microsoft.com/office/powerpoint/2010/main" val="3778652986"/>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12800"/>
            <a:ext cx="9144000" cy="6045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1525" y="1019175"/>
            <a:ext cx="8489950" cy="1296988"/>
          </a:xfrm>
        </p:spPr>
        <p:txBody>
          <a:bodyPr/>
          <a:lstStyle/>
          <a:p>
            <a:r>
              <a:rPr lang="en-GB" sz="2400" dirty="0" smtClean="0"/>
              <a:t>Why we need a 1cm orbit for Jason-class satellites:</a:t>
            </a:r>
            <a:br>
              <a:rPr lang="en-GB" sz="2400" dirty="0" smtClean="0"/>
            </a:br>
            <a:r>
              <a:rPr lang="en-GB" sz="2400" dirty="0" smtClean="0"/>
              <a:t>Global sea level rise measured by satellite altimetry</a:t>
            </a:r>
            <a:endParaRPr lang="en-GB" sz="2400" dirty="0"/>
          </a:p>
        </p:txBody>
      </p:sp>
      <p:pic>
        <p:nvPicPr>
          <p:cNvPr id="2050" name="Picture 1" descr="http://pielkeclimatesci.files.wordpress.com/2012/03/sl_ns_global.png?w=500&amp;h=3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712" y="2154238"/>
            <a:ext cx="6375161" cy="442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0778252"/>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330200" y="1677191"/>
            <a:ext cx="8489950" cy="3457575"/>
          </a:xfrm>
        </p:spPr>
        <p:txBody>
          <a:bodyPr/>
          <a:lstStyle/>
          <a:p>
            <a:r>
              <a:rPr lang="en-US" sz="2400" dirty="0" smtClean="0">
                <a:latin typeface="Arial"/>
                <a:cs typeface="Arial"/>
              </a:rPr>
              <a:t>Non-gravitational orbital dynamics at GEO are unique and relatively unexplored</a:t>
            </a:r>
          </a:p>
          <a:p>
            <a:r>
              <a:rPr lang="en-US" sz="2400" dirty="0" smtClean="0">
                <a:latin typeface="Arial"/>
                <a:cs typeface="Arial"/>
              </a:rPr>
              <a:t>GEO satellites have very high area-to-mass ratios compared to LEO/MEO SVs, making them particularly sensitive to surface force effects</a:t>
            </a:r>
          </a:p>
          <a:p>
            <a:r>
              <a:rPr lang="en-US" sz="2400" dirty="0" smtClean="0">
                <a:latin typeface="Arial"/>
                <a:cs typeface="Arial"/>
              </a:rPr>
              <a:t>Some environmental effects (plasma fields, solar wind forcing) are poorly understood – may require sensor development on orbit</a:t>
            </a:r>
          </a:p>
          <a:p>
            <a:r>
              <a:rPr lang="en-US" sz="2400" dirty="0" smtClean="0">
                <a:latin typeface="Arial"/>
                <a:cs typeface="Arial"/>
              </a:rPr>
              <a:t>It would be useful to carry out a study on GEO orbital dynamics to quantify just what ‘natural motion’ comprises</a:t>
            </a:r>
          </a:p>
          <a:p>
            <a:r>
              <a:rPr lang="en-US" sz="2400" dirty="0" smtClean="0">
                <a:latin typeface="Arial"/>
                <a:cs typeface="Arial"/>
              </a:rPr>
              <a:t>This would provide the basis for discrimination techniques</a:t>
            </a:r>
          </a:p>
          <a:p>
            <a:endParaRPr lang="en-US" sz="2400" dirty="0" smtClean="0">
              <a:latin typeface="Arial"/>
              <a:cs typeface="Arial"/>
            </a:endParaRPr>
          </a:p>
        </p:txBody>
      </p:sp>
    </p:spTree>
    <p:extLst>
      <p:ext uri="{BB962C8B-B14F-4D97-AF65-F5344CB8AC3E}">
        <p14:creationId xmlns:p14="http://schemas.microsoft.com/office/powerpoint/2010/main" val="3044117543"/>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 y="461963"/>
            <a:ext cx="8677275" cy="593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7587" name="Oval 3">
            <a:hlinkClick r:id="" action="ppaction://hlinkshowjump?jump=nextslide"/>
          </p:cNvPr>
          <p:cNvSpPr>
            <a:spLocks noChangeArrowheads="1"/>
          </p:cNvSpPr>
          <p:nvPr/>
        </p:nvSpPr>
        <p:spPr bwMode="auto">
          <a:xfrm>
            <a:off x="1849438" y="2803525"/>
            <a:ext cx="130175" cy="13017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588" name="Oval 4">
            <a:hlinkClick r:id="rId3" action="ppaction://hlinksldjump"/>
          </p:cNvPr>
          <p:cNvSpPr>
            <a:spLocks noChangeArrowheads="1"/>
          </p:cNvSpPr>
          <p:nvPr/>
        </p:nvSpPr>
        <p:spPr bwMode="auto">
          <a:xfrm>
            <a:off x="2293938" y="3348038"/>
            <a:ext cx="130175" cy="13017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589" name="Oval 5">
            <a:hlinkClick r:id="rId4" action="ppaction://hlinksldjump"/>
          </p:cNvPr>
          <p:cNvSpPr>
            <a:spLocks noChangeArrowheads="1"/>
          </p:cNvSpPr>
          <p:nvPr/>
        </p:nvSpPr>
        <p:spPr bwMode="auto">
          <a:xfrm>
            <a:off x="2762250" y="3937000"/>
            <a:ext cx="130175" cy="13017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590" name="Oval 6">
            <a:hlinkClick r:id="rId5" action="ppaction://hlinksldjump"/>
          </p:cNvPr>
          <p:cNvSpPr>
            <a:spLocks noChangeArrowheads="1"/>
          </p:cNvSpPr>
          <p:nvPr/>
        </p:nvSpPr>
        <p:spPr bwMode="auto">
          <a:xfrm>
            <a:off x="3694113" y="1751013"/>
            <a:ext cx="130175" cy="13017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67594" name="Group 10"/>
          <p:cNvGrpSpPr>
            <a:grpSpLocks/>
          </p:cNvGrpSpPr>
          <p:nvPr/>
        </p:nvGrpSpPr>
        <p:grpSpPr bwMode="auto">
          <a:xfrm>
            <a:off x="1598613" y="1417638"/>
            <a:ext cx="4360862" cy="3262312"/>
            <a:chOff x="927" y="893"/>
            <a:chExt cx="2747" cy="2055"/>
          </a:xfrm>
        </p:grpSpPr>
        <p:sp>
          <p:nvSpPr>
            <p:cNvPr id="67592" name="Rectangle 8"/>
            <p:cNvSpPr>
              <a:spLocks noChangeArrowheads="1"/>
            </p:cNvSpPr>
            <p:nvPr/>
          </p:nvSpPr>
          <p:spPr bwMode="auto">
            <a:xfrm>
              <a:off x="927" y="893"/>
              <a:ext cx="389" cy="2049"/>
            </a:xfrm>
            <a:prstGeom prst="rect">
              <a:avLst/>
            </a:prstGeom>
            <a:solidFill>
              <a:schemeClr val="accent1">
                <a:alpha val="46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593" name="Rectangle 9"/>
            <p:cNvSpPr>
              <a:spLocks noChangeArrowheads="1"/>
            </p:cNvSpPr>
            <p:nvPr/>
          </p:nvSpPr>
          <p:spPr bwMode="auto">
            <a:xfrm>
              <a:off x="3285" y="1009"/>
              <a:ext cx="389" cy="1939"/>
            </a:xfrm>
            <a:prstGeom prst="rect">
              <a:avLst/>
            </a:prstGeom>
            <a:solidFill>
              <a:schemeClr val="accent1">
                <a:alpha val="46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7591" name="Oval 7">
            <a:hlinkClick r:id="rId6" action="ppaction://hlinksldjump"/>
          </p:cNvPr>
          <p:cNvSpPr>
            <a:spLocks noChangeArrowheads="1"/>
          </p:cNvSpPr>
          <p:nvPr/>
        </p:nvSpPr>
        <p:spPr bwMode="auto">
          <a:xfrm>
            <a:off x="3295650" y="2641600"/>
            <a:ext cx="130175" cy="13017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67597" name="Group 13"/>
          <p:cNvGrpSpPr>
            <a:grpSpLocks/>
          </p:cNvGrpSpPr>
          <p:nvPr/>
        </p:nvGrpSpPr>
        <p:grpSpPr bwMode="auto">
          <a:xfrm>
            <a:off x="2214563" y="1735138"/>
            <a:ext cx="4756150" cy="385762"/>
            <a:chOff x="1315" y="1093"/>
            <a:chExt cx="2996" cy="243"/>
          </a:xfrm>
        </p:grpSpPr>
        <p:sp>
          <p:nvSpPr>
            <p:cNvPr id="67595" name="Text Box 11"/>
            <p:cNvSpPr txBox="1">
              <a:spLocks noChangeArrowheads="1"/>
            </p:cNvSpPr>
            <p:nvPr/>
          </p:nvSpPr>
          <p:spPr bwMode="auto">
            <a:xfrm>
              <a:off x="1315" y="1093"/>
              <a:ext cx="5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969696"/>
                  </a:solidFill>
                </a:rPr>
                <a:t>Eclipse</a:t>
              </a:r>
              <a:endParaRPr lang="en-US">
                <a:solidFill>
                  <a:srgbClr val="969696"/>
                </a:solidFill>
              </a:endParaRPr>
            </a:p>
          </p:txBody>
        </p:sp>
        <p:sp>
          <p:nvSpPr>
            <p:cNvPr id="67596" name="Text Box 12"/>
            <p:cNvSpPr txBox="1">
              <a:spLocks noChangeArrowheads="1"/>
            </p:cNvSpPr>
            <p:nvPr/>
          </p:nvSpPr>
          <p:spPr bwMode="auto">
            <a:xfrm>
              <a:off x="3731" y="1105"/>
              <a:ext cx="5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969696"/>
                  </a:solidFill>
                </a:rPr>
                <a:t>Eclipse</a:t>
              </a:r>
              <a:endParaRPr lang="en-US">
                <a:solidFill>
                  <a:srgbClr val="969696"/>
                </a:solidFill>
              </a:endParaRPr>
            </a:p>
          </p:txBody>
        </p:sp>
      </p:grpSp>
      <p:sp>
        <p:nvSpPr>
          <p:cNvPr id="67598" name="Text Box 14"/>
          <p:cNvSpPr txBox="1">
            <a:spLocks noChangeArrowheads="1"/>
          </p:cNvSpPr>
          <p:nvPr/>
        </p:nvSpPr>
        <p:spPr bwMode="auto">
          <a:xfrm rot="16200000">
            <a:off x="-639763" y="2955926"/>
            <a:ext cx="18891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00"/>
              <a:t>Acceleration (ms</a:t>
            </a:r>
            <a:r>
              <a:rPr lang="en-GB" sz="1600" baseline="30000"/>
              <a:t>-2</a:t>
            </a:r>
            <a:r>
              <a:rPr lang="en-GB" sz="1600"/>
              <a:t>)</a:t>
            </a:r>
            <a:endParaRPr lang="en-US" sz="1600"/>
          </a:p>
        </p:txBody>
      </p:sp>
      <p:sp>
        <p:nvSpPr>
          <p:cNvPr id="67599" name="Text Box 15"/>
          <p:cNvSpPr txBox="1">
            <a:spLocks noChangeArrowheads="1"/>
          </p:cNvSpPr>
          <p:nvPr/>
        </p:nvSpPr>
        <p:spPr bwMode="auto">
          <a:xfrm>
            <a:off x="3695700" y="6080125"/>
            <a:ext cx="1947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00"/>
              <a:t>Time (hours of day)</a:t>
            </a:r>
            <a:endParaRPr lang="en-US" sz="1600"/>
          </a:p>
        </p:txBody>
      </p:sp>
      <p:sp>
        <p:nvSpPr>
          <p:cNvPr id="67600" name="Rectangle 16"/>
          <p:cNvSpPr>
            <a:spLocks noChangeArrowheads="1"/>
          </p:cNvSpPr>
          <p:nvPr/>
        </p:nvSpPr>
        <p:spPr bwMode="auto">
          <a:xfrm>
            <a:off x="0" y="6423025"/>
            <a:ext cx="5608638" cy="4349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01" name="Rectangle 17"/>
          <p:cNvSpPr>
            <a:spLocks noChangeArrowheads="1"/>
          </p:cNvSpPr>
          <p:nvPr/>
        </p:nvSpPr>
        <p:spPr bwMode="auto">
          <a:xfrm>
            <a:off x="5745163" y="1133475"/>
            <a:ext cx="1285875" cy="454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02" name="Text Box 18"/>
          <p:cNvSpPr txBox="1">
            <a:spLocks noChangeArrowheads="1"/>
          </p:cNvSpPr>
          <p:nvPr/>
        </p:nvSpPr>
        <p:spPr bwMode="auto">
          <a:xfrm>
            <a:off x="5703888" y="1065213"/>
            <a:ext cx="1482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1000"/>
              <a:t>Height</a:t>
            </a:r>
            <a:endParaRPr lang="en-US" sz="1000"/>
          </a:p>
        </p:txBody>
      </p:sp>
      <p:sp>
        <p:nvSpPr>
          <p:cNvPr id="67603" name="Text Box 19"/>
          <p:cNvSpPr txBox="1">
            <a:spLocks noChangeArrowheads="1"/>
          </p:cNvSpPr>
          <p:nvPr/>
        </p:nvSpPr>
        <p:spPr bwMode="auto">
          <a:xfrm>
            <a:off x="5705475" y="1225550"/>
            <a:ext cx="10604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1000"/>
              <a:t>Cross track</a:t>
            </a:r>
            <a:endParaRPr lang="en-US" sz="1000"/>
          </a:p>
        </p:txBody>
      </p:sp>
      <p:sp>
        <p:nvSpPr>
          <p:cNvPr id="67604" name="Text Box 20"/>
          <p:cNvSpPr txBox="1">
            <a:spLocks noChangeArrowheads="1"/>
          </p:cNvSpPr>
          <p:nvPr/>
        </p:nvSpPr>
        <p:spPr bwMode="auto">
          <a:xfrm>
            <a:off x="5710238" y="1374775"/>
            <a:ext cx="1482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1000"/>
              <a:t>Along track</a:t>
            </a:r>
            <a:endParaRPr lang="en-US" sz="1000"/>
          </a:p>
        </p:txBody>
      </p:sp>
      <p:sp>
        <p:nvSpPr>
          <p:cNvPr id="67606" name="Text Box 22"/>
          <p:cNvSpPr txBox="1">
            <a:spLocks noChangeArrowheads="1"/>
          </p:cNvSpPr>
          <p:nvPr/>
        </p:nvSpPr>
        <p:spPr bwMode="auto">
          <a:xfrm>
            <a:off x="6362700" y="979488"/>
            <a:ext cx="336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sz="3600"/>
              <a:t>}</a:t>
            </a:r>
            <a:endParaRPr lang="en-US" sz="3600"/>
          </a:p>
        </p:txBody>
      </p:sp>
      <p:sp>
        <p:nvSpPr>
          <p:cNvPr id="67608" name="Rectangle 24"/>
          <p:cNvSpPr>
            <a:spLocks noChangeArrowheads="1"/>
          </p:cNvSpPr>
          <p:nvPr/>
        </p:nvSpPr>
        <p:spPr bwMode="auto">
          <a:xfrm>
            <a:off x="6862763" y="1112838"/>
            <a:ext cx="627062" cy="484187"/>
          </a:xfrm>
          <a:prstGeom prst="rect">
            <a:avLst/>
          </a:prstGeom>
          <a:solidFill>
            <a:schemeClr val="bg1"/>
          </a:solidFill>
          <a:ln w="31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09" name="Rectangle 25"/>
          <p:cNvSpPr>
            <a:spLocks noChangeArrowheads="1"/>
          </p:cNvSpPr>
          <p:nvPr/>
        </p:nvSpPr>
        <p:spPr bwMode="auto">
          <a:xfrm>
            <a:off x="6811963" y="1116013"/>
            <a:ext cx="96837" cy="4778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607" name="Text Box 23"/>
          <p:cNvSpPr txBox="1">
            <a:spLocks noChangeArrowheads="1"/>
          </p:cNvSpPr>
          <p:nvPr/>
        </p:nvSpPr>
        <p:spPr bwMode="auto">
          <a:xfrm>
            <a:off x="6550025" y="1223963"/>
            <a:ext cx="8572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900"/>
              <a:t>accelerations</a:t>
            </a:r>
            <a:endParaRPr lang="en-US" sz="900"/>
          </a:p>
        </p:txBody>
      </p:sp>
      <p:sp>
        <p:nvSpPr>
          <p:cNvPr id="67610" name="Text Box 26"/>
          <p:cNvSpPr txBox="1">
            <a:spLocks noChangeArrowheads="1"/>
          </p:cNvSpPr>
          <p:nvPr/>
        </p:nvSpPr>
        <p:spPr bwMode="auto">
          <a:xfrm>
            <a:off x="287338" y="646113"/>
            <a:ext cx="64071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Modelled Earth Radiation pressure (SVN35, UCL ADM model</a:t>
            </a:r>
            <a:endParaRPr lang="en-US"/>
          </a:p>
        </p:txBody>
      </p:sp>
    </p:spTree>
    <p:extLst>
      <p:ext uri="{BB962C8B-B14F-4D97-AF65-F5344CB8AC3E}">
        <p14:creationId xmlns:p14="http://schemas.microsoft.com/office/powerpoint/2010/main" val="2231096529"/>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7594"/>
                                        </p:tgtEl>
                                        <p:attrNameLst>
                                          <p:attrName>style.visibility</p:attrName>
                                        </p:attrNameLst>
                                      </p:cBhvr>
                                      <p:to>
                                        <p:strVal val="visible"/>
                                      </p:to>
                                    </p:set>
                                    <p:animEffect transition="in" filter="fade">
                                      <p:cBhvr>
                                        <p:cTn id="7" dur="2000"/>
                                        <p:tgtEl>
                                          <p:spTgt spid="67594"/>
                                        </p:tgtEl>
                                      </p:cBhvr>
                                    </p:animEffect>
                                  </p:childTnLst>
                                </p:cTn>
                              </p:par>
                              <p:par>
                                <p:cTn id="8" presetID="10" presetClass="entr" presetSubtype="0" fill="hold" nodeType="withEffect">
                                  <p:stCondLst>
                                    <p:cond delay="0"/>
                                  </p:stCondLst>
                                  <p:childTnLst>
                                    <p:set>
                                      <p:cBhvr>
                                        <p:cTn id="9" dur="1" fill="hold">
                                          <p:stCondLst>
                                            <p:cond delay="0"/>
                                          </p:stCondLst>
                                        </p:cTn>
                                        <p:tgtEl>
                                          <p:spTgt spid="67597"/>
                                        </p:tgtEl>
                                        <p:attrNameLst>
                                          <p:attrName>style.visibility</p:attrName>
                                        </p:attrNameLst>
                                      </p:cBhvr>
                                      <p:to>
                                        <p:strVal val="visible"/>
                                      </p:to>
                                    </p:set>
                                    <p:animEffect transition="in" filter="fade">
                                      <p:cBhvr>
                                        <p:cTn id="10" dur="2000"/>
                                        <p:tgtEl>
                                          <p:spTgt spid="6759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7587"/>
                                        </p:tgtEl>
                                        <p:attrNameLst>
                                          <p:attrName>style.visibility</p:attrName>
                                        </p:attrNameLst>
                                      </p:cBhvr>
                                      <p:to>
                                        <p:strVal val="visible"/>
                                      </p:to>
                                    </p:set>
                                    <p:animEffect transition="in" filter="fade">
                                      <p:cBhvr>
                                        <p:cTn id="15" dur="2000"/>
                                        <p:tgtEl>
                                          <p:spTgt spid="6758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7588"/>
                                        </p:tgtEl>
                                        <p:attrNameLst>
                                          <p:attrName>style.visibility</p:attrName>
                                        </p:attrNameLst>
                                      </p:cBhvr>
                                      <p:to>
                                        <p:strVal val="visible"/>
                                      </p:to>
                                    </p:set>
                                    <p:animEffect transition="in" filter="fade">
                                      <p:cBhvr>
                                        <p:cTn id="18" dur="2000"/>
                                        <p:tgtEl>
                                          <p:spTgt spid="6758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7589"/>
                                        </p:tgtEl>
                                        <p:attrNameLst>
                                          <p:attrName>style.visibility</p:attrName>
                                        </p:attrNameLst>
                                      </p:cBhvr>
                                      <p:to>
                                        <p:strVal val="visible"/>
                                      </p:to>
                                    </p:set>
                                    <p:animEffect transition="in" filter="fade">
                                      <p:cBhvr>
                                        <p:cTn id="21" dur="2000"/>
                                        <p:tgtEl>
                                          <p:spTgt spid="6758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7591"/>
                                        </p:tgtEl>
                                        <p:attrNameLst>
                                          <p:attrName>style.visibility</p:attrName>
                                        </p:attrNameLst>
                                      </p:cBhvr>
                                      <p:to>
                                        <p:strVal val="visible"/>
                                      </p:to>
                                    </p:set>
                                    <p:animEffect transition="in" filter="fade">
                                      <p:cBhvr>
                                        <p:cTn id="24" dur="2000"/>
                                        <p:tgtEl>
                                          <p:spTgt spid="6759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7590"/>
                                        </p:tgtEl>
                                        <p:attrNameLst>
                                          <p:attrName>style.visibility</p:attrName>
                                        </p:attrNameLst>
                                      </p:cBhvr>
                                      <p:to>
                                        <p:strVal val="visible"/>
                                      </p:to>
                                    </p:set>
                                    <p:animEffect transition="in" filter="fade">
                                      <p:cBhvr>
                                        <p:cTn id="27" dur="2000"/>
                                        <p:tgtEl>
                                          <p:spTgt spid="67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nimBg="1"/>
      <p:bldP spid="67588" grpId="0" animBg="1"/>
      <p:bldP spid="67589" grpId="0" animBg="1"/>
      <p:bldP spid="67590" grpId="0" animBg="1"/>
      <p:bldP spid="6759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descr="world 55 inclination"/>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8427" t="13022" r="28835" b="13737"/>
          <a:stretch>
            <a:fillRect/>
          </a:stretch>
        </p:blipFill>
        <p:spPr bwMode="auto">
          <a:xfrm>
            <a:off x="3570288" y="2809875"/>
            <a:ext cx="1524000" cy="1489075"/>
          </a:xfrm>
          <a:prstGeom prst="rect">
            <a:avLst/>
          </a:prstGeom>
          <a:noFill/>
          <a:extLst>
            <a:ext uri="{909E8E84-426E-40dd-AFC4-6F175D3DCCD1}">
              <a14:hiddenFill xmlns:a14="http://schemas.microsoft.com/office/drawing/2010/main">
                <a:solidFill>
                  <a:srgbClr val="FFFFFF"/>
                </a:solidFill>
              </a14:hiddenFill>
            </a:ext>
          </a:extLst>
        </p:spPr>
      </p:pic>
      <p:sp>
        <p:nvSpPr>
          <p:cNvPr id="68616" name="Oval 8">
            <a:hlinkClick r:id="" action="ppaction://hlinkshowjump?jump=previousslide"/>
          </p:cNvPr>
          <p:cNvSpPr>
            <a:spLocks noChangeArrowheads="1"/>
          </p:cNvSpPr>
          <p:nvPr/>
        </p:nvSpPr>
        <p:spPr bwMode="auto">
          <a:xfrm>
            <a:off x="1724025" y="889000"/>
            <a:ext cx="5272088" cy="52720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617" name="Rectangle 9"/>
          <p:cNvSpPr>
            <a:spLocks noChangeArrowheads="1"/>
          </p:cNvSpPr>
          <p:nvPr/>
        </p:nvSpPr>
        <p:spPr bwMode="auto">
          <a:xfrm>
            <a:off x="1020763" y="2879725"/>
            <a:ext cx="3322637" cy="1319213"/>
          </a:xfrm>
          <a:prstGeom prst="rect">
            <a:avLst/>
          </a:prstGeom>
          <a:solidFill>
            <a:srgbClr val="333333">
              <a:alpha val="63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p>
        </p:txBody>
      </p:sp>
      <p:pic>
        <p:nvPicPr>
          <p:cNvPr id="68623" name="Picture 15" descr="IIA 180"/>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1863" t="29189" r="8022" b="26947"/>
          <a:stretch>
            <a:fillRect/>
          </a:stretch>
        </p:blipFill>
        <p:spPr bwMode="auto">
          <a:xfrm>
            <a:off x="1274763" y="2789238"/>
            <a:ext cx="1220787" cy="1438275"/>
          </a:xfrm>
          <a:prstGeom prst="rect">
            <a:avLst/>
          </a:prstGeom>
          <a:noFill/>
          <a:extLst>
            <a:ext uri="{909E8E84-426E-40dd-AFC4-6F175D3DCCD1}">
              <a14:hiddenFill xmlns:a14="http://schemas.microsoft.com/office/drawing/2010/main">
                <a:solidFill>
                  <a:srgbClr val="FFFFFF"/>
                </a:solidFill>
              </a14:hiddenFill>
            </a:ext>
          </a:extLst>
        </p:spPr>
      </p:pic>
      <p:grpSp>
        <p:nvGrpSpPr>
          <p:cNvPr id="68628" name="Group 20"/>
          <p:cNvGrpSpPr>
            <a:grpSpLocks/>
          </p:cNvGrpSpPr>
          <p:nvPr/>
        </p:nvGrpSpPr>
        <p:grpSpPr bwMode="auto">
          <a:xfrm>
            <a:off x="2328863" y="2917825"/>
            <a:ext cx="1352550" cy="969963"/>
            <a:chOff x="1467" y="1838"/>
            <a:chExt cx="852" cy="611"/>
          </a:xfrm>
        </p:grpSpPr>
        <p:sp>
          <p:nvSpPr>
            <p:cNvPr id="68625" name="AutoShape 17"/>
            <p:cNvSpPr>
              <a:spLocks noChangeArrowheads="1"/>
            </p:cNvSpPr>
            <p:nvPr/>
          </p:nvSpPr>
          <p:spPr bwMode="auto">
            <a:xfrm>
              <a:off x="1467" y="1983"/>
              <a:ext cx="836" cy="466"/>
            </a:xfrm>
            <a:prstGeom prst="leftArrow">
              <a:avLst>
                <a:gd name="adj1" fmla="val 50000"/>
                <a:gd name="adj2" fmla="val 44850"/>
              </a:avLst>
            </a:prstGeom>
            <a:solidFill>
              <a:srgbClr val="FF0000">
                <a:alpha val="5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627" name="Text Box 19"/>
            <p:cNvSpPr txBox="1">
              <a:spLocks noChangeArrowheads="1"/>
            </p:cNvSpPr>
            <p:nvPr/>
          </p:nvSpPr>
          <p:spPr bwMode="auto">
            <a:xfrm>
              <a:off x="1675" y="1838"/>
              <a:ext cx="6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FF3300"/>
                  </a:solidFill>
                </a:rPr>
                <a:t>Thermal</a:t>
              </a:r>
              <a:endParaRPr lang="en-US">
                <a:solidFill>
                  <a:srgbClr val="FF3300"/>
                </a:solidFill>
              </a:endParaRPr>
            </a:p>
          </p:txBody>
        </p:sp>
      </p:grpSp>
    </p:spTree>
    <p:extLst>
      <p:ext uri="{BB962C8B-B14F-4D97-AF65-F5344CB8AC3E}">
        <p14:creationId xmlns:p14="http://schemas.microsoft.com/office/powerpoint/2010/main" val="3879900019"/>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68628"/>
                                        </p:tgtEl>
                                        <p:attrNameLst>
                                          <p:attrName>style.visibility</p:attrName>
                                        </p:attrNameLst>
                                      </p:cBhvr>
                                      <p:to>
                                        <p:strVal val="visible"/>
                                      </p:to>
                                    </p:set>
                                    <p:animEffect transition="in" filter="wipe(right)">
                                      <p:cBhvr>
                                        <p:cTn id="7" dur="500"/>
                                        <p:tgtEl>
                                          <p:spTgt spid="68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world 55 inclination"/>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8427" t="13022" r="28835" b="13737"/>
          <a:stretch>
            <a:fillRect/>
          </a:stretch>
        </p:blipFill>
        <p:spPr bwMode="auto">
          <a:xfrm>
            <a:off x="3570288" y="2809875"/>
            <a:ext cx="1524000" cy="1489075"/>
          </a:xfrm>
          <a:prstGeom prst="rect">
            <a:avLst/>
          </a:prstGeom>
          <a:noFill/>
          <a:extLst>
            <a:ext uri="{909E8E84-426E-40dd-AFC4-6F175D3DCCD1}">
              <a14:hiddenFill xmlns:a14="http://schemas.microsoft.com/office/drawing/2010/main">
                <a:solidFill>
                  <a:srgbClr val="FFFFFF"/>
                </a:solidFill>
              </a14:hiddenFill>
            </a:ext>
          </a:extLst>
        </p:spPr>
      </p:pic>
      <p:sp>
        <p:nvSpPr>
          <p:cNvPr id="70659" name="Oval 3">
            <a:hlinkClick r:id="rId3" action="ppaction://hlinksldjump"/>
          </p:cNvPr>
          <p:cNvSpPr>
            <a:spLocks noChangeArrowheads="1"/>
          </p:cNvSpPr>
          <p:nvPr/>
        </p:nvSpPr>
        <p:spPr bwMode="auto">
          <a:xfrm>
            <a:off x="1724025" y="889000"/>
            <a:ext cx="5272088" cy="52720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660" name="Rectangle 4"/>
          <p:cNvSpPr>
            <a:spLocks noChangeArrowheads="1"/>
          </p:cNvSpPr>
          <p:nvPr/>
        </p:nvSpPr>
        <p:spPr bwMode="auto">
          <a:xfrm>
            <a:off x="1020763" y="2879725"/>
            <a:ext cx="3322637" cy="1319213"/>
          </a:xfrm>
          <a:prstGeom prst="rect">
            <a:avLst/>
          </a:prstGeom>
          <a:solidFill>
            <a:srgbClr val="333333">
              <a:alpha val="63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0665" name="Picture 9" descr="IIA 135 b"/>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1525" t="14803" r="35513" b="7895"/>
          <a:stretch>
            <a:fillRect/>
          </a:stretch>
        </p:blipFill>
        <p:spPr bwMode="auto">
          <a:xfrm rot="13426447">
            <a:off x="2159000" y="4764088"/>
            <a:ext cx="1073150" cy="1336675"/>
          </a:xfrm>
          <a:prstGeom prst="rect">
            <a:avLst/>
          </a:prstGeom>
          <a:noFill/>
          <a:extLst>
            <a:ext uri="{909E8E84-426E-40dd-AFC4-6F175D3DCCD1}">
              <a14:hiddenFill xmlns:a14="http://schemas.microsoft.com/office/drawing/2010/main">
                <a:solidFill>
                  <a:srgbClr val="FFFFFF"/>
                </a:solidFill>
              </a14:hiddenFill>
            </a:ext>
          </a:extLst>
        </p:spPr>
      </p:pic>
      <p:grpSp>
        <p:nvGrpSpPr>
          <p:cNvPr id="70672" name="Group 16"/>
          <p:cNvGrpSpPr>
            <a:grpSpLocks/>
          </p:cNvGrpSpPr>
          <p:nvPr/>
        </p:nvGrpSpPr>
        <p:grpSpPr bwMode="auto">
          <a:xfrm>
            <a:off x="3141663" y="3662363"/>
            <a:ext cx="650875" cy="1317625"/>
            <a:chOff x="1979" y="2307"/>
            <a:chExt cx="410" cy="830"/>
          </a:xfrm>
        </p:grpSpPr>
        <p:sp>
          <p:nvSpPr>
            <p:cNvPr id="70667" name="AutoShape 11"/>
            <p:cNvSpPr>
              <a:spLocks noChangeArrowheads="1"/>
            </p:cNvSpPr>
            <p:nvPr/>
          </p:nvSpPr>
          <p:spPr bwMode="auto">
            <a:xfrm rot="13343882">
              <a:off x="2095" y="2537"/>
              <a:ext cx="294" cy="600"/>
            </a:xfrm>
            <a:prstGeom prst="upArrow">
              <a:avLst>
                <a:gd name="adj1" fmla="val 50000"/>
                <a:gd name="adj2" fmla="val 51020"/>
              </a:avLst>
            </a:prstGeom>
            <a:solidFill>
              <a:srgbClr val="FF0000">
                <a:alpha val="5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669" name="Text Box 13"/>
            <p:cNvSpPr txBox="1">
              <a:spLocks noChangeArrowheads="1"/>
            </p:cNvSpPr>
            <p:nvPr/>
          </p:nvSpPr>
          <p:spPr bwMode="auto">
            <a:xfrm rot="-24396337">
              <a:off x="1773" y="2513"/>
              <a:ext cx="6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FF3300"/>
                  </a:solidFill>
                </a:rPr>
                <a:t>Thermal</a:t>
              </a:r>
              <a:endParaRPr lang="en-US">
                <a:solidFill>
                  <a:srgbClr val="FF3300"/>
                </a:solidFill>
              </a:endParaRPr>
            </a:p>
          </p:txBody>
        </p:sp>
      </p:grpSp>
    </p:spTree>
    <p:extLst>
      <p:ext uri="{BB962C8B-B14F-4D97-AF65-F5344CB8AC3E}">
        <p14:creationId xmlns:p14="http://schemas.microsoft.com/office/powerpoint/2010/main" val="765287127"/>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70672"/>
                                        </p:tgtEl>
                                        <p:attrNameLst>
                                          <p:attrName>style.visibility</p:attrName>
                                        </p:attrNameLst>
                                      </p:cBhvr>
                                      <p:to>
                                        <p:strVal val="visible"/>
                                      </p:to>
                                    </p:set>
                                    <p:animEffect transition="in" filter="wipe(up)">
                                      <p:cBhvr>
                                        <p:cTn id="7" dur="500"/>
                                        <p:tgtEl>
                                          <p:spTgt spid="70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world 55 inclination"/>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8427" t="13022" r="28835" b="13737"/>
          <a:stretch>
            <a:fillRect/>
          </a:stretch>
        </p:blipFill>
        <p:spPr bwMode="auto">
          <a:xfrm>
            <a:off x="3570288" y="2809875"/>
            <a:ext cx="1524000" cy="1489075"/>
          </a:xfrm>
          <a:prstGeom prst="rect">
            <a:avLst/>
          </a:prstGeom>
          <a:noFill/>
          <a:extLst>
            <a:ext uri="{909E8E84-426E-40dd-AFC4-6F175D3DCCD1}">
              <a14:hiddenFill xmlns:a14="http://schemas.microsoft.com/office/drawing/2010/main">
                <a:solidFill>
                  <a:srgbClr val="FFFFFF"/>
                </a:solidFill>
              </a14:hiddenFill>
            </a:ext>
          </a:extLst>
        </p:spPr>
      </p:pic>
      <p:sp>
        <p:nvSpPr>
          <p:cNvPr id="71683" name="Oval 3">
            <a:hlinkClick r:id="rId3" action="ppaction://hlinksldjump"/>
          </p:cNvPr>
          <p:cNvSpPr>
            <a:spLocks noChangeArrowheads="1"/>
          </p:cNvSpPr>
          <p:nvPr/>
        </p:nvSpPr>
        <p:spPr bwMode="auto">
          <a:xfrm>
            <a:off x="1724025" y="889000"/>
            <a:ext cx="5272088" cy="52720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684" name="Rectangle 4"/>
          <p:cNvSpPr>
            <a:spLocks noChangeArrowheads="1"/>
          </p:cNvSpPr>
          <p:nvPr/>
        </p:nvSpPr>
        <p:spPr bwMode="auto">
          <a:xfrm>
            <a:off x="1020763" y="2879725"/>
            <a:ext cx="3322637" cy="1319213"/>
          </a:xfrm>
          <a:prstGeom prst="rect">
            <a:avLst/>
          </a:prstGeom>
          <a:solidFill>
            <a:srgbClr val="333333">
              <a:alpha val="63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1685" name="Picture 5" descr="IIA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54313" y="5308600"/>
            <a:ext cx="2965450" cy="1573213"/>
          </a:xfrm>
          <a:prstGeom prst="rect">
            <a:avLst/>
          </a:prstGeom>
          <a:noFill/>
          <a:extLst>
            <a:ext uri="{909E8E84-426E-40dd-AFC4-6F175D3DCCD1}">
              <a14:hiddenFill xmlns:a14="http://schemas.microsoft.com/office/drawing/2010/main">
                <a:solidFill>
                  <a:srgbClr val="FFFFFF"/>
                </a:solidFill>
              </a14:hiddenFill>
            </a:ext>
          </a:extLst>
        </p:spPr>
      </p:pic>
      <p:grpSp>
        <p:nvGrpSpPr>
          <p:cNvPr id="71694" name="Group 14"/>
          <p:cNvGrpSpPr>
            <a:grpSpLocks/>
          </p:cNvGrpSpPr>
          <p:nvPr/>
        </p:nvGrpSpPr>
        <p:grpSpPr bwMode="auto">
          <a:xfrm>
            <a:off x="3832225" y="4340225"/>
            <a:ext cx="1125538" cy="835025"/>
            <a:chOff x="2414" y="2734"/>
            <a:chExt cx="709" cy="526"/>
          </a:xfrm>
        </p:grpSpPr>
        <p:sp>
          <p:nvSpPr>
            <p:cNvPr id="71689" name="AutoShape 9"/>
            <p:cNvSpPr>
              <a:spLocks noChangeArrowheads="1"/>
            </p:cNvSpPr>
            <p:nvPr/>
          </p:nvSpPr>
          <p:spPr bwMode="auto">
            <a:xfrm rot="10800000">
              <a:off x="2595" y="2803"/>
              <a:ext cx="182" cy="432"/>
            </a:xfrm>
            <a:prstGeom prst="upArrow">
              <a:avLst>
                <a:gd name="adj1" fmla="val 50000"/>
                <a:gd name="adj2" fmla="val 59341"/>
              </a:avLst>
            </a:prstGeom>
            <a:solidFill>
              <a:srgbClr val="FF0000">
                <a:alpha val="53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690" name="AutoShape 10"/>
            <p:cNvSpPr>
              <a:spLocks noChangeArrowheads="1"/>
            </p:cNvSpPr>
            <p:nvPr/>
          </p:nvSpPr>
          <p:spPr bwMode="auto">
            <a:xfrm rot="10800000">
              <a:off x="2747" y="2807"/>
              <a:ext cx="182" cy="432"/>
            </a:xfrm>
            <a:prstGeom prst="upArrow">
              <a:avLst>
                <a:gd name="adj1" fmla="val 50000"/>
                <a:gd name="adj2" fmla="val 59341"/>
              </a:avLst>
            </a:prstGeom>
            <a:solidFill>
              <a:srgbClr val="0000FF">
                <a:alpha val="53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691" name="Text Box 11"/>
            <p:cNvSpPr txBox="1">
              <a:spLocks noChangeArrowheads="1"/>
            </p:cNvSpPr>
            <p:nvPr/>
          </p:nvSpPr>
          <p:spPr bwMode="auto">
            <a:xfrm rot="27000000">
              <a:off x="2247" y="2901"/>
              <a:ext cx="52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400">
                  <a:solidFill>
                    <a:srgbClr val="FF3300"/>
                  </a:solidFill>
                </a:rPr>
                <a:t>Thermal</a:t>
              </a:r>
              <a:endParaRPr lang="en-US" sz="1400">
                <a:solidFill>
                  <a:srgbClr val="FF3300"/>
                </a:solidFill>
              </a:endParaRPr>
            </a:p>
          </p:txBody>
        </p:sp>
        <p:sp>
          <p:nvSpPr>
            <p:cNvPr id="71692" name="Text Box 12"/>
            <p:cNvSpPr txBox="1">
              <a:spLocks noChangeArrowheads="1"/>
            </p:cNvSpPr>
            <p:nvPr/>
          </p:nvSpPr>
          <p:spPr bwMode="auto">
            <a:xfrm rot="27000000">
              <a:off x="2795" y="2932"/>
              <a:ext cx="4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400">
                  <a:solidFill>
                    <a:srgbClr val="0000FF"/>
                  </a:solidFill>
                </a:rPr>
                <a:t>Albedo</a:t>
              </a:r>
              <a:endParaRPr lang="en-US" sz="1400">
                <a:solidFill>
                  <a:srgbClr val="0000FF"/>
                </a:solidFill>
              </a:endParaRPr>
            </a:p>
          </p:txBody>
        </p:sp>
      </p:grpSp>
    </p:spTree>
    <p:extLst>
      <p:ext uri="{BB962C8B-B14F-4D97-AF65-F5344CB8AC3E}">
        <p14:creationId xmlns:p14="http://schemas.microsoft.com/office/powerpoint/2010/main" val="1762635975"/>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71694"/>
                                        </p:tgtEl>
                                        <p:attrNameLst>
                                          <p:attrName>style.visibility</p:attrName>
                                        </p:attrNameLst>
                                      </p:cBhvr>
                                      <p:to>
                                        <p:strVal val="visible"/>
                                      </p:to>
                                    </p:set>
                                    <p:animEffect transition="in" filter="wipe(up)">
                                      <p:cBhvr>
                                        <p:cTn id="7" dur="500"/>
                                        <p:tgtEl>
                                          <p:spTgt spid="71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241" y="816159"/>
            <a:ext cx="9680548" cy="61514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506" name="Group 16"/>
          <p:cNvGrpSpPr>
            <a:grpSpLocks/>
          </p:cNvGrpSpPr>
          <p:nvPr/>
        </p:nvGrpSpPr>
        <p:grpSpPr bwMode="auto">
          <a:xfrm>
            <a:off x="2128838" y="1250950"/>
            <a:ext cx="4856162" cy="4854575"/>
            <a:chOff x="1341" y="788"/>
            <a:chExt cx="3059" cy="3058"/>
          </a:xfrm>
        </p:grpSpPr>
        <p:pic>
          <p:nvPicPr>
            <p:cNvPr id="21507" name="Picture 14" descr="full phas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841" t="3239" r="24258" b="4004"/>
            <a:stretch>
              <a:fillRect/>
            </a:stretch>
          </p:blipFill>
          <p:spPr bwMode="auto">
            <a:xfrm>
              <a:off x="1341" y="788"/>
              <a:ext cx="3059" cy="3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08" name="Group 12"/>
            <p:cNvGrpSpPr>
              <a:grpSpLocks/>
            </p:cNvGrpSpPr>
            <p:nvPr/>
          </p:nvGrpSpPr>
          <p:grpSpPr bwMode="auto">
            <a:xfrm>
              <a:off x="2283" y="1681"/>
              <a:ext cx="1335" cy="1830"/>
              <a:chOff x="2283" y="1746"/>
              <a:chExt cx="1335" cy="1830"/>
            </a:xfrm>
          </p:grpSpPr>
          <p:pic>
            <p:nvPicPr>
              <p:cNvPr id="21510" name="Picture 2" descr="full phase GPS"/>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2680" t="8275" r="33701" b="4858"/>
              <a:stretch>
                <a:fillRect/>
              </a:stretch>
            </p:blipFill>
            <p:spPr bwMode="auto">
              <a:xfrm rot="-236830">
                <a:off x="2283" y="1746"/>
                <a:ext cx="1335" cy="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AutoShape 6"/>
              <p:cNvSpPr>
                <a:spLocks noChangeArrowheads="1"/>
              </p:cNvSpPr>
              <p:nvPr/>
            </p:nvSpPr>
            <p:spPr bwMode="auto">
              <a:xfrm rot="-1976009">
                <a:off x="2929" y="2691"/>
                <a:ext cx="186" cy="183"/>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p>
            </p:txBody>
          </p:sp>
          <p:sp>
            <p:nvSpPr>
              <p:cNvPr id="21512" name="Oval 7"/>
              <p:cNvSpPr>
                <a:spLocks noChangeArrowheads="1"/>
              </p:cNvSpPr>
              <p:nvPr/>
            </p:nvSpPr>
            <p:spPr bwMode="auto">
              <a:xfrm>
                <a:off x="2935" y="2677"/>
                <a:ext cx="90" cy="90"/>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21513" name="AutoShape 8"/>
              <p:cNvSpPr>
                <a:spLocks noChangeArrowheads="1"/>
              </p:cNvSpPr>
              <p:nvPr/>
            </p:nvSpPr>
            <p:spPr bwMode="auto">
              <a:xfrm rot="-7667637">
                <a:off x="3030" y="2785"/>
                <a:ext cx="72" cy="133"/>
              </a:xfrm>
              <a:prstGeom prst="moon">
                <a:avLst>
                  <a:gd name="adj" fmla="val 50000"/>
                </a:avLst>
              </a:prstGeom>
              <a:solidFill>
                <a:schemeClr val="bg1"/>
              </a:solidFill>
              <a:ln w="9525">
                <a:solidFill>
                  <a:schemeClr val="bg1"/>
                </a:solidFill>
                <a:miter lim="800000"/>
                <a:headEnd/>
                <a:tailEnd/>
              </a:ln>
            </p:spPr>
            <p:txBody>
              <a:bodyPr wrap="none" anchor="ctr"/>
              <a:lstStyle/>
              <a:p>
                <a:endParaRPr lang="en-GB"/>
              </a:p>
            </p:txBody>
          </p:sp>
          <p:sp>
            <p:nvSpPr>
              <p:cNvPr id="21514" name="AutoShape 10"/>
              <p:cNvSpPr>
                <a:spLocks noChangeArrowheads="1"/>
              </p:cNvSpPr>
              <p:nvPr/>
            </p:nvSpPr>
            <p:spPr bwMode="auto">
              <a:xfrm rot="4687131">
                <a:off x="3099" y="2819"/>
                <a:ext cx="46" cy="50"/>
              </a:xfrm>
              <a:prstGeom prst="rtTriangle">
                <a:avLst/>
              </a:prstGeom>
              <a:solidFill>
                <a:schemeClr val="bg1"/>
              </a:solidFill>
              <a:ln w="9525">
                <a:solidFill>
                  <a:schemeClr val="bg1"/>
                </a:solidFill>
                <a:miter lim="800000"/>
                <a:headEnd/>
                <a:tailEnd/>
              </a:ln>
            </p:spPr>
            <p:txBody>
              <a:bodyPr wrap="none" anchor="ctr"/>
              <a:lstStyle/>
              <a:p>
                <a:endParaRPr lang="en-GB"/>
              </a:p>
            </p:txBody>
          </p:sp>
          <p:sp>
            <p:nvSpPr>
              <p:cNvPr id="21515" name="AutoShape 11"/>
              <p:cNvSpPr>
                <a:spLocks noChangeArrowheads="1"/>
              </p:cNvSpPr>
              <p:nvPr/>
            </p:nvSpPr>
            <p:spPr bwMode="auto">
              <a:xfrm rot="7072471">
                <a:off x="3007" y="2881"/>
                <a:ext cx="46" cy="50"/>
              </a:xfrm>
              <a:prstGeom prst="rtTriangle">
                <a:avLst/>
              </a:prstGeom>
              <a:solidFill>
                <a:schemeClr val="bg1"/>
              </a:solidFill>
              <a:ln w="9525">
                <a:solidFill>
                  <a:schemeClr val="bg1"/>
                </a:solidFill>
                <a:miter lim="800000"/>
                <a:headEnd/>
                <a:tailEnd/>
              </a:ln>
            </p:spPr>
            <p:txBody>
              <a:bodyPr wrap="none" anchor="ctr"/>
              <a:lstStyle/>
              <a:p>
                <a:endParaRPr lang="en-GB"/>
              </a:p>
            </p:txBody>
          </p:sp>
        </p:grpSp>
        <p:sp>
          <p:nvSpPr>
            <p:cNvPr id="21509" name="Freeform 15"/>
            <p:cNvSpPr>
              <a:spLocks/>
            </p:cNvSpPr>
            <p:nvPr/>
          </p:nvSpPr>
          <p:spPr bwMode="auto">
            <a:xfrm>
              <a:off x="2522" y="893"/>
              <a:ext cx="792" cy="528"/>
            </a:xfrm>
            <a:custGeom>
              <a:avLst/>
              <a:gdLst>
                <a:gd name="T0" fmla="*/ 590 w 792"/>
                <a:gd name="T1" fmla="*/ 5 h 528"/>
                <a:gd name="T2" fmla="*/ 406 w 792"/>
                <a:gd name="T3" fmla="*/ 6 h 528"/>
                <a:gd name="T4" fmla="*/ 331 w 792"/>
                <a:gd name="T5" fmla="*/ 8 h 528"/>
                <a:gd name="T6" fmla="*/ 236 w 792"/>
                <a:gd name="T7" fmla="*/ 16 h 528"/>
                <a:gd name="T8" fmla="*/ 160 w 792"/>
                <a:gd name="T9" fmla="*/ 38 h 528"/>
                <a:gd name="T10" fmla="*/ 52 w 792"/>
                <a:gd name="T11" fmla="*/ 75 h 528"/>
                <a:gd name="T12" fmla="*/ 12 w 792"/>
                <a:gd name="T13" fmla="*/ 105 h 528"/>
                <a:gd name="T14" fmla="*/ 12 w 792"/>
                <a:gd name="T15" fmla="*/ 208 h 528"/>
                <a:gd name="T16" fmla="*/ 40 w 792"/>
                <a:gd name="T17" fmla="*/ 273 h 528"/>
                <a:gd name="T18" fmla="*/ 51 w 792"/>
                <a:gd name="T19" fmla="*/ 318 h 528"/>
                <a:gd name="T20" fmla="*/ 70 w 792"/>
                <a:gd name="T21" fmla="*/ 358 h 528"/>
                <a:gd name="T22" fmla="*/ 108 w 792"/>
                <a:gd name="T23" fmla="*/ 374 h 528"/>
                <a:gd name="T24" fmla="*/ 142 w 792"/>
                <a:gd name="T25" fmla="*/ 409 h 528"/>
                <a:gd name="T26" fmla="*/ 156 w 792"/>
                <a:gd name="T27" fmla="*/ 449 h 528"/>
                <a:gd name="T28" fmla="*/ 176 w 792"/>
                <a:gd name="T29" fmla="*/ 478 h 528"/>
                <a:gd name="T30" fmla="*/ 297 w 792"/>
                <a:gd name="T31" fmla="*/ 496 h 528"/>
                <a:gd name="T32" fmla="*/ 417 w 792"/>
                <a:gd name="T33" fmla="*/ 528 h 528"/>
                <a:gd name="T34" fmla="*/ 612 w 792"/>
                <a:gd name="T35" fmla="*/ 513 h 528"/>
                <a:gd name="T36" fmla="*/ 644 w 792"/>
                <a:gd name="T37" fmla="*/ 486 h 528"/>
                <a:gd name="T38" fmla="*/ 710 w 792"/>
                <a:gd name="T39" fmla="*/ 440 h 528"/>
                <a:gd name="T40" fmla="*/ 750 w 792"/>
                <a:gd name="T41" fmla="*/ 397 h 528"/>
                <a:gd name="T42" fmla="*/ 785 w 792"/>
                <a:gd name="T43" fmla="*/ 349 h 528"/>
                <a:gd name="T44" fmla="*/ 792 w 792"/>
                <a:gd name="T45" fmla="*/ 278 h 528"/>
                <a:gd name="T46" fmla="*/ 750 w 792"/>
                <a:gd name="T47" fmla="*/ 227 h 528"/>
                <a:gd name="T48" fmla="*/ 737 w 792"/>
                <a:gd name="T49" fmla="*/ 157 h 528"/>
                <a:gd name="T50" fmla="*/ 683 w 792"/>
                <a:gd name="T51" fmla="*/ 120 h 528"/>
                <a:gd name="T52" fmla="*/ 651 w 792"/>
                <a:gd name="T53" fmla="*/ 129 h 528"/>
                <a:gd name="T54" fmla="*/ 625 w 792"/>
                <a:gd name="T55" fmla="*/ 134 h 528"/>
                <a:gd name="T56" fmla="*/ 555 w 792"/>
                <a:gd name="T57" fmla="*/ 112 h 528"/>
                <a:gd name="T58" fmla="*/ 598 w 792"/>
                <a:gd name="T59" fmla="*/ 64 h 528"/>
                <a:gd name="T60" fmla="*/ 612 w 792"/>
                <a:gd name="T61" fmla="*/ 51 h 528"/>
                <a:gd name="T62" fmla="*/ 620 w 792"/>
                <a:gd name="T63" fmla="*/ 25 h 5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92"/>
                <a:gd name="T97" fmla="*/ 0 h 528"/>
                <a:gd name="T98" fmla="*/ 792 w 792"/>
                <a:gd name="T99" fmla="*/ 528 h 5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92" h="528">
                  <a:moveTo>
                    <a:pt x="611" y="11"/>
                  </a:moveTo>
                  <a:cubicBezTo>
                    <a:pt x="603" y="9"/>
                    <a:pt x="597" y="9"/>
                    <a:pt x="590" y="5"/>
                  </a:cubicBezTo>
                  <a:cubicBezTo>
                    <a:pt x="564" y="6"/>
                    <a:pt x="531" y="0"/>
                    <a:pt x="508" y="13"/>
                  </a:cubicBezTo>
                  <a:cubicBezTo>
                    <a:pt x="474" y="11"/>
                    <a:pt x="440" y="9"/>
                    <a:pt x="406" y="6"/>
                  </a:cubicBezTo>
                  <a:cubicBezTo>
                    <a:pt x="396" y="4"/>
                    <a:pt x="389" y="7"/>
                    <a:pt x="380" y="9"/>
                  </a:cubicBezTo>
                  <a:cubicBezTo>
                    <a:pt x="363" y="8"/>
                    <a:pt x="348" y="5"/>
                    <a:pt x="331" y="8"/>
                  </a:cubicBezTo>
                  <a:cubicBezTo>
                    <a:pt x="318" y="33"/>
                    <a:pt x="271" y="22"/>
                    <a:pt x="254" y="22"/>
                  </a:cubicBezTo>
                  <a:cubicBezTo>
                    <a:pt x="242" y="21"/>
                    <a:pt x="245" y="18"/>
                    <a:pt x="236" y="16"/>
                  </a:cubicBezTo>
                  <a:cubicBezTo>
                    <a:pt x="230" y="17"/>
                    <a:pt x="220" y="21"/>
                    <a:pt x="220" y="21"/>
                  </a:cubicBezTo>
                  <a:cubicBezTo>
                    <a:pt x="206" y="40"/>
                    <a:pt x="183" y="37"/>
                    <a:pt x="160" y="38"/>
                  </a:cubicBezTo>
                  <a:cubicBezTo>
                    <a:pt x="139" y="54"/>
                    <a:pt x="95" y="47"/>
                    <a:pt x="72" y="48"/>
                  </a:cubicBezTo>
                  <a:cubicBezTo>
                    <a:pt x="70" y="53"/>
                    <a:pt x="56" y="73"/>
                    <a:pt x="52" y="75"/>
                  </a:cubicBezTo>
                  <a:cubicBezTo>
                    <a:pt x="50" y="87"/>
                    <a:pt x="38" y="84"/>
                    <a:pt x="27" y="85"/>
                  </a:cubicBezTo>
                  <a:cubicBezTo>
                    <a:pt x="23" y="93"/>
                    <a:pt x="19" y="100"/>
                    <a:pt x="12" y="105"/>
                  </a:cubicBezTo>
                  <a:cubicBezTo>
                    <a:pt x="9" y="118"/>
                    <a:pt x="19" y="139"/>
                    <a:pt x="6" y="147"/>
                  </a:cubicBezTo>
                  <a:cubicBezTo>
                    <a:pt x="0" y="162"/>
                    <a:pt x="4" y="195"/>
                    <a:pt x="12" y="208"/>
                  </a:cubicBezTo>
                  <a:cubicBezTo>
                    <a:pt x="9" y="225"/>
                    <a:pt x="12" y="238"/>
                    <a:pt x="25" y="251"/>
                  </a:cubicBezTo>
                  <a:cubicBezTo>
                    <a:pt x="30" y="264"/>
                    <a:pt x="28" y="263"/>
                    <a:pt x="40" y="273"/>
                  </a:cubicBezTo>
                  <a:cubicBezTo>
                    <a:pt x="39" y="281"/>
                    <a:pt x="32" y="302"/>
                    <a:pt x="38" y="310"/>
                  </a:cubicBezTo>
                  <a:cubicBezTo>
                    <a:pt x="41" y="314"/>
                    <a:pt x="47" y="315"/>
                    <a:pt x="51" y="318"/>
                  </a:cubicBezTo>
                  <a:cubicBezTo>
                    <a:pt x="53" y="319"/>
                    <a:pt x="56" y="321"/>
                    <a:pt x="56" y="321"/>
                  </a:cubicBezTo>
                  <a:cubicBezTo>
                    <a:pt x="52" y="338"/>
                    <a:pt x="50" y="356"/>
                    <a:pt x="70" y="358"/>
                  </a:cubicBezTo>
                  <a:cubicBezTo>
                    <a:pt x="78" y="363"/>
                    <a:pt x="87" y="361"/>
                    <a:pt x="96" y="365"/>
                  </a:cubicBezTo>
                  <a:cubicBezTo>
                    <a:pt x="97" y="373"/>
                    <a:pt x="100" y="373"/>
                    <a:pt x="108" y="374"/>
                  </a:cubicBezTo>
                  <a:cubicBezTo>
                    <a:pt x="120" y="385"/>
                    <a:pt x="152" y="395"/>
                    <a:pt x="152" y="395"/>
                  </a:cubicBezTo>
                  <a:cubicBezTo>
                    <a:pt x="150" y="402"/>
                    <a:pt x="148" y="404"/>
                    <a:pt x="142" y="409"/>
                  </a:cubicBezTo>
                  <a:cubicBezTo>
                    <a:pt x="145" y="420"/>
                    <a:pt x="146" y="438"/>
                    <a:pt x="150" y="448"/>
                  </a:cubicBezTo>
                  <a:cubicBezTo>
                    <a:pt x="151" y="450"/>
                    <a:pt x="154" y="449"/>
                    <a:pt x="156" y="449"/>
                  </a:cubicBezTo>
                  <a:cubicBezTo>
                    <a:pt x="159" y="456"/>
                    <a:pt x="162" y="451"/>
                    <a:pt x="164" y="459"/>
                  </a:cubicBezTo>
                  <a:cubicBezTo>
                    <a:pt x="163" y="478"/>
                    <a:pt x="161" y="475"/>
                    <a:pt x="176" y="478"/>
                  </a:cubicBezTo>
                  <a:cubicBezTo>
                    <a:pt x="182" y="485"/>
                    <a:pt x="183" y="485"/>
                    <a:pt x="192" y="486"/>
                  </a:cubicBezTo>
                  <a:cubicBezTo>
                    <a:pt x="216" y="498"/>
                    <a:pt x="277" y="495"/>
                    <a:pt x="297" y="496"/>
                  </a:cubicBezTo>
                  <a:cubicBezTo>
                    <a:pt x="310" y="498"/>
                    <a:pt x="322" y="507"/>
                    <a:pt x="334" y="512"/>
                  </a:cubicBezTo>
                  <a:cubicBezTo>
                    <a:pt x="339" y="521"/>
                    <a:pt x="402" y="526"/>
                    <a:pt x="417" y="528"/>
                  </a:cubicBezTo>
                  <a:cubicBezTo>
                    <a:pt x="462" y="525"/>
                    <a:pt x="485" y="524"/>
                    <a:pt x="539" y="523"/>
                  </a:cubicBezTo>
                  <a:cubicBezTo>
                    <a:pt x="551" y="500"/>
                    <a:pt x="597" y="513"/>
                    <a:pt x="612" y="513"/>
                  </a:cubicBezTo>
                  <a:cubicBezTo>
                    <a:pt x="620" y="507"/>
                    <a:pt x="635" y="516"/>
                    <a:pt x="643" y="509"/>
                  </a:cubicBezTo>
                  <a:cubicBezTo>
                    <a:pt x="649" y="504"/>
                    <a:pt x="644" y="494"/>
                    <a:pt x="644" y="486"/>
                  </a:cubicBezTo>
                  <a:cubicBezTo>
                    <a:pt x="645" y="475"/>
                    <a:pt x="643" y="463"/>
                    <a:pt x="646" y="453"/>
                  </a:cubicBezTo>
                  <a:cubicBezTo>
                    <a:pt x="648" y="447"/>
                    <a:pt x="702" y="441"/>
                    <a:pt x="710" y="440"/>
                  </a:cubicBezTo>
                  <a:cubicBezTo>
                    <a:pt x="720" y="438"/>
                    <a:pt x="729" y="437"/>
                    <a:pt x="739" y="435"/>
                  </a:cubicBezTo>
                  <a:cubicBezTo>
                    <a:pt x="744" y="411"/>
                    <a:pt x="743" y="412"/>
                    <a:pt x="750" y="397"/>
                  </a:cubicBezTo>
                  <a:cubicBezTo>
                    <a:pt x="744" y="378"/>
                    <a:pt x="745" y="365"/>
                    <a:pt x="764" y="361"/>
                  </a:cubicBezTo>
                  <a:cubicBezTo>
                    <a:pt x="771" y="357"/>
                    <a:pt x="778" y="354"/>
                    <a:pt x="785" y="349"/>
                  </a:cubicBezTo>
                  <a:cubicBezTo>
                    <a:pt x="791" y="338"/>
                    <a:pt x="788" y="330"/>
                    <a:pt x="787" y="317"/>
                  </a:cubicBezTo>
                  <a:cubicBezTo>
                    <a:pt x="788" y="297"/>
                    <a:pt x="786" y="293"/>
                    <a:pt x="792" y="278"/>
                  </a:cubicBezTo>
                  <a:cubicBezTo>
                    <a:pt x="791" y="264"/>
                    <a:pt x="792" y="241"/>
                    <a:pt x="774" y="237"/>
                  </a:cubicBezTo>
                  <a:cubicBezTo>
                    <a:pt x="764" y="230"/>
                    <a:pt x="761" y="230"/>
                    <a:pt x="750" y="227"/>
                  </a:cubicBezTo>
                  <a:cubicBezTo>
                    <a:pt x="743" y="223"/>
                    <a:pt x="745" y="218"/>
                    <a:pt x="742" y="211"/>
                  </a:cubicBezTo>
                  <a:cubicBezTo>
                    <a:pt x="743" y="198"/>
                    <a:pt x="750" y="167"/>
                    <a:pt x="737" y="157"/>
                  </a:cubicBezTo>
                  <a:cubicBezTo>
                    <a:pt x="730" y="143"/>
                    <a:pt x="716" y="131"/>
                    <a:pt x="700" y="128"/>
                  </a:cubicBezTo>
                  <a:cubicBezTo>
                    <a:pt x="695" y="124"/>
                    <a:pt x="690" y="121"/>
                    <a:pt x="683" y="120"/>
                  </a:cubicBezTo>
                  <a:cubicBezTo>
                    <a:pt x="670" y="123"/>
                    <a:pt x="686" y="118"/>
                    <a:pt x="675" y="125"/>
                  </a:cubicBezTo>
                  <a:cubicBezTo>
                    <a:pt x="669" y="128"/>
                    <a:pt x="656" y="129"/>
                    <a:pt x="651" y="129"/>
                  </a:cubicBezTo>
                  <a:cubicBezTo>
                    <a:pt x="635" y="135"/>
                    <a:pt x="657" y="128"/>
                    <a:pt x="641" y="128"/>
                  </a:cubicBezTo>
                  <a:cubicBezTo>
                    <a:pt x="637" y="128"/>
                    <a:pt x="629" y="133"/>
                    <a:pt x="625" y="134"/>
                  </a:cubicBezTo>
                  <a:cubicBezTo>
                    <a:pt x="603" y="133"/>
                    <a:pt x="601" y="127"/>
                    <a:pt x="582" y="125"/>
                  </a:cubicBezTo>
                  <a:cubicBezTo>
                    <a:pt x="576" y="116"/>
                    <a:pt x="565" y="113"/>
                    <a:pt x="555" y="112"/>
                  </a:cubicBezTo>
                  <a:cubicBezTo>
                    <a:pt x="547" y="92"/>
                    <a:pt x="551" y="79"/>
                    <a:pt x="571" y="77"/>
                  </a:cubicBezTo>
                  <a:cubicBezTo>
                    <a:pt x="573" y="54"/>
                    <a:pt x="568" y="71"/>
                    <a:pt x="598" y="64"/>
                  </a:cubicBezTo>
                  <a:cubicBezTo>
                    <a:pt x="600" y="64"/>
                    <a:pt x="599" y="60"/>
                    <a:pt x="600" y="59"/>
                  </a:cubicBezTo>
                  <a:cubicBezTo>
                    <a:pt x="603" y="56"/>
                    <a:pt x="609" y="54"/>
                    <a:pt x="612" y="51"/>
                  </a:cubicBezTo>
                  <a:cubicBezTo>
                    <a:pt x="613" y="49"/>
                    <a:pt x="621" y="39"/>
                    <a:pt x="624" y="37"/>
                  </a:cubicBezTo>
                  <a:cubicBezTo>
                    <a:pt x="625" y="31"/>
                    <a:pt x="626" y="28"/>
                    <a:pt x="620" y="25"/>
                  </a:cubicBezTo>
                  <a:cubicBezTo>
                    <a:pt x="613" y="15"/>
                    <a:pt x="599" y="20"/>
                    <a:pt x="611" y="11"/>
                  </a:cubicBezTo>
                  <a:close/>
                </a:path>
              </a:pathLst>
            </a:custGeom>
            <a:solidFill>
              <a:schemeClr val="bg1">
                <a:alpha val="78038"/>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3" name="Rectangle 2"/>
          <p:cNvSpPr/>
          <p:nvPr/>
        </p:nvSpPr>
        <p:spPr>
          <a:xfrm>
            <a:off x="6907121" y="1178896"/>
            <a:ext cx="1080654" cy="51690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10203030" y="4172720"/>
            <a:ext cx="117695" cy="117695"/>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p:cNvCxnSpPr/>
          <p:nvPr/>
        </p:nvCxnSpPr>
        <p:spPr>
          <a:xfrm flipH="1">
            <a:off x="3793402" y="4010685"/>
            <a:ext cx="1376127" cy="550235"/>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5169529" y="4308914"/>
            <a:ext cx="117695" cy="117695"/>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p:cNvCxnSpPr/>
          <p:nvPr/>
        </p:nvCxnSpPr>
        <p:spPr>
          <a:xfrm flipH="1" flipV="1">
            <a:off x="4226809" y="3505710"/>
            <a:ext cx="934492" cy="80693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2927927" y="3759200"/>
            <a:ext cx="2233374" cy="251485"/>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338498">
            <a:off x="3031478" y="3169522"/>
            <a:ext cx="2255746" cy="461665"/>
          </a:xfrm>
          <a:prstGeom prst="rect">
            <a:avLst/>
          </a:prstGeom>
          <a:solidFill>
            <a:schemeClr val="bg1">
              <a:alpha val="66000"/>
            </a:schemeClr>
          </a:solidFill>
        </p:spPr>
        <p:txBody>
          <a:bodyPr wrap="none" rtlCol="0">
            <a:spAutoFit/>
          </a:bodyPr>
          <a:lstStyle/>
          <a:p>
            <a:r>
              <a:rPr lang="en-GB" dirty="0" smtClean="0">
                <a:solidFill>
                  <a:srgbClr val="FF0000"/>
                </a:solidFill>
              </a:rPr>
              <a:t>Resultant force</a:t>
            </a:r>
            <a:endParaRPr lang="en-GB" dirty="0">
              <a:solidFill>
                <a:srgbClr val="FF0000"/>
              </a:solidFill>
            </a:endParaRPr>
          </a:p>
        </p:txBody>
      </p:sp>
      <p:sp>
        <p:nvSpPr>
          <p:cNvPr id="22" name="TextBox 21"/>
          <p:cNvSpPr txBox="1"/>
          <p:nvPr/>
        </p:nvSpPr>
        <p:spPr>
          <a:xfrm>
            <a:off x="3186222" y="162795"/>
            <a:ext cx="2805576" cy="461665"/>
          </a:xfrm>
          <a:prstGeom prst="rect">
            <a:avLst/>
          </a:prstGeom>
          <a:noFill/>
        </p:spPr>
        <p:txBody>
          <a:bodyPr wrap="none" rtlCol="0">
            <a:spAutoFit/>
          </a:bodyPr>
          <a:lstStyle/>
          <a:p>
            <a:r>
              <a:rPr lang="en-GB" dirty="0" smtClean="0">
                <a:solidFill>
                  <a:schemeClr val="bg1"/>
                </a:solidFill>
              </a:rPr>
              <a:t>Radiation Pressure</a:t>
            </a:r>
            <a:endParaRPr lang="en-GB" dirty="0">
              <a:solidFill>
                <a:schemeClr val="bg1"/>
              </a:solidFill>
            </a:endParaRPr>
          </a:p>
        </p:txBody>
      </p:sp>
    </p:spTree>
    <p:extLst>
      <p:ext uri="{BB962C8B-B14F-4D97-AF65-F5344CB8AC3E}">
        <p14:creationId xmlns:p14="http://schemas.microsoft.com/office/powerpoint/2010/main" val="354124209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642 -0.34884 L -0.54687 -0.03472 " pathEditMode="relative" rAng="0" ptsTypes="AA">
                                      <p:cBhvr>
                                        <p:cTn id="6" dur="2000" fill="hold"/>
                                        <p:tgtEl>
                                          <p:spTgt spid="4"/>
                                        </p:tgtEl>
                                        <p:attrNameLst>
                                          <p:attrName>ppt_x</p:attrName>
                                          <p:attrName>ppt_y</p:attrName>
                                        </p:attrNameLst>
                                      </p:cBhvr>
                                      <p:rCtr x="-27031" y="15694"/>
                                    </p:animMotion>
                                  </p:childTnLst>
                                </p:cTn>
                              </p:par>
                            </p:childTnLst>
                          </p:cTn>
                        </p:par>
                        <p:par>
                          <p:cTn id="7" fill="hold">
                            <p:stCondLst>
                              <p:cond delay="2000"/>
                            </p:stCondLst>
                            <p:childTnLst>
                              <p:par>
                                <p:cTn id="8" presetID="22" presetClass="entr" presetSubtype="2"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xit" presetSubtype="0" fill="hold" grpId="1"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par>
                          <p:cTn id="19" fill="hold">
                            <p:stCondLst>
                              <p:cond delay="500"/>
                            </p:stCondLst>
                            <p:childTnLst>
                              <p:par>
                                <p:cTn id="20" presetID="42" presetClass="path" presetSubtype="0" accel="50000" decel="50000" fill="hold" grpId="1" nodeType="afterEffect">
                                  <p:stCondLst>
                                    <p:cond delay="0"/>
                                  </p:stCondLst>
                                  <p:childTnLst>
                                    <p:animMotion origin="layout" path="M -1.38889E-6 4.44444E-6 L 0.32934 0.38958 " pathEditMode="relative" rAng="0" ptsTypes="AA">
                                      <p:cBhvr>
                                        <p:cTn id="21" dur="2000" fill="hold"/>
                                        <p:tgtEl>
                                          <p:spTgt spid="7"/>
                                        </p:tgtEl>
                                        <p:attrNameLst>
                                          <p:attrName>ppt_x</p:attrName>
                                          <p:attrName>ppt_y</p:attrName>
                                        </p:attrNameLst>
                                      </p:cBhvr>
                                      <p:rCtr x="16458" y="19468"/>
                                    </p:animMotion>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1.94444E-6 2.59259E-6 L -0.14462 0.03449 " pathEditMode="relative" rAng="0" ptsTypes="AA">
                                      <p:cBhvr>
                                        <p:cTn id="29" dur="2000" fill="hold"/>
                                        <p:tgtEl>
                                          <p:spTgt spid="9"/>
                                        </p:tgtEl>
                                        <p:attrNameLst>
                                          <p:attrName>ppt_x</p:attrName>
                                          <p:attrName>ppt_y</p:attrName>
                                        </p:attrNameLst>
                                      </p:cBhvr>
                                      <p:rCtr x="-7240" y="1713"/>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xit" presetSubtype="0" fill="hold" nodeType="with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2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world 55 inclination"/>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8427" t="13022" r="28835" b="13737"/>
          <a:stretch>
            <a:fillRect/>
          </a:stretch>
        </p:blipFill>
        <p:spPr bwMode="auto">
          <a:xfrm>
            <a:off x="3570288" y="2809875"/>
            <a:ext cx="1524000" cy="1489075"/>
          </a:xfrm>
          <a:prstGeom prst="rect">
            <a:avLst/>
          </a:prstGeom>
          <a:noFill/>
          <a:extLst>
            <a:ext uri="{909E8E84-426E-40dd-AFC4-6F175D3DCCD1}">
              <a14:hiddenFill xmlns:a14="http://schemas.microsoft.com/office/drawing/2010/main">
                <a:solidFill>
                  <a:srgbClr val="FFFFFF"/>
                </a:solidFill>
              </a14:hiddenFill>
            </a:ext>
          </a:extLst>
        </p:spPr>
      </p:pic>
      <p:sp>
        <p:nvSpPr>
          <p:cNvPr id="69635" name="Oval 3">
            <a:hlinkClick r:id="rId3" action="ppaction://hlinksldjump"/>
          </p:cNvPr>
          <p:cNvSpPr>
            <a:spLocks noChangeArrowheads="1"/>
          </p:cNvSpPr>
          <p:nvPr/>
        </p:nvSpPr>
        <p:spPr bwMode="auto">
          <a:xfrm>
            <a:off x="1724025" y="889000"/>
            <a:ext cx="5272088" cy="52720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636" name="Rectangle 4"/>
          <p:cNvSpPr>
            <a:spLocks noChangeArrowheads="1"/>
          </p:cNvSpPr>
          <p:nvPr/>
        </p:nvSpPr>
        <p:spPr bwMode="auto">
          <a:xfrm>
            <a:off x="1020763" y="2879725"/>
            <a:ext cx="3322637" cy="1319213"/>
          </a:xfrm>
          <a:prstGeom prst="rect">
            <a:avLst/>
          </a:prstGeom>
          <a:solidFill>
            <a:srgbClr val="333333">
              <a:alpha val="63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69638" name="Picture 6" descr="IIA 4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1390" t="13107" r="35004" b="8376"/>
          <a:stretch>
            <a:fillRect/>
          </a:stretch>
        </p:blipFill>
        <p:spPr bwMode="auto">
          <a:xfrm rot="8230940">
            <a:off x="5659438" y="4668838"/>
            <a:ext cx="982662" cy="1220787"/>
          </a:xfrm>
          <a:prstGeom prst="rect">
            <a:avLst/>
          </a:prstGeom>
          <a:noFill/>
          <a:extLst>
            <a:ext uri="{909E8E84-426E-40dd-AFC4-6F175D3DCCD1}">
              <a14:hiddenFill xmlns:a14="http://schemas.microsoft.com/office/drawing/2010/main">
                <a:solidFill>
                  <a:srgbClr val="FFFFFF"/>
                </a:solidFill>
              </a14:hiddenFill>
            </a:ext>
          </a:extLst>
        </p:spPr>
      </p:pic>
      <p:grpSp>
        <p:nvGrpSpPr>
          <p:cNvPr id="69645" name="Group 13"/>
          <p:cNvGrpSpPr>
            <a:grpSpLocks/>
          </p:cNvGrpSpPr>
          <p:nvPr/>
        </p:nvGrpSpPr>
        <p:grpSpPr bwMode="auto">
          <a:xfrm>
            <a:off x="4670425" y="3684588"/>
            <a:ext cx="1063625" cy="1679575"/>
            <a:chOff x="2942" y="2321"/>
            <a:chExt cx="670" cy="1058"/>
          </a:xfrm>
        </p:grpSpPr>
        <p:sp>
          <p:nvSpPr>
            <p:cNvPr id="69641" name="AutoShape 9"/>
            <p:cNvSpPr>
              <a:spLocks noChangeArrowheads="1"/>
            </p:cNvSpPr>
            <p:nvPr/>
          </p:nvSpPr>
          <p:spPr bwMode="auto">
            <a:xfrm rot="13634236">
              <a:off x="2913" y="2798"/>
              <a:ext cx="677" cy="342"/>
            </a:xfrm>
            <a:prstGeom prst="leftArrow">
              <a:avLst>
                <a:gd name="adj1" fmla="val 50000"/>
                <a:gd name="adj2" fmla="val 49488"/>
              </a:avLst>
            </a:prstGeom>
            <a:solidFill>
              <a:srgbClr val="FF0000">
                <a:alpha val="5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642" name="Text Box 10"/>
            <p:cNvSpPr txBox="1">
              <a:spLocks noChangeArrowheads="1"/>
            </p:cNvSpPr>
            <p:nvPr/>
          </p:nvSpPr>
          <p:spPr bwMode="auto">
            <a:xfrm rot="2786959">
              <a:off x="2755" y="2981"/>
              <a:ext cx="58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00">
                  <a:solidFill>
                    <a:srgbClr val="FF3300"/>
                  </a:solidFill>
                </a:rPr>
                <a:t>Thermal</a:t>
              </a:r>
              <a:endParaRPr lang="en-US" sz="1600">
                <a:solidFill>
                  <a:srgbClr val="FF3300"/>
                </a:solidFill>
              </a:endParaRPr>
            </a:p>
          </p:txBody>
        </p:sp>
        <p:sp>
          <p:nvSpPr>
            <p:cNvPr id="69643" name="AutoShape 11"/>
            <p:cNvSpPr>
              <a:spLocks noChangeArrowheads="1"/>
            </p:cNvSpPr>
            <p:nvPr/>
          </p:nvSpPr>
          <p:spPr bwMode="auto">
            <a:xfrm rot="13634236">
              <a:off x="3102" y="2632"/>
              <a:ext cx="677" cy="342"/>
            </a:xfrm>
            <a:prstGeom prst="leftArrow">
              <a:avLst>
                <a:gd name="adj1" fmla="val 50000"/>
                <a:gd name="adj2" fmla="val 49488"/>
              </a:avLst>
            </a:prstGeom>
            <a:solidFill>
              <a:srgbClr val="0000FF">
                <a:alpha val="5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9644" name="Text Box 12"/>
            <p:cNvSpPr txBox="1">
              <a:spLocks noChangeArrowheads="1"/>
            </p:cNvSpPr>
            <p:nvPr/>
          </p:nvSpPr>
          <p:spPr bwMode="auto">
            <a:xfrm rot="2786959">
              <a:off x="3234" y="2472"/>
              <a:ext cx="51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00">
                  <a:solidFill>
                    <a:srgbClr val="0000FF"/>
                  </a:solidFill>
                </a:rPr>
                <a:t>Albedo</a:t>
              </a:r>
              <a:endParaRPr lang="en-US" sz="1600">
                <a:solidFill>
                  <a:srgbClr val="0000FF"/>
                </a:solidFill>
              </a:endParaRPr>
            </a:p>
          </p:txBody>
        </p:sp>
      </p:grpSp>
    </p:spTree>
    <p:extLst>
      <p:ext uri="{BB962C8B-B14F-4D97-AF65-F5344CB8AC3E}">
        <p14:creationId xmlns:p14="http://schemas.microsoft.com/office/powerpoint/2010/main" val="1909105494"/>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9645"/>
                                        </p:tgtEl>
                                        <p:attrNameLst>
                                          <p:attrName>style.visibility</p:attrName>
                                        </p:attrNameLst>
                                      </p:cBhvr>
                                      <p:to>
                                        <p:strVal val="visible"/>
                                      </p:to>
                                    </p:set>
                                    <p:animEffect transition="in" filter="wipe(up)">
                                      <p:cBhvr>
                                        <p:cTn id="7" dur="500"/>
                                        <p:tgtEl>
                                          <p:spTgt spid="69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world 55 inclination"/>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8427" t="13022" r="28835" b="13737"/>
          <a:stretch>
            <a:fillRect/>
          </a:stretch>
        </p:blipFill>
        <p:spPr bwMode="auto">
          <a:xfrm>
            <a:off x="3570288" y="2809875"/>
            <a:ext cx="1524000" cy="1489075"/>
          </a:xfrm>
          <a:prstGeom prst="rect">
            <a:avLst/>
          </a:prstGeom>
          <a:noFill/>
          <a:extLst>
            <a:ext uri="{909E8E84-426E-40dd-AFC4-6F175D3DCCD1}">
              <a14:hiddenFill xmlns:a14="http://schemas.microsoft.com/office/drawing/2010/main">
                <a:solidFill>
                  <a:srgbClr val="FFFFFF"/>
                </a:solidFill>
              </a14:hiddenFill>
            </a:ext>
          </a:extLst>
        </p:spPr>
      </p:pic>
      <p:sp>
        <p:nvSpPr>
          <p:cNvPr id="72707" name="Oval 3"/>
          <p:cNvSpPr>
            <a:spLocks noChangeArrowheads="1"/>
          </p:cNvSpPr>
          <p:nvPr/>
        </p:nvSpPr>
        <p:spPr bwMode="auto">
          <a:xfrm>
            <a:off x="1724025" y="889000"/>
            <a:ext cx="5272088" cy="52720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708" name="Rectangle 4"/>
          <p:cNvSpPr>
            <a:spLocks noChangeArrowheads="1"/>
          </p:cNvSpPr>
          <p:nvPr/>
        </p:nvSpPr>
        <p:spPr bwMode="auto">
          <a:xfrm>
            <a:off x="1020763" y="2879725"/>
            <a:ext cx="3322637" cy="1319213"/>
          </a:xfrm>
          <a:prstGeom prst="rect">
            <a:avLst/>
          </a:prstGeom>
          <a:solidFill>
            <a:srgbClr val="333333">
              <a:alpha val="63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2712" name="Picture 8" descr="IIA 0"/>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8022" t="26491" r="21483" b="28290"/>
          <a:stretch>
            <a:fillRect/>
          </a:stretch>
        </p:blipFill>
        <p:spPr bwMode="auto">
          <a:xfrm>
            <a:off x="6242050" y="2863850"/>
            <a:ext cx="1198563" cy="1449388"/>
          </a:xfrm>
          <a:prstGeom prst="rect">
            <a:avLst/>
          </a:prstGeom>
          <a:noFill/>
          <a:extLst>
            <a:ext uri="{909E8E84-426E-40dd-AFC4-6F175D3DCCD1}">
              <a14:hiddenFill xmlns:a14="http://schemas.microsoft.com/office/drawing/2010/main">
                <a:solidFill>
                  <a:srgbClr val="FFFFFF"/>
                </a:solidFill>
              </a14:hiddenFill>
            </a:ext>
          </a:extLst>
        </p:spPr>
      </p:pic>
      <p:grpSp>
        <p:nvGrpSpPr>
          <p:cNvPr id="72718" name="Group 14"/>
          <p:cNvGrpSpPr>
            <a:grpSpLocks/>
          </p:cNvGrpSpPr>
          <p:nvPr/>
        </p:nvGrpSpPr>
        <p:grpSpPr bwMode="auto">
          <a:xfrm>
            <a:off x="4983163" y="2684463"/>
            <a:ext cx="1706562" cy="1676400"/>
            <a:chOff x="3139" y="1691"/>
            <a:chExt cx="1075" cy="1056"/>
          </a:xfrm>
        </p:grpSpPr>
        <p:sp>
          <p:nvSpPr>
            <p:cNvPr id="72713" name="AutoShape 9"/>
            <p:cNvSpPr>
              <a:spLocks noChangeArrowheads="1"/>
            </p:cNvSpPr>
            <p:nvPr/>
          </p:nvSpPr>
          <p:spPr bwMode="auto">
            <a:xfrm>
              <a:off x="3172" y="1815"/>
              <a:ext cx="1042" cy="494"/>
            </a:xfrm>
            <a:prstGeom prst="rightArrow">
              <a:avLst>
                <a:gd name="adj1" fmla="val 50000"/>
                <a:gd name="adj2" fmla="val 52733"/>
              </a:avLst>
            </a:prstGeom>
            <a:solidFill>
              <a:srgbClr val="FF0000">
                <a:alpha val="46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714" name="AutoShape 10"/>
            <p:cNvSpPr>
              <a:spLocks noChangeArrowheads="1"/>
            </p:cNvSpPr>
            <p:nvPr/>
          </p:nvSpPr>
          <p:spPr bwMode="auto">
            <a:xfrm>
              <a:off x="3169" y="2090"/>
              <a:ext cx="1042" cy="513"/>
            </a:xfrm>
            <a:prstGeom prst="rightArrow">
              <a:avLst>
                <a:gd name="adj1" fmla="val 50000"/>
                <a:gd name="adj2" fmla="val 50780"/>
              </a:avLst>
            </a:prstGeom>
            <a:solidFill>
              <a:srgbClr val="0000FF">
                <a:alpha val="63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715" name="Text Box 11"/>
            <p:cNvSpPr txBox="1">
              <a:spLocks noChangeArrowheads="1"/>
            </p:cNvSpPr>
            <p:nvPr/>
          </p:nvSpPr>
          <p:spPr bwMode="auto">
            <a:xfrm>
              <a:off x="3139" y="1691"/>
              <a:ext cx="6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FF3300"/>
                  </a:solidFill>
                </a:rPr>
                <a:t>Thermal</a:t>
              </a:r>
              <a:endParaRPr lang="en-US">
                <a:solidFill>
                  <a:srgbClr val="FF3300"/>
                </a:solidFill>
              </a:endParaRPr>
            </a:p>
          </p:txBody>
        </p:sp>
        <p:sp>
          <p:nvSpPr>
            <p:cNvPr id="72716" name="Text Box 12"/>
            <p:cNvSpPr txBox="1">
              <a:spLocks noChangeArrowheads="1"/>
            </p:cNvSpPr>
            <p:nvPr/>
          </p:nvSpPr>
          <p:spPr bwMode="auto">
            <a:xfrm>
              <a:off x="3187" y="2516"/>
              <a:ext cx="5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srgbClr val="0000FF"/>
                  </a:solidFill>
                </a:rPr>
                <a:t>Albedo</a:t>
              </a:r>
              <a:endParaRPr lang="en-US">
                <a:solidFill>
                  <a:srgbClr val="0000FF"/>
                </a:solidFill>
              </a:endParaRPr>
            </a:p>
          </p:txBody>
        </p:sp>
      </p:grpSp>
    </p:spTree>
    <p:extLst>
      <p:ext uri="{BB962C8B-B14F-4D97-AF65-F5344CB8AC3E}">
        <p14:creationId xmlns:p14="http://schemas.microsoft.com/office/powerpoint/2010/main" val="1950600813"/>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72718"/>
                                        </p:tgtEl>
                                        <p:attrNameLst>
                                          <p:attrName>style.visibility</p:attrName>
                                        </p:attrNameLst>
                                      </p:cBhvr>
                                      <p:to>
                                        <p:strVal val="visible"/>
                                      </p:to>
                                    </p:set>
                                    <p:animEffect transition="in" filter="wipe(left)">
                                      <p:cBhvr>
                                        <p:cTn id="7" dur="500"/>
                                        <p:tgtEl>
                                          <p:spTgt spid="72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84" name="Group 16"/>
          <p:cNvGrpSpPr>
            <a:grpSpLocks/>
          </p:cNvGrpSpPr>
          <p:nvPr/>
        </p:nvGrpSpPr>
        <p:grpSpPr bwMode="auto">
          <a:xfrm>
            <a:off x="2128838" y="1250950"/>
            <a:ext cx="4856162" cy="4854575"/>
            <a:chOff x="1341" y="788"/>
            <a:chExt cx="3059" cy="3058"/>
          </a:xfrm>
        </p:grpSpPr>
        <p:pic>
          <p:nvPicPr>
            <p:cNvPr id="58382" name="Picture 14" descr="full phase"/>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2841" t="3239" r="24258" b="4004"/>
            <a:stretch>
              <a:fillRect/>
            </a:stretch>
          </p:blipFill>
          <p:spPr bwMode="auto">
            <a:xfrm>
              <a:off x="1341" y="788"/>
              <a:ext cx="3059" cy="3058"/>
            </a:xfrm>
            <a:prstGeom prst="rect">
              <a:avLst/>
            </a:prstGeom>
            <a:noFill/>
            <a:extLst>
              <a:ext uri="{909E8E84-426E-40dd-AFC4-6F175D3DCCD1}">
                <a14:hiddenFill xmlns:a14="http://schemas.microsoft.com/office/drawing/2010/main">
                  <a:solidFill>
                    <a:srgbClr val="FFFFFF"/>
                  </a:solidFill>
                </a14:hiddenFill>
              </a:ext>
            </a:extLst>
          </p:spPr>
        </p:pic>
        <p:grpSp>
          <p:nvGrpSpPr>
            <p:cNvPr id="58380" name="Group 12"/>
            <p:cNvGrpSpPr>
              <a:grpSpLocks/>
            </p:cNvGrpSpPr>
            <p:nvPr/>
          </p:nvGrpSpPr>
          <p:grpSpPr bwMode="auto">
            <a:xfrm>
              <a:off x="2283" y="1681"/>
              <a:ext cx="1335" cy="1830"/>
              <a:chOff x="2283" y="1746"/>
              <a:chExt cx="1335" cy="1830"/>
            </a:xfrm>
          </p:grpSpPr>
          <p:pic>
            <p:nvPicPr>
              <p:cNvPr id="58370" name="Picture 2" descr="full phase GPS"/>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2680" t="8275" r="33701" b="4858"/>
              <a:stretch>
                <a:fillRect/>
              </a:stretch>
            </p:blipFill>
            <p:spPr bwMode="auto">
              <a:xfrm rot="-236830">
                <a:off x="2283" y="1746"/>
                <a:ext cx="1335" cy="1830"/>
              </a:xfrm>
              <a:prstGeom prst="rect">
                <a:avLst/>
              </a:prstGeom>
              <a:noFill/>
              <a:extLst>
                <a:ext uri="{909E8E84-426E-40dd-AFC4-6F175D3DCCD1}">
                  <a14:hiddenFill xmlns:a14="http://schemas.microsoft.com/office/drawing/2010/main">
                    <a:solidFill>
                      <a:srgbClr val="FFFFFF"/>
                    </a:solidFill>
                  </a14:hiddenFill>
                </a:ext>
              </a:extLst>
            </p:spPr>
          </p:pic>
          <p:sp>
            <p:nvSpPr>
              <p:cNvPr id="58374" name="AutoShape 6"/>
              <p:cNvSpPr>
                <a:spLocks noChangeArrowheads="1"/>
              </p:cNvSpPr>
              <p:nvPr/>
            </p:nvSpPr>
            <p:spPr bwMode="auto">
              <a:xfrm rot="-1976009">
                <a:off x="2929" y="2691"/>
                <a:ext cx="186" cy="183"/>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375" name="Oval 7"/>
              <p:cNvSpPr>
                <a:spLocks noChangeArrowheads="1"/>
              </p:cNvSpPr>
              <p:nvPr/>
            </p:nvSpPr>
            <p:spPr bwMode="auto">
              <a:xfrm>
                <a:off x="2935" y="2677"/>
                <a:ext cx="90" cy="90"/>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376" name="AutoShape 8"/>
              <p:cNvSpPr>
                <a:spLocks noChangeArrowheads="1"/>
              </p:cNvSpPr>
              <p:nvPr/>
            </p:nvSpPr>
            <p:spPr bwMode="auto">
              <a:xfrm rot="13932363">
                <a:off x="3030" y="2785"/>
                <a:ext cx="72" cy="133"/>
              </a:xfrm>
              <a:prstGeom prst="moon">
                <a:avLst>
                  <a:gd name="adj" fmla="val 50000"/>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378" name="AutoShape 10"/>
              <p:cNvSpPr>
                <a:spLocks noChangeArrowheads="1"/>
              </p:cNvSpPr>
              <p:nvPr/>
            </p:nvSpPr>
            <p:spPr bwMode="auto">
              <a:xfrm rot="4687131">
                <a:off x="3099" y="2819"/>
                <a:ext cx="46" cy="50"/>
              </a:xfrm>
              <a:prstGeom prst="rtTriangle">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379" name="AutoShape 11"/>
              <p:cNvSpPr>
                <a:spLocks noChangeArrowheads="1"/>
              </p:cNvSpPr>
              <p:nvPr/>
            </p:nvSpPr>
            <p:spPr bwMode="auto">
              <a:xfrm rot="7072471">
                <a:off x="3007" y="2881"/>
                <a:ext cx="46" cy="50"/>
              </a:xfrm>
              <a:prstGeom prst="rtTriangle">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8383" name="Freeform 15"/>
            <p:cNvSpPr>
              <a:spLocks/>
            </p:cNvSpPr>
            <p:nvPr/>
          </p:nvSpPr>
          <p:spPr bwMode="auto">
            <a:xfrm>
              <a:off x="2522" y="893"/>
              <a:ext cx="792" cy="528"/>
            </a:xfrm>
            <a:custGeom>
              <a:avLst/>
              <a:gdLst>
                <a:gd name="T0" fmla="*/ 590 w 792"/>
                <a:gd name="T1" fmla="*/ 5 h 528"/>
                <a:gd name="T2" fmla="*/ 406 w 792"/>
                <a:gd name="T3" fmla="*/ 6 h 528"/>
                <a:gd name="T4" fmla="*/ 331 w 792"/>
                <a:gd name="T5" fmla="*/ 8 h 528"/>
                <a:gd name="T6" fmla="*/ 236 w 792"/>
                <a:gd name="T7" fmla="*/ 16 h 528"/>
                <a:gd name="T8" fmla="*/ 160 w 792"/>
                <a:gd name="T9" fmla="*/ 38 h 528"/>
                <a:gd name="T10" fmla="*/ 52 w 792"/>
                <a:gd name="T11" fmla="*/ 75 h 528"/>
                <a:gd name="T12" fmla="*/ 12 w 792"/>
                <a:gd name="T13" fmla="*/ 105 h 528"/>
                <a:gd name="T14" fmla="*/ 12 w 792"/>
                <a:gd name="T15" fmla="*/ 208 h 528"/>
                <a:gd name="T16" fmla="*/ 40 w 792"/>
                <a:gd name="T17" fmla="*/ 273 h 528"/>
                <a:gd name="T18" fmla="*/ 51 w 792"/>
                <a:gd name="T19" fmla="*/ 318 h 528"/>
                <a:gd name="T20" fmla="*/ 70 w 792"/>
                <a:gd name="T21" fmla="*/ 358 h 528"/>
                <a:gd name="T22" fmla="*/ 108 w 792"/>
                <a:gd name="T23" fmla="*/ 374 h 528"/>
                <a:gd name="T24" fmla="*/ 142 w 792"/>
                <a:gd name="T25" fmla="*/ 409 h 528"/>
                <a:gd name="T26" fmla="*/ 156 w 792"/>
                <a:gd name="T27" fmla="*/ 449 h 528"/>
                <a:gd name="T28" fmla="*/ 176 w 792"/>
                <a:gd name="T29" fmla="*/ 478 h 528"/>
                <a:gd name="T30" fmla="*/ 297 w 792"/>
                <a:gd name="T31" fmla="*/ 496 h 528"/>
                <a:gd name="T32" fmla="*/ 417 w 792"/>
                <a:gd name="T33" fmla="*/ 528 h 528"/>
                <a:gd name="T34" fmla="*/ 612 w 792"/>
                <a:gd name="T35" fmla="*/ 513 h 528"/>
                <a:gd name="T36" fmla="*/ 644 w 792"/>
                <a:gd name="T37" fmla="*/ 486 h 528"/>
                <a:gd name="T38" fmla="*/ 710 w 792"/>
                <a:gd name="T39" fmla="*/ 440 h 528"/>
                <a:gd name="T40" fmla="*/ 750 w 792"/>
                <a:gd name="T41" fmla="*/ 397 h 528"/>
                <a:gd name="T42" fmla="*/ 785 w 792"/>
                <a:gd name="T43" fmla="*/ 349 h 528"/>
                <a:gd name="T44" fmla="*/ 792 w 792"/>
                <a:gd name="T45" fmla="*/ 278 h 528"/>
                <a:gd name="T46" fmla="*/ 750 w 792"/>
                <a:gd name="T47" fmla="*/ 227 h 528"/>
                <a:gd name="T48" fmla="*/ 737 w 792"/>
                <a:gd name="T49" fmla="*/ 157 h 528"/>
                <a:gd name="T50" fmla="*/ 683 w 792"/>
                <a:gd name="T51" fmla="*/ 120 h 528"/>
                <a:gd name="T52" fmla="*/ 651 w 792"/>
                <a:gd name="T53" fmla="*/ 129 h 528"/>
                <a:gd name="T54" fmla="*/ 625 w 792"/>
                <a:gd name="T55" fmla="*/ 134 h 528"/>
                <a:gd name="T56" fmla="*/ 555 w 792"/>
                <a:gd name="T57" fmla="*/ 112 h 528"/>
                <a:gd name="T58" fmla="*/ 598 w 792"/>
                <a:gd name="T59" fmla="*/ 64 h 528"/>
                <a:gd name="T60" fmla="*/ 612 w 792"/>
                <a:gd name="T61" fmla="*/ 51 h 528"/>
                <a:gd name="T62" fmla="*/ 620 w 792"/>
                <a:gd name="T63" fmla="*/ 25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92" h="528">
                  <a:moveTo>
                    <a:pt x="611" y="11"/>
                  </a:moveTo>
                  <a:cubicBezTo>
                    <a:pt x="603" y="9"/>
                    <a:pt x="597" y="9"/>
                    <a:pt x="590" y="5"/>
                  </a:cubicBezTo>
                  <a:cubicBezTo>
                    <a:pt x="564" y="6"/>
                    <a:pt x="531" y="0"/>
                    <a:pt x="508" y="13"/>
                  </a:cubicBezTo>
                  <a:cubicBezTo>
                    <a:pt x="474" y="11"/>
                    <a:pt x="440" y="9"/>
                    <a:pt x="406" y="6"/>
                  </a:cubicBezTo>
                  <a:cubicBezTo>
                    <a:pt x="396" y="4"/>
                    <a:pt x="389" y="7"/>
                    <a:pt x="380" y="9"/>
                  </a:cubicBezTo>
                  <a:cubicBezTo>
                    <a:pt x="363" y="8"/>
                    <a:pt x="348" y="5"/>
                    <a:pt x="331" y="8"/>
                  </a:cubicBezTo>
                  <a:cubicBezTo>
                    <a:pt x="318" y="33"/>
                    <a:pt x="271" y="22"/>
                    <a:pt x="254" y="22"/>
                  </a:cubicBezTo>
                  <a:cubicBezTo>
                    <a:pt x="242" y="21"/>
                    <a:pt x="245" y="18"/>
                    <a:pt x="236" y="16"/>
                  </a:cubicBezTo>
                  <a:cubicBezTo>
                    <a:pt x="230" y="17"/>
                    <a:pt x="220" y="21"/>
                    <a:pt x="220" y="21"/>
                  </a:cubicBezTo>
                  <a:cubicBezTo>
                    <a:pt x="206" y="40"/>
                    <a:pt x="183" y="37"/>
                    <a:pt x="160" y="38"/>
                  </a:cubicBezTo>
                  <a:cubicBezTo>
                    <a:pt x="139" y="54"/>
                    <a:pt x="95" y="47"/>
                    <a:pt x="72" y="48"/>
                  </a:cubicBezTo>
                  <a:cubicBezTo>
                    <a:pt x="70" y="53"/>
                    <a:pt x="56" y="73"/>
                    <a:pt x="52" y="75"/>
                  </a:cubicBezTo>
                  <a:cubicBezTo>
                    <a:pt x="50" y="87"/>
                    <a:pt x="38" y="84"/>
                    <a:pt x="27" y="85"/>
                  </a:cubicBezTo>
                  <a:cubicBezTo>
                    <a:pt x="23" y="93"/>
                    <a:pt x="19" y="100"/>
                    <a:pt x="12" y="105"/>
                  </a:cubicBezTo>
                  <a:cubicBezTo>
                    <a:pt x="9" y="118"/>
                    <a:pt x="19" y="139"/>
                    <a:pt x="6" y="147"/>
                  </a:cubicBezTo>
                  <a:cubicBezTo>
                    <a:pt x="0" y="162"/>
                    <a:pt x="4" y="195"/>
                    <a:pt x="12" y="208"/>
                  </a:cubicBezTo>
                  <a:cubicBezTo>
                    <a:pt x="9" y="225"/>
                    <a:pt x="12" y="238"/>
                    <a:pt x="25" y="251"/>
                  </a:cubicBezTo>
                  <a:cubicBezTo>
                    <a:pt x="30" y="264"/>
                    <a:pt x="28" y="263"/>
                    <a:pt x="40" y="273"/>
                  </a:cubicBezTo>
                  <a:cubicBezTo>
                    <a:pt x="39" y="281"/>
                    <a:pt x="32" y="302"/>
                    <a:pt x="38" y="310"/>
                  </a:cubicBezTo>
                  <a:cubicBezTo>
                    <a:pt x="41" y="314"/>
                    <a:pt x="47" y="315"/>
                    <a:pt x="51" y="318"/>
                  </a:cubicBezTo>
                  <a:cubicBezTo>
                    <a:pt x="53" y="319"/>
                    <a:pt x="56" y="321"/>
                    <a:pt x="56" y="321"/>
                  </a:cubicBezTo>
                  <a:cubicBezTo>
                    <a:pt x="52" y="338"/>
                    <a:pt x="50" y="356"/>
                    <a:pt x="70" y="358"/>
                  </a:cubicBezTo>
                  <a:cubicBezTo>
                    <a:pt x="78" y="363"/>
                    <a:pt x="87" y="361"/>
                    <a:pt x="96" y="365"/>
                  </a:cubicBezTo>
                  <a:cubicBezTo>
                    <a:pt x="97" y="373"/>
                    <a:pt x="100" y="373"/>
                    <a:pt x="108" y="374"/>
                  </a:cubicBezTo>
                  <a:cubicBezTo>
                    <a:pt x="120" y="385"/>
                    <a:pt x="152" y="395"/>
                    <a:pt x="152" y="395"/>
                  </a:cubicBezTo>
                  <a:cubicBezTo>
                    <a:pt x="150" y="402"/>
                    <a:pt x="148" y="404"/>
                    <a:pt x="142" y="409"/>
                  </a:cubicBezTo>
                  <a:cubicBezTo>
                    <a:pt x="145" y="420"/>
                    <a:pt x="146" y="438"/>
                    <a:pt x="150" y="448"/>
                  </a:cubicBezTo>
                  <a:cubicBezTo>
                    <a:pt x="151" y="450"/>
                    <a:pt x="154" y="449"/>
                    <a:pt x="156" y="449"/>
                  </a:cubicBezTo>
                  <a:cubicBezTo>
                    <a:pt x="159" y="456"/>
                    <a:pt x="162" y="451"/>
                    <a:pt x="164" y="459"/>
                  </a:cubicBezTo>
                  <a:cubicBezTo>
                    <a:pt x="163" y="478"/>
                    <a:pt x="161" y="475"/>
                    <a:pt x="176" y="478"/>
                  </a:cubicBezTo>
                  <a:cubicBezTo>
                    <a:pt x="182" y="485"/>
                    <a:pt x="183" y="485"/>
                    <a:pt x="192" y="486"/>
                  </a:cubicBezTo>
                  <a:cubicBezTo>
                    <a:pt x="216" y="498"/>
                    <a:pt x="277" y="495"/>
                    <a:pt x="297" y="496"/>
                  </a:cubicBezTo>
                  <a:cubicBezTo>
                    <a:pt x="310" y="498"/>
                    <a:pt x="322" y="507"/>
                    <a:pt x="334" y="512"/>
                  </a:cubicBezTo>
                  <a:cubicBezTo>
                    <a:pt x="339" y="521"/>
                    <a:pt x="402" y="526"/>
                    <a:pt x="417" y="528"/>
                  </a:cubicBezTo>
                  <a:cubicBezTo>
                    <a:pt x="462" y="525"/>
                    <a:pt x="485" y="524"/>
                    <a:pt x="539" y="523"/>
                  </a:cubicBezTo>
                  <a:cubicBezTo>
                    <a:pt x="551" y="500"/>
                    <a:pt x="597" y="513"/>
                    <a:pt x="612" y="513"/>
                  </a:cubicBezTo>
                  <a:cubicBezTo>
                    <a:pt x="620" y="507"/>
                    <a:pt x="635" y="516"/>
                    <a:pt x="643" y="509"/>
                  </a:cubicBezTo>
                  <a:cubicBezTo>
                    <a:pt x="649" y="504"/>
                    <a:pt x="644" y="494"/>
                    <a:pt x="644" y="486"/>
                  </a:cubicBezTo>
                  <a:cubicBezTo>
                    <a:pt x="645" y="475"/>
                    <a:pt x="643" y="463"/>
                    <a:pt x="646" y="453"/>
                  </a:cubicBezTo>
                  <a:cubicBezTo>
                    <a:pt x="648" y="447"/>
                    <a:pt x="702" y="441"/>
                    <a:pt x="710" y="440"/>
                  </a:cubicBezTo>
                  <a:cubicBezTo>
                    <a:pt x="720" y="438"/>
                    <a:pt x="729" y="437"/>
                    <a:pt x="739" y="435"/>
                  </a:cubicBezTo>
                  <a:cubicBezTo>
                    <a:pt x="744" y="411"/>
                    <a:pt x="743" y="412"/>
                    <a:pt x="750" y="397"/>
                  </a:cubicBezTo>
                  <a:cubicBezTo>
                    <a:pt x="744" y="378"/>
                    <a:pt x="745" y="365"/>
                    <a:pt x="764" y="361"/>
                  </a:cubicBezTo>
                  <a:cubicBezTo>
                    <a:pt x="771" y="357"/>
                    <a:pt x="778" y="354"/>
                    <a:pt x="785" y="349"/>
                  </a:cubicBezTo>
                  <a:cubicBezTo>
                    <a:pt x="791" y="338"/>
                    <a:pt x="788" y="330"/>
                    <a:pt x="787" y="317"/>
                  </a:cubicBezTo>
                  <a:cubicBezTo>
                    <a:pt x="788" y="297"/>
                    <a:pt x="786" y="293"/>
                    <a:pt x="792" y="278"/>
                  </a:cubicBezTo>
                  <a:cubicBezTo>
                    <a:pt x="791" y="264"/>
                    <a:pt x="792" y="241"/>
                    <a:pt x="774" y="237"/>
                  </a:cubicBezTo>
                  <a:cubicBezTo>
                    <a:pt x="764" y="230"/>
                    <a:pt x="761" y="230"/>
                    <a:pt x="750" y="227"/>
                  </a:cubicBezTo>
                  <a:cubicBezTo>
                    <a:pt x="743" y="223"/>
                    <a:pt x="745" y="218"/>
                    <a:pt x="742" y="211"/>
                  </a:cubicBezTo>
                  <a:cubicBezTo>
                    <a:pt x="743" y="198"/>
                    <a:pt x="750" y="167"/>
                    <a:pt x="737" y="157"/>
                  </a:cubicBezTo>
                  <a:cubicBezTo>
                    <a:pt x="730" y="143"/>
                    <a:pt x="716" y="131"/>
                    <a:pt x="700" y="128"/>
                  </a:cubicBezTo>
                  <a:cubicBezTo>
                    <a:pt x="695" y="124"/>
                    <a:pt x="690" y="121"/>
                    <a:pt x="683" y="120"/>
                  </a:cubicBezTo>
                  <a:cubicBezTo>
                    <a:pt x="670" y="123"/>
                    <a:pt x="686" y="118"/>
                    <a:pt x="675" y="125"/>
                  </a:cubicBezTo>
                  <a:cubicBezTo>
                    <a:pt x="669" y="128"/>
                    <a:pt x="656" y="129"/>
                    <a:pt x="651" y="129"/>
                  </a:cubicBezTo>
                  <a:cubicBezTo>
                    <a:pt x="635" y="135"/>
                    <a:pt x="657" y="128"/>
                    <a:pt x="641" y="128"/>
                  </a:cubicBezTo>
                  <a:cubicBezTo>
                    <a:pt x="637" y="128"/>
                    <a:pt x="629" y="133"/>
                    <a:pt x="625" y="134"/>
                  </a:cubicBezTo>
                  <a:cubicBezTo>
                    <a:pt x="603" y="133"/>
                    <a:pt x="601" y="127"/>
                    <a:pt x="582" y="125"/>
                  </a:cubicBezTo>
                  <a:cubicBezTo>
                    <a:pt x="576" y="116"/>
                    <a:pt x="565" y="113"/>
                    <a:pt x="555" y="112"/>
                  </a:cubicBezTo>
                  <a:cubicBezTo>
                    <a:pt x="547" y="92"/>
                    <a:pt x="551" y="79"/>
                    <a:pt x="571" y="77"/>
                  </a:cubicBezTo>
                  <a:cubicBezTo>
                    <a:pt x="573" y="54"/>
                    <a:pt x="568" y="71"/>
                    <a:pt x="598" y="64"/>
                  </a:cubicBezTo>
                  <a:cubicBezTo>
                    <a:pt x="600" y="64"/>
                    <a:pt x="599" y="60"/>
                    <a:pt x="600" y="59"/>
                  </a:cubicBezTo>
                  <a:cubicBezTo>
                    <a:pt x="603" y="56"/>
                    <a:pt x="609" y="54"/>
                    <a:pt x="612" y="51"/>
                  </a:cubicBezTo>
                  <a:cubicBezTo>
                    <a:pt x="613" y="49"/>
                    <a:pt x="621" y="39"/>
                    <a:pt x="624" y="37"/>
                  </a:cubicBezTo>
                  <a:cubicBezTo>
                    <a:pt x="625" y="31"/>
                    <a:pt x="626" y="28"/>
                    <a:pt x="620" y="25"/>
                  </a:cubicBezTo>
                  <a:cubicBezTo>
                    <a:pt x="613" y="15"/>
                    <a:pt x="599" y="20"/>
                    <a:pt x="611" y="11"/>
                  </a:cubicBezTo>
                  <a:close/>
                </a:path>
              </a:pathLst>
            </a:custGeom>
            <a:solidFill>
              <a:schemeClr val="bg1">
                <a:alpha val="78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Tree>
    <p:extLst>
      <p:ext uri="{BB962C8B-B14F-4D97-AF65-F5344CB8AC3E}">
        <p14:creationId xmlns:p14="http://schemas.microsoft.com/office/powerpoint/2010/main" val="2425988679"/>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world 55 inclination"/>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8427" t="13022" r="28835" b="13737"/>
          <a:stretch>
            <a:fillRect/>
          </a:stretch>
        </p:blipFill>
        <p:spPr bwMode="auto">
          <a:xfrm>
            <a:off x="5094288" y="2809875"/>
            <a:ext cx="1524000" cy="1489075"/>
          </a:xfrm>
          <a:prstGeom prst="rect">
            <a:avLst/>
          </a:prstGeom>
          <a:noFill/>
          <a:extLst>
            <a:ext uri="{909E8E84-426E-40dd-AFC4-6F175D3DCCD1}">
              <a14:hiddenFill xmlns:a14="http://schemas.microsoft.com/office/drawing/2010/main">
                <a:solidFill>
                  <a:srgbClr val="FFFFFF"/>
                </a:solidFill>
              </a14:hiddenFill>
            </a:ext>
          </a:extLst>
        </p:spPr>
      </p:pic>
      <p:sp>
        <p:nvSpPr>
          <p:cNvPr id="79875" name="Oval 3"/>
          <p:cNvSpPr>
            <a:spLocks noChangeArrowheads="1"/>
          </p:cNvSpPr>
          <p:nvPr/>
        </p:nvSpPr>
        <p:spPr bwMode="auto">
          <a:xfrm>
            <a:off x="3248025" y="889000"/>
            <a:ext cx="5272088" cy="52720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876" name="Rectangle 4"/>
          <p:cNvSpPr>
            <a:spLocks noChangeArrowheads="1"/>
          </p:cNvSpPr>
          <p:nvPr/>
        </p:nvSpPr>
        <p:spPr bwMode="auto">
          <a:xfrm>
            <a:off x="3146425" y="2879725"/>
            <a:ext cx="2720975" cy="1319213"/>
          </a:xfrm>
          <a:prstGeom prst="rect">
            <a:avLst/>
          </a:prstGeom>
          <a:solidFill>
            <a:srgbClr val="333333">
              <a:alpha val="63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p>
        </p:txBody>
      </p:sp>
      <p:pic>
        <p:nvPicPr>
          <p:cNvPr id="7988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213" y="1352550"/>
            <a:ext cx="2801937" cy="191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9883" name="Text Box 11"/>
          <p:cNvSpPr txBox="1">
            <a:spLocks noChangeArrowheads="1"/>
          </p:cNvSpPr>
          <p:nvPr/>
        </p:nvSpPr>
        <p:spPr bwMode="auto">
          <a:xfrm>
            <a:off x="671513" y="4943475"/>
            <a:ext cx="28130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GB"/>
              <a:t>Orbit estimated using</a:t>
            </a:r>
          </a:p>
          <a:p>
            <a:pPr algn="ctr"/>
            <a:r>
              <a:rPr lang="en-GB"/>
              <a:t>using phase/pseudorange</a:t>
            </a:r>
          </a:p>
          <a:p>
            <a:pPr algn="ctr"/>
            <a:r>
              <a:rPr lang="en-GB"/>
              <a:t>(without modelling PRP) </a:t>
            </a:r>
            <a:endParaRPr lang="en-US"/>
          </a:p>
        </p:txBody>
      </p:sp>
      <p:sp>
        <p:nvSpPr>
          <p:cNvPr id="79885" name="Line 13"/>
          <p:cNvSpPr>
            <a:spLocks noChangeShapeType="1"/>
          </p:cNvSpPr>
          <p:nvPr/>
        </p:nvSpPr>
        <p:spPr bwMode="auto">
          <a:xfrm flipV="1">
            <a:off x="3284538" y="4937125"/>
            <a:ext cx="344487" cy="244475"/>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79886" name="Picture 14" descr="off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950" y="3254375"/>
            <a:ext cx="2760663" cy="1568450"/>
          </a:xfrm>
          <a:prstGeom prst="rect">
            <a:avLst/>
          </a:prstGeom>
          <a:noFill/>
          <a:extLst>
            <a:ext uri="{909E8E84-426E-40dd-AFC4-6F175D3DCCD1}">
              <a14:hiddenFill xmlns:a14="http://schemas.microsoft.com/office/drawing/2010/main">
                <a:solidFill>
                  <a:srgbClr val="FFFFFF"/>
                </a:solidFill>
              </a14:hiddenFill>
            </a:ext>
          </a:extLst>
        </p:spPr>
      </p:pic>
      <p:grpSp>
        <p:nvGrpSpPr>
          <p:cNvPr id="79905" name="Group 33"/>
          <p:cNvGrpSpPr>
            <a:grpSpLocks/>
          </p:cNvGrpSpPr>
          <p:nvPr/>
        </p:nvGrpSpPr>
        <p:grpSpPr bwMode="auto">
          <a:xfrm>
            <a:off x="3200400" y="358775"/>
            <a:ext cx="5343525" cy="6307138"/>
            <a:chOff x="2016" y="226"/>
            <a:chExt cx="3366" cy="3973"/>
          </a:xfrm>
        </p:grpSpPr>
        <p:sp>
          <p:nvSpPr>
            <p:cNvPr id="79887" name="Rectangle 15"/>
            <p:cNvSpPr>
              <a:spLocks noChangeArrowheads="1"/>
            </p:cNvSpPr>
            <p:nvPr/>
          </p:nvSpPr>
          <p:spPr bwMode="auto">
            <a:xfrm>
              <a:off x="2016" y="1858"/>
              <a:ext cx="56" cy="720"/>
            </a:xfrm>
            <a:prstGeom prst="rect">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888" name="Rectangle 16"/>
            <p:cNvSpPr>
              <a:spLocks noChangeArrowheads="1"/>
            </p:cNvSpPr>
            <p:nvPr/>
          </p:nvSpPr>
          <p:spPr bwMode="auto">
            <a:xfrm>
              <a:off x="5326" y="1865"/>
              <a:ext cx="56" cy="720"/>
            </a:xfrm>
            <a:prstGeom prst="rect">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889" name="Rectangle 17"/>
            <p:cNvSpPr>
              <a:spLocks noChangeArrowheads="1"/>
            </p:cNvSpPr>
            <p:nvPr/>
          </p:nvSpPr>
          <p:spPr bwMode="auto">
            <a:xfrm>
              <a:off x="3743" y="3470"/>
              <a:ext cx="56" cy="720"/>
            </a:xfrm>
            <a:prstGeom prst="rect">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890" name="Rectangle 18"/>
            <p:cNvSpPr>
              <a:spLocks noChangeArrowheads="1"/>
            </p:cNvSpPr>
            <p:nvPr/>
          </p:nvSpPr>
          <p:spPr bwMode="auto">
            <a:xfrm>
              <a:off x="3653" y="226"/>
              <a:ext cx="56" cy="720"/>
            </a:xfrm>
            <a:prstGeom prst="rect">
              <a:avLst/>
            </a:prstGeom>
            <a:solidFill>
              <a:srgbClr val="00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893" name="Text Box 21"/>
            <p:cNvSpPr txBox="1">
              <a:spLocks noChangeArrowheads="1"/>
            </p:cNvSpPr>
            <p:nvPr/>
          </p:nvSpPr>
          <p:spPr bwMode="auto">
            <a:xfrm>
              <a:off x="3883" y="3968"/>
              <a:ext cx="8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Solar panel</a:t>
              </a:r>
              <a:endParaRPr lang="en-US"/>
            </a:p>
          </p:txBody>
        </p:sp>
      </p:grpSp>
      <p:grpSp>
        <p:nvGrpSpPr>
          <p:cNvPr id="79901" name="Group 29"/>
          <p:cNvGrpSpPr>
            <a:grpSpLocks/>
          </p:cNvGrpSpPr>
          <p:nvPr/>
        </p:nvGrpSpPr>
        <p:grpSpPr bwMode="auto">
          <a:xfrm>
            <a:off x="3570288" y="752475"/>
            <a:ext cx="5272087" cy="5381625"/>
            <a:chOff x="2249" y="474"/>
            <a:chExt cx="3321" cy="3390"/>
          </a:xfrm>
        </p:grpSpPr>
        <p:sp>
          <p:nvSpPr>
            <p:cNvPr id="79881" name="Oval 9"/>
            <p:cNvSpPr>
              <a:spLocks noChangeArrowheads="1"/>
            </p:cNvSpPr>
            <p:nvPr/>
          </p:nvSpPr>
          <p:spPr bwMode="auto">
            <a:xfrm>
              <a:off x="2249" y="543"/>
              <a:ext cx="3321" cy="3321"/>
            </a:xfrm>
            <a:prstGeom prst="ellipse">
              <a:avLst/>
            </a:prstGeom>
            <a:noFill/>
            <a:ln w="381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p>
          </p:txBody>
        </p:sp>
        <p:sp>
          <p:nvSpPr>
            <p:cNvPr id="79897" name="Text Box 25"/>
            <p:cNvSpPr txBox="1">
              <a:spLocks noChangeArrowheads="1"/>
            </p:cNvSpPr>
            <p:nvPr/>
          </p:nvSpPr>
          <p:spPr bwMode="auto">
            <a:xfrm>
              <a:off x="4767" y="474"/>
              <a:ext cx="7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‘SLR orbit’</a:t>
              </a:r>
              <a:endParaRPr lang="en-US"/>
            </a:p>
          </p:txBody>
        </p:sp>
        <p:sp>
          <p:nvSpPr>
            <p:cNvPr id="79898" name="Line 26"/>
            <p:cNvSpPr>
              <a:spLocks noChangeShapeType="1"/>
            </p:cNvSpPr>
            <p:nvPr/>
          </p:nvSpPr>
          <p:spPr bwMode="auto">
            <a:xfrm flipH="1">
              <a:off x="4968" y="701"/>
              <a:ext cx="149" cy="211"/>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79900" name="Group 28"/>
          <p:cNvGrpSpPr>
            <a:grpSpLocks/>
          </p:cNvGrpSpPr>
          <p:nvPr/>
        </p:nvGrpSpPr>
        <p:grpSpPr bwMode="auto">
          <a:xfrm>
            <a:off x="3771900" y="2216150"/>
            <a:ext cx="4170363" cy="1643063"/>
            <a:chOff x="2376" y="1396"/>
            <a:chExt cx="2627" cy="1035"/>
          </a:xfrm>
        </p:grpSpPr>
        <p:sp>
          <p:nvSpPr>
            <p:cNvPr id="79895" name="AutoShape 23"/>
            <p:cNvSpPr>
              <a:spLocks noChangeArrowheads="1"/>
            </p:cNvSpPr>
            <p:nvPr/>
          </p:nvSpPr>
          <p:spPr bwMode="auto">
            <a:xfrm>
              <a:off x="2376" y="2016"/>
              <a:ext cx="811" cy="408"/>
            </a:xfrm>
            <a:prstGeom prst="leftArrow">
              <a:avLst>
                <a:gd name="adj1" fmla="val 50000"/>
                <a:gd name="adj2" fmla="val 49694"/>
              </a:avLst>
            </a:prstGeom>
            <a:solidFill>
              <a:srgbClr val="FF0000">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896" name="AutoShape 24"/>
            <p:cNvSpPr>
              <a:spLocks noChangeArrowheads="1"/>
            </p:cNvSpPr>
            <p:nvPr/>
          </p:nvSpPr>
          <p:spPr bwMode="auto">
            <a:xfrm flipH="1">
              <a:off x="4192" y="2023"/>
              <a:ext cx="811" cy="408"/>
            </a:xfrm>
            <a:prstGeom prst="leftArrow">
              <a:avLst>
                <a:gd name="adj1" fmla="val 50000"/>
                <a:gd name="adj2" fmla="val 49694"/>
              </a:avLst>
            </a:prstGeom>
            <a:solidFill>
              <a:srgbClr val="FF0000">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899" name="Text Box 27"/>
            <p:cNvSpPr txBox="1">
              <a:spLocks noChangeArrowheads="1"/>
            </p:cNvSpPr>
            <p:nvPr/>
          </p:nvSpPr>
          <p:spPr bwMode="auto">
            <a:xfrm>
              <a:off x="2860" y="1396"/>
              <a:ext cx="17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Symmetric thermal thrust</a:t>
              </a:r>
              <a:endParaRPr lang="en-US"/>
            </a:p>
          </p:txBody>
        </p:sp>
      </p:grpSp>
      <p:grpSp>
        <p:nvGrpSpPr>
          <p:cNvPr id="79904" name="Group 32"/>
          <p:cNvGrpSpPr>
            <a:grpSpLocks/>
          </p:cNvGrpSpPr>
          <p:nvPr/>
        </p:nvGrpSpPr>
        <p:grpSpPr bwMode="auto">
          <a:xfrm>
            <a:off x="4570413" y="3225800"/>
            <a:ext cx="3392487" cy="1466850"/>
            <a:chOff x="2879" y="2032"/>
            <a:chExt cx="2137" cy="924"/>
          </a:xfrm>
        </p:grpSpPr>
        <p:sp>
          <p:nvSpPr>
            <p:cNvPr id="79902" name="AutoShape 30"/>
            <p:cNvSpPr>
              <a:spLocks noChangeArrowheads="1"/>
            </p:cNvSpPr>
            <p:nvPr/>
          </p:nvSpPr>
          <p:spPr bwMode="auto">
            <a:xfrm>
              <a:off x="4200" y="2032"/>
              <a:ext cx="816" cy="389"/>
            </a:xfrm>
            <a:prstGeom prst="rightArrow">
              <a:avLst>
                <a:gd name="adj1" fmla="val 50000"/>
                <a:gd name="adj2" fmla="val 52442"/>
              </a:avLst>
            </a:prstGeom>
            <a:solidFill>
              <a:srgbClr val="0000FF">
                <a:alpha val="69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903" name="Text Box 31"/>
            <p:cNvSpPr txBox="1">
              <a:spLocks noChangeArrowheads="1"/>
            </p:cNvSpPr>
            <p:nvPr/>
          </p:nvSpPr>
          <p:spPr bwMode="auto">
            <a:xfrm>
              <a:off x="2879" y="2725"/>
              <a:ext cx="17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t>Assymetric ‘Albedo’ thrust</a:t>
              </a:r>
              <a:endParaRPr lang="en-US"/>
            </a:p>
          </p:txBody>
        </p:sp>
      </p:grpSp>
      <p:sp>
        <p:nvSpPr>
          <p:cNvPr id="79906" name="Rectangle 34"/>
          <p:cNvSpPr>
            <a:spLocks noGrp="1" noChangeArrowheads="1"/>
          </p:cNvSpPr>
          <p:nvPr>
            <p:ph type="title"/>
          </p:nvPr>
        </p:nvSpPr>
        <p:spPr>
          <a:xfrm>
            <a:off x="147638" y="633413"/>
            <a:ext cx="2751137" cy="596900"/>
          </a:xfrm>
        </p:spPr>
        <p:txBody>
          <a:bodyPr/>
          <a:lstStyle/>
          <a:p>
            <a:r>
              <a:rPr lang="en-GB"/>
              <a:t>Explanation</a:t>
            </a:r>
            <a:endParaRPr lang="en-US"/>
          </a:p>
        </p:txBody>
      </p:sp>
    </p:spTree>
    <p:extLst>
      <p:ext uri="{BB962C8B-B14F-4D97-AF65-F5344CB8AC3E}">
        <p14:creationId xmlns:p14="http://schemas.microsoft.com/office/powerpoint/2010/main" val="3034029991"/>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9905"/>
                                        </p:tgtEl>
                                        <p:attrNameLst>
                                          <p:attrName>style.visibility</p:attrName>
                                        </p:attrNameLst>
                                      </p:cBhvr>
                                      <p:to>
                                        <p:strVal val="visible"/>
                                      </p:to>
                                    </p:set>
                                    <p:animEffect transition="in" filter="fade">
                                      <p:cBhvr>
                                        <p:cTn id="7" dur="2000"/>
                                        <p:tgtEl>
                                          <p:spTgt spid="799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9901"/>
                                        </p:tgtEl>
                                        <p:attrNameLst>
                                          <p:attrName>style.visibility</p:attrName>
                                        </p:attrNameLst>
                                      </p:cBhvr>
                                      <p:to>
                                        <p:strVal val="visible"/>
                                      </p:to>
                                    </p:set>
                                    <p:animEffect transition="in" filter="fade">
                                      <p:cBhvr>
                                        <p:cTn id="12" dur="2000"/>
                                        <p:tgtEl>
                                          <p:spTgt spid="799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5" presetClass="entr" presetSubtype="0" fill="hold" nodeType="clickEffect">
                                  <p:stCondLst>
                                    <p:cond delay="0"/>
                                  </p:stCondLst>
                                  <p:childTnLst>
                                    <p:set>
                                      <p:cBhvr>
                                        <p:cTn id="16" dur="1" fill="hold">
                                          <p:stCondLst>
                                            <p:cond delay="0"/>
                                          </p:stCondLst>
                                        </p:cTn>
                                        <p:tgtEl>
                                          <p:spTgt spid="79900"/>
                                        </p:tgtEl>
                                        <p:attrNameLst>
                                          <p:attrName>style.visibility</p:attrName>
                                        </p:attrNameLst>
                                      </p:cBhvr>
                                      <p:to>
                                        <p:strVal val="visible"/>
                                      </p:to>
                                    </p:set>
                                    <p:anim calcmode="lin" valueType="num">
                                      <p:cBhvr>
                                        <p:cTn id="17" dur="1000" fill="hold"/>
                                        <p:tgtEl>
                                          <p:spTgt spid="79900"/>
                                        </p:tgtEl>
                                        <p:attrNameLst>
                                          <p:attrName>ppt_w</p:attrName>
                                        </p:attrNameLst>
                                      </p:cBhvr>
                                      <p:tavLst>
                                        <p:tav tm="0">
                                          <p:val>
                                            <p:strVal val="#ppt_w*0.70"/>
                                          </p:val>
                                        </p:tav>
                                        <p:tav tm="100000">
                                          <p:val>
                                            <p:strVal val="#ppt_w"/>
                                          </p:val>
                                        </p:tav>
                                      </p:tavLst>
                                    </p:anim>
                                    <p:anim calcmode="lin" valueType="num">
                                      <p:cBhvr>
                                        <p:cTn id="18" dur="1000" fill="hold"/>
                                        <p:tgtEl>
                                          <p:spTgt spid="79900"/>
                                        </p:tgtEl>
                                        <p:attrNameLst>
                                          <p:attrName>ppt_h</p:attrName>
                                        </p:attrNameLst>
                                      </p:cBhvr>
                                      <p:tavLst>
                                        <p:tav tm="0">
                                          <p:val>
                                            <p:strVal val="#ppt_h"/>
                                          </p:val>
                                        </p:tav>
                                        <p:tav tm="100000">
                                          <p:val>
                                            <p:strVal val="#ppt_h"/>
                                          </p:val>
                                        </p:tav>
                                      </p:tavLst>
                                    </p:anim>
                                    <p:animEffect transition="in" filter="fade">
                                      <p:cBhvr>
                                        <p:cTn id="19" dur="1000"/>
                                        <p:tgtEl>
                                          <p:spTgt spid="7990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xit" presetSubtype="0" fill="hold" nodeType="clickEffect">
                                  <p:stCondLst>
                                    <p:cond delay="0"/>
                                  </p:stCondLst>
                                  <p:childTnLst>
                                    <p:animEffect transition="out" filter="fade">
                                      <p:cBhvr>
                                        <p:cTn id="23" dur="2000"/>
                                        <p:tgtEl>
                                          <p:spTgt spid="79900"/>
                                        </p:tgtEl>
                                      </p:cBhvr>
                                    </p:animEffect>
                                    <p:set>
                                      <p:cBhvr>
                                        <p:cTn id="24" dur="1" fill="hold">
                                          <p:stCondLst>
                                            <p:cond delay="1999"/>
                                          </p:stCondLst>
                                        </p:cTn>
                                        <p:tgtEl>
                                          <p:spTgt spid="79900"/>
                                        </p:tgtEl>
                                        <p:attrNameLst>
                                          <p:attrName>style.visibility</p:attrName>
                                        </p:attrNameLst>
                                      </p:cBhvr>
                                      <p:to>
                                        <p:strVal val="hidden"/>
                                      </p:to>
                                    </p:set>
                                  </p:childTnLst>
                                </p:cTn>
                              </p:par>
                              <p:par>
                                <p:cTn id="25" presetID="22" presetClass="entr" presetSubtype="8" fill="hold" nodeType="withEffect">
                                  <p:stCondLst>
                                    <p:cond delay="0"/>
                                  </p:stCondLst>
                                  <p:childTnLst>
                                    <p:set>
                                      <p:cBhvr>
                                        <p:cTn id="26" dur="1" fill="hold">
                                          <p:stCondLst>
                                            <p:cond delay="0"/>
                                          </p:stCondLst>
                                        </p:cTn>
                                        <p:tgtEl>
                                          <p:spTgt spid="79904"/>
                                        </p:tgtEl>
                                        <p:attrNameLst>
                                          <p:attrName>style.visibility</p:attrName>
                                        </p:attrNameLst>
                                      </p:cBhvr>
                                      <p:to>
                                        <p:strVal val="visible"/>
                                      </p:to>
                                    </p:set>
                                    <p:animEffect transition="in" filter="wipe(left)">
                                      <p:cBhvr>
                                        <p:cTn id="27" dur="2000"/>
                                        <p:tgtEl>
                                          <p:spTgt spid="7990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0" presetClass="path" presetSubtype="0" accel="50000" decel="50000" fill="hold" grpId="0" nodeType="clickEffect">
                                  <p:stCondLst>
                                    <p:cond delay="0"/>
                                  </p:stCondLst>
                                  <p:childTnLst>
                                    <p:animMotion origin="layout" path="M 0 2.96296E-6 L 0.03247 2.96296E-6 " pathEditMode="relative" ptsTypes="AA">
                                      <p:cBhvr>
                                        <p:cTn id="31" dur="2000" fill="hold"/>
                                        <p:tgtEl>
                                          <p:spTgt spid="7987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0" y="0"/>
            <a:ext cx="9144000" cy="6858000"/>
          </a:xfrm>
          <a:prstGeom prst="rect">
            <a:avLst/>
          </a:prstGeom>
          <a:solidFill>
            <a:srgbClr val="FFFFFF"/>
          </a:solidFill>
          <a:ln w="9525">
            <a:solidFill>
              <a:schemeClr val="tx1"/>
            </a:solidFill>
            <a:miter lim="800000"/>
            <a:headEnd/>
            <a:tailEnd/>
          </a:ln>
          <a:effectLst/>
        </p:spPr>
        <p:txBody>
          <a:bodyPr wrap="none" anchor="ctr"/>
          <a:lstStyle/>
          <a:p>
            <a:endParaRPr lang="en-GB"/>
          </a:p>
        </p:txBody>
      </p:sp>
      <p:pic>
        <p:nvPicPr>
          <p:cNvPr id="31747" name="Picture 3"/>
          <p:cNvPicPr>
            <a:picLocks noChangeAspect="1" noChangeArrowheads="1"/>
          </p:cNvPicPr>
          <p:nvPr/>
        </p:nvPicPr>
        <p:blipFill>
          <a:blip r:embed="rId2" cstate="print"/>
          <a:srcRect/>
          <a:stretch>
            <a:fillRect/>
          </a:stretch>
        </p:blipFill>
        <p:spPr bwMode="auto">
          <a:xfrm>
            <a:off x="0" y="0"/>
            <a:ext cx="8936038" cy="6856413"/>
          </a:xfrm>
          <a:prstGeom prst="rect">
            <a:avLst/>
          </a:prstGeom>
          <a:noFill/>
          <a:ln w="9525">
            <a:noFill/>
            <a:miter lim="800000"/>
            <a:headEnd/>
            <a:tailEnd/>
          </a:ln>
          <a:effectLst/>
        </p:spPr>
      </p:pic>
      <p:grpSp>
        <p:nvGrpSpPr>
          <p:cNvPr id="2" name="Group 4"/>
          <p:cNvGrpSpPr>
            <a:grpSpLocks/>
          </p:cNvGrpSpPr>
          <p:nvPr/>
        </p:nvGrpSpPr>
        <p:grpSpPr bwMode="auto">
          <a:xfrm>
            <a:off x="1435100" y="2349500"/>
            <a:ext cx="1600200" cy="1570038"/>
            <a:chOff x="904" y="1480"/>
            <a:chExt cx="1008" cy="989"/>
          </a:xfrm>
        </p:grpSpPr>
        <p:sp>
          <p:nvSpPr>
            <p:cNvPr id="31749" name="Text Box 5"/>
            <p:cNvSpPr txBox="1">
              <a:spLocks noChangeArrowheads="1"/>
            </p:cNvSpPr>
            <p:nvPr/>
          </p:nvSpPr>
          <p:spPr bwMode="auto">
            <a:xfrm>
              <a:off x="904" y="1480"/>
              <a:ext cx="860" cy="582"/>
            </a:xfrm>
            <a:prstGeom prst="rect">
              <a:avLst/>
            </a:prstGeom>
            <a:solidFill>
              <a:srgbClr val="FFFFCC"/>
            </a:solidFill>
            <a:ln w="9525">
              <a:noFill/>
              <a:miter lim="800000"/>
              <a:headEnd/>
              <a:tailEnd/>
            </a:ln>
            <a:effectLst/>
          </p:spPr>
          <p:txBody>
            <a:bodyPr wrap="none">
              <a:spAutoFit/>
            </a:bodyPr>
            <a:lstStyle/>
            <a:p>
              <a:r>
                <a:rPr lang="en-GB" sz="1800" dirty="0">
                  <a:latin typeface="+mn-lt"/>
                </a:rPr>
                <a:t>Star sensor</a:t>
              </a:r>
            </a:p>
            <a:p>
              <a:r>
                <a:rPr lang="en-GB" sz="1800" dirty="0">
                  <a:latin typeface="+mn-lt"/>
                </a:rPr>
                <a:t>Becomes</a:t>
              </a:r>
            </a:p>
            <a:p>
              <a:r>
                <a:rPr lang="en-GB" sz="1800" dirty="0">
                  <a:latin typeface="+mn-lt"/>
                </a:rPr>
                <a:t>visible</a:t>
              </a:r>
              <a:endParaRPr lang="en-US" sz="1800" dirty="0">
                <a:latin typeface="+mn-lt"/>
              </a:endParaRPr>
            </a:p>
          </p:txBody>
        </p:sp>
        <p:sp>
          <p:nvSpPr>
            <p:cNvPr id="31750" name="Line 6"/>
            <p:cNvSpPr>
              <a:spLocks noChangeShapeType="1"/>
            </p:cNvSpPr>
            <p:nvPr/>
          </p:nvSpPr>
          <p:spPr bwMode="auto">
            <a:xfrm>
              <a:off x="1480" y="1960"/>
              <a:ext cx="336" cy="432"/>
            </a:xfrm>
            <a:prstGeom prst="line">
              <a:avLst/>
            </a:prstGeom>
            <a:noFill/>
            <a:ln w="9525">
              <a:solidFill>
                <a:schemeClr val="tx1"/>
              </a:solidFill>
              <a:round/>
              <a:headEnd/>
              <a:tailEnd type="triangle" w="med" len="med"/>
            </a:ln>
            <a:effectLst/>
          </p:spPr>
          <p:txBody>
            <a:bodyPr/>
            <a:lstStyle/>
            <a:p>
              <a:endParaRPr lang="en-GB"/>
            </a:p>
          </p:txBody>
        </p:sp>
        <p:sp>
          <p:nvSpPr>
            <p:cNvPr id="31751" name="Oval 7">
              <a:hlinkClick r:id="rId3" action="ppaction://hlinksldjump"/>
            </p:cNvPr>
            <p:cNvSpPr>
              <a:spLocks noChangeArrowheads="1"/>
            </p:cNvSpPr>
            <p:nvPr/>
          </p:nvSpPr>
          <p:spPr bwMode="auto">
            <a:xfrm>
              <a:off x="1816" y="2373"/>
              <a:ext cx="96" cy="96"/>
            </a:xfrm>
            <a:prstGeom prst="ellipse">
              <a:avLst/>
            </a:prstGeom>
            <a:solidFill>
              <a:srgbClr val="FF6600"/>
            </a:solidFill>
            <a:ln w="9525">
              <a:noFill/>
              <a:round/>
              <a:headEnd/>
              <a:tailEnd/>
            </a:ln>
            <a:effectLst/>
          </p:spPr>
          <p:txBody>
            <a:bodyPr wrap="none" anchor="ctr"/>
            <a:lstStyle/>
            <a:p>
              <a:endParaRPr lang="en-GB"/>
            </a:p>
          </p:txBody>
        </p:sp>
      </p:grpSp>
      <p:grpSp>
        <p:nvGrpSpPr>
          <p:cNvPr id="3" name="Group 8"/>
          <p:cNvGrpSpPr>
            <a:grpSpLocks/>
          </p:cNvGrpSpPr>
          <p:nvPr/>
        </p:nvGrpSpPr>
        <p:grpSpPr bwMode="auto">
          <a:xfrm>
            <a:off x="1527175" y="866775"/>
            <a:ext cx="2762251" cy="1035050"/>
            <a:chOff x="962" y="546"/>
            <a:chExt cx="1740" cy="652"/>
          </a:xfrm>
        </p:grpSpPr>
        <p:sp>
          <p:nvSpPr>
            <p:cNvPr id="31753" name="Oval 9">
              <a:hlinkClick r:id="rId3" action="ppaction://hlinksldjump"/>
            </p:cNvPr>
            <p:cNvSpPr>
              <a:spLocks noChangeArrowheads="1"/>
            </p:cNvSpPr>
            <p:nvPr/>
          </p:nvSpPr>
          <p:spPr bwMode="auto">
            <a:xfrm>
              <a:off x="2305" y="1089"/>
              <a:ext cx="102" cy="109"/>
            </a:xfrm>
            <a:prstGeom prst="ellipse">
              <a:avLst/>
            </a:prstGeom>
            <a:solidFill>
              <a:srgbClr val="FF6600"/>
            </a:solidFill>
            <a:ln w="9525">
              <a:noFill/>
              <a:round/>
              <a:headEnd/>
              <a:tailEnd/>
            </a:ln>
            <a:effectLst/>
          </p:spPr>
          <p:txBody>
            <a:bodyPr wrap="none" anchor="ctr"/>
            <a:lstStyle/>
            <a:p>
              <a:endParaRPr lang="en-GB"/>
            </a:p>
          </p:txBody>
        </p:sp>
        <p:sp>
          <p:nvSpPr>
            <p:cNvPr id="31754" name="Text Box 10"/>
            <p:cNvSpPr txBox="1">
              <a:spLocks noChangeArrowheads="1"/>
            </p:cNvSpPr>
            <p:nvPr/>
          </p:nvSpPr>
          <p:spPr bwMode="auto">
            <a:xfrm>
              <a:off x="962" y="546"/>
              <a:ext cx="1740" cy="407"/>
            </a:xfrm>
            <a:prstGeom prst="rect">
              <a:avLst/>
            </a:prstGeom>
            <a:solidFill>
              <a:srgbClr val="FFFFCC"/>
            </a:solidFill>
            <a:ln w="9525">
              <a:noFill/>
              <a:miter lim="800000"/>
              <a:headEnd/>
              <a:tailEnd/>
            </a:ln>
            <a:effectLst/>
          </p:spPr>
          <p:txBody>
            <a:bodyPr wrap="none">
              <a:spAutoFit/>
            </a:bodyPr>
            <a:lstStyle/>
            <a:p>
              <a:r>
                <a:rPr lang="en-GB" sz="1800" dirty="0">
                  <a:latin typeface="+mn-lt"/>
                </a:rPr>
                <a:t>Maximum Y-acceleration </a:t>
              </a:r>
            </a:p>
            <a:p>
              <a:r>
                <a:rPr lang="en-GB" sz="1800" dirty="0">
                  <a:latin typeface="+mn-lt"/>
                </a:rPr>
                <a:t>due to star sensors</a:t>
              </a:r>
              <a:endParaRPr lang="en-US" sz="1800" dirty="0">
                <a:latin typeface="+mn-lt"/>
              </a:endParaRPr>
            </a:p>
          </p:txBody>
        </p:sp>
        <p:sp>
          <p:nvSpPr>
            <p:cNvPr id="31755" name="Line 11"/>
            <p:cNvSpPr>
              <a:spLocks noChangeShapeType="1"/>
            </p:cNvSpPr>
            <p:nvPr/>
          </p:nvSpPr>
          <p:spPr bwMode="auto">
            <a:xfrm>
              <a:off x="1692" y="970"/>
              <a:ext cx="605" cy="153"/>
            </a:xfrm>
            <a:prstGeom prst="line">
              <a:avLst/>
            </a:prstGeom>
            <a:noFill/>
            <a:ln w="9525">
              <a:solidFill>
                <a:schemeClr val="tx1"/>
              </a:solidFill>
              <a:round/>
              <a:headEnd/>
              <a:tailEnd type="triangle" w="med" len="med"/>
            </a:ln>
            <a:effectLst/>
          </p:spPr>
          <p:txBody>
            <a:bodyPr/>
            <a:lstStyle/>
            <a:p>
              <a:endParaRPr lang="en-GB"/>
            </a:p>
          </p:txBody>
        </p:sp>
      </p:grpSp>
      <p:grpSp>
        <p:nvGrpSpPr>
          <p:cNvPr id="4" name="Group 12"/>
          <p:cNvGrpSpPr>
            <a:grpSpLocks/>
          </p:cNvGrpSpPr>
          <p:nvPr/>
        </p:nvGrpSpPr>
        <p:grpSpPr bwMode="auto">
          <a:xfrm>
            <a:off x="4968874" y="1925638"/>
            <a:ext cx="2181225" cy="1243012"/>
            <a:chOff x="3130" y="1213"/>
            <a:chExt cx="1374" cy="783"/>
          </a:xfrm>
        </p:grpSpPr>
        <p:sp>
          <p:nvSpPr>
            <p:cNvPr id="31757" name="Oval 13">
              <a:hlinkClick r:id="rId4" action="ppaction://hlinksldjump"/>
            </p:cNvPr>
            <p:cNvSpPr>
              <a:spLocks noChangeArrowheads="1"/>
            </p:cNvSpPr>
            <p:nvPr/>
          </p:nvSpPr>
          <p:spPr bwMode="auto">
            <a:xfrm>
              <a:off x="3130" y="1903"/>
              <a:ext cx="88" cy="93"/>
            </a:xfrm>
            <a:prstGeom prst="ellipse">
              <a:avLst/>
            </a:prstGeom>
            <a:solidFill>
              <a:srgbClr val="FF6600"/>
            </a:solidFill>
            <a:ln w="9525">
              <a:noFill/>
              <a:round/>
              <a:headEnd/>
              <a:tailEnd/>
            </a:ln>
            <a:effectLst/>
          </p:spPr>
          <p:txBody>
            <a:bodyPr wrap="none" anchor="ctr"/>
            <a:lstStyle/>
            <a:p>
              <a:endParaRPr lang="en-GB"/>
            </a:p>
          </p:txBody>
        </p:sp>
        <p:sp>
          <p:nvSpPr>
            <p:cNvPr id="31758" name="Text Box 14"/>
            <p:cNvSpPr txBox="1">
              <a:spLocks noChangeArrowheads="1"/>
            </p:cNvSpPr>
            <p:nvPr/>
          </p:nvSpPr>
          <p:spPr bwMode="auto">
            <a:xfrm>
              <a:off x="3267" y="1213"/>
              <a:ext cx="1237" cy="407"/>
            </a:xfrm>
            <a:prstGeom prst="rect">
              <a:avLst/>
            </a:prstGeom>
            <a:solidFill>
              <a:srgbClr val="FFFFCC"/>
            </a:solidFill>
            <a:ln w="9525">
              <a:noFill/>
              <a:miter lim="800000"/>
              <a:headEnd/>
              <a:tailEnd/>
            </a:ln>
            <a:effectLst/>
          </p:spPr>
          <p:txBody>
            <a:bodyPr wrap="none">
              <a:spAutoFit/>
            </a:bodyPr>
            <a:lstStyle/>
            <a:p>
              <a:pPr algn="ctr"/>
              <a:r>
                <a:rPr lang="en-GB" sz="1800" dirty="0">
                  <a:latin typeface="+mn-lt"/>
                </a:rPr>
                <a:t>Effect reduces as</a:t>
              </a:r>
            </a:p>
            <a:p>
              <a:pPr algn="ctr"/>
              <a:r>
                <a:rPr lang="en-GB" sz="1800" dirty="0">
                  <a:latin typeface="+mn-lt"/>
                </a:rPr>
                <a:t>profile changes</a:t>
              </a:r>
              <a:endParaRPr lang="en-US" sz="1800" dirty="0">
                <a:latin typeface="+mn-lt"/>
              </a:endParaRPr>
            </a:p>
          </p:txBody>
        </p:sp>
        <p:sp>
          <p:nvSpPr>
            <p:cNvPr id="31759" name="Line 15"/>
            <p:cNvSpPr>
              <a:spLocks noChangeShapeType="1"/>
            </p:cNvSpPr>
            <p:nvPr/>
          </p:nvSpPr>
          <p:spPr bwMode="auto">
            <a:xfrm flipH="1">
              <a:off x="3200" y="1664"/>
              <a:ext cx="192" cy="256"/>
            </a:xfrm>
            <a:prstGeom prst="line">
              <a:avLst/>
            </a:prstGeom>
            <a:noFill/>
            <a:ln w="9525">
              <a:solidFill>
                <a:schemeClr val="tx1"/>
              </a:solidFill>
              <a:round/>
              <a:headEnd/>
              <a:tailEnd type="triangle" w="med" len="med"/>
            </a:ln>
            <a:effectLst/>
          </p:spPr>
          <p:txBody>
            <a:bodyPr/>
            <a:lstStyle/>
            <a:p>
              <a:endParaRPr lang="en-GB"/>
            </a:p>
          </p:txBody>
        </p:sp>
      </p:grpSp>
      <p:grpSp>
        <p:nvGrpSpPr>
          <p:cNvPr id="5" name="Group 16"/>
          <p:cNvGrpSpPr>
            <a:grpSpLocks/>
          </p:cNvGrpSpPr>
          <p:nvPr/>
        </p:nvGrpSpPr>
        <p:grpSpPr bwMode="auto">
          <a:xfrm>
            <a:off x="6094413" y="3376613"/>
            <a:ext cx="1995487" cy="1041400"/>
            <a:chOff x="3839" y="2127"/>
            <a:chExt cx="1257" cy="656"/>
          </a:xfrm>
        </p:grpSpPr>
        <p:sp>
          <p:nvSpPr>
            <p:cNvPr id="31761" name="Oval 17">
              <a:hlinkClick r:id="rId5" action="ppaction://hlinksldjump"/>
            </p:cNvPr>
            <p:cNvSpPr>
              <a:spLocks noChangeArrowheads="1"/>
            </p:cNvSpPr>
            <p:nvPr/>
          </p:nvSpPr>
          <p:spPr bwMode="auto">
            <a:xfrm>
              <a:off x="3839" y="2690"/>
              <a:ext cx="88" cy="93"/>
            </a:xfrm>
            <a:prstGeom prst="ellipse">
              <a:avLst/>
            </a:prstGeom>
            <a:solidFill>
              <a:srgbClr val="FF6600"/>
            </a:solidFill>
            <a:ln w="9525">
              <a:noFill/>
              <a:round/>
              <a:headEnd/>
              <a:tailEnd/>
            </a:ln>
            <a:effectLst/>
          </p:spPr>
          <p:txBody>
            <a:bodyPr wrap="none" anchor="ctr"/>
            <a:lstStyle/>
            <a:p>
              <a:endParaRPr lang="en-GB"/>
            </a:p>
          </p:txBody>
        </p:sp>
        <p:sp>
          <p:nvSpPr>
            <p:cNvPr id="31762" name="Text Box 18"/>
            <p:cNvSpPr txBox="1">
              <a:spLocks noChangeArrowheads="1"/>
            </p:cNvSpPr>
            <p:nvPr/>
          </p:nvSpPr>
          <p:spPr bwMode="auto">
            <a:xfrm>
              <a:off x="3970" y="2127"/>
              <a:ext cx="1126" cy="407"/>
            </a:xfrm>
            <a:prstGeom prst="rect">
              <a:avLst/>
            </a:prstGeom>
            <a:solidFill>
              <a:srgbClr val="FFFFCC"/>
            </a:solidFill>
            <a:ln w="9525">
              <a:noFill/>
              <a:miter lim="800000"/>
              <a:headEnd/>
              <a:tailEnd/>
            </a:ln>
            <a:effectLst/>
          </p:spPr>
          <p:txBody>
            <a:bodyPr wrap="none">
              <a:spAutoFit/>
            </a:bodyPr>
            <a:lstStyle/>
            <a:p>
              <a:pPr algn="ctr"/>
              <a:r>
                <a:rPr lang="en-GB" sz="1800" dirty="0">
                  <a:latin typeface="+mn-lt"/>
                </a:rPr>
                <a:t>Opposing faces</a:t>
              </a:r>
            </a:p>
            <a:p>
              <a:pPr algn="ctr"/>
              <a:r>
                <a:rPr lang="en-GB" sz="1800" dirty="0">
                  <a:latin typeface="+mn-lt"/>
                </a:rPr>
                <a:t>cancel effect</a:t>
              </a:r>
              <a:endParaRPr lang="en-US" sz="1800" dirty="0">
                <a:latin typeface="+mn-lt"/>
              </a:endParaRPr>
            </a:p>
          </p:txBody>
        </p:sp>
        <p:sp>
          <p:nvSpPr>
            <p:cNvPr id="31763" name="Line 19"/>
            <p:cNvSpPr>
              <a:spLocks noChangeShapeType="1"/>
            </p:cNvSpPr>
            <p:nvPr/>
          </p:nvSpPr>
          <p:spPr bwMode="auto">
            <a:xfrm flipH="1">
              <a:off x="3904" y="2607"/>
              <a:ext cx="285" cy="116"/>
            </a:xfrm>
            <a:prstGeom prst="line">
              <a:avLst/>
            </a:prstGeom>
            <a:noFill/>
            <a:ln w="9525">
              <a:solidFill>
                <a:schemeClr val="tx1"/>
              </a:solidFill>
              <a:round/>
              <a:headEnd/>
              <a:tailEnd type="triangle" w="med" len="med"/>
            </a:ln>
            <a:effectLst/>
          </p:spPr>
          <p:txBody>
            <a:bodyPr/>
            <a:lstStyle/>
            <a:p>
              <a:endParaRPr lang="en-GB"/>
            </a:p>
          </p:txBody>
        </p:sp>
      </p:grpSp>
      <p:sp>
        <p:nvSpPr>
          <p:cNvPr id="31764" name="Oval 20">
            <a:hlinkClick r:id="rId6" action="ppaction://hlinksldjump"/>
          </p:cNvPr>
          <p:cNvSpPr>
            <a:spLocks noChangeArrowheads="1"/>
          </p:cNvSpPr>
          <p:nvPr/>
        </p:nvSpPr>
        <p:spPr bwMode="auto">
          <a:xfrm>
            <a:off x="2795588" y="3636963"/>
            <a:ext cx="384175" cy="371475"/>
          </a:xfrm>
          <a:prstGeom prst="ellipse">
            <a:avLst/>
          </a:prstGeom>
          <a:noFill/>
          <a:ln w="9525">
            <a:noFill/>
            <a:round/>
            <a:headEnd/>
            <a:tailEnd/>
          </a:ln>
          <a:effectLst/>
        </p:spPr>
        <p:txBody>
          <a:bodyPr wrap="none" anchor="ctr"/>
          <a:lstStyle/>
          <a:p>
            <a:endParaRPr lang="en-GB"/>
          </a:p>
        </p:txBody>
      </p:sp>
      <p:sp>
        <p:nvSpPr>
          <p:cNvPr id="31765" name="Oval 21">
            <a:hlinkClick r:id="rId7" action="ppaction://hlinksldjump"/>
          </p:cNvPr>
          <p:cNvSpPr>
            <a:spLocks noChangeArrowheads="1"/>
          </p:cNvSpPr>
          <p:nvPr/>
        </p:nvSpPr>
        <p:spPr bwMode="auto">
          <a:xfrm>
            <a:off x="3587750" y="1670050"/>
            <a:ext cx="309563" cy="296863"/>
          </a:xfrm>
          <a:prstGeom prst="ellipse">
            <a:avLst/>
          </a:prstGeom>
          <a:noFill/>
          <a:ln w="9525">
            <a:noFill/>
            <a:round/>
            <a:headEnd/>
            <a:tailEnd/>
          </a:ln>
          <a:effectLst/>
        </p:spPr>
        <p:txBody>
          <a:bodyPr wrap="none" anchor="ctr"/>
          <a:lstStyle/>
          <a:p>
            <a:endParaRPr lang="en-GB"/>
          </a:p>
        </p:txBody>
      </p:sp>
      <p:sp>
        <p:nvSpPr>
          <p:cNvPr id="31766" name="Oval 22">
            <a:hlinkClick r:id="rId8" action="ppaction://hlinksldjump"/>
          </p:cNvPr>
          <p:cNvSpPr>
            <a:spLocks noChangeArrowheads="1"/>
          </p:cNvSpPr>
          <p:nvPr/>
        </p:nvSpPr>
        <p:spPr bwMode="auto">
          <a:xfrm>
            <a:off x="4922838" y="2944813"/>
            <a:ext cx="260350" cy="284162"/>
          </a:xfrm>
          <a:prstGeom prst="ellipse">
            <a:avLst/>
          </a:prstGeom>
          <a:noFill/>
          <a:ln w="9525">
            <a:noFill/>
            <a:round/>
            <a:headEnd/>
            <a:tailEnd/>
          </a:ln>
          <a:effectLst/>
        </p:spPr>
        <p:txBody>
          <a:bodyPr wrap="none" anchor="ctr"/>
          <a:lstStyle/>
          <a:p>
            <a:endParaRPr lang="en-GB"/>
          </a:p>
        </p:txBody>
      </p:sp>
      <p:sp>
        <p:nvSpPr>
          <p:cNvPr id="31767" name="Oval 23">
            <a:hlinkClick r:id="rId9" action="ppaction://hlinksldjump"/>
          </p:cNvPr>
          <p:cNvSpPr>
            <a:spLocks noChangeArrowheads="1"/>
          </p:cNvSpPr>
          <p:nvPr/>
        </p:nvSpPr>
        <p:spPr bwMode="auto">
          <a:xfrm>
            <a:off x="6037263" y="4206875"/>
            <a:ext cx="258762" cy="258763"/>
          </a:xfrm>
          <a:prstGeom prst="ellipse">
            <a:avLst/>
          </a:prstGeom>
          <a:noFill/>
          <a:ln w="9525">
            <a:noFill/>
            <a:round/>
            <a:headEnd/>
            <a:tailEnd/>
          </a:ln>
          <a:effectLst/>
        </p:spPr>
        <p:txBody>
          <a:bodyPr wrap="none" anchor="ctr"/>
          <a:lstStyle/>
          <a:p>
            <a:endParaRPr lang="en-GB"/>
          </a:p>
        </p:txBody>
      </p:sp>
    </p:spTree>
    <p:extLst>
      <p:ext uri="{BB962C8B-B14F-4D97-AF65-F5344CB8AC3E}">
        <p14:creationId xmlns:p14="http://schemas.microsoft.com/office/powerpoint/2010/main" val="408777976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y bias 1">
            <a:hlinkClick r:id="rId2" action="ppaction://hlinksldjump"/>
          </p:cNvPr>
          <p:cNvPicPr>
            <a:picLocks noChangeAspect="1" noChangeArrowheads="1"/>
          </p:cNvPicPr>
          <p:nvPr/>
        </p:nvPicPr>
        <p:blipFill>
          <a:blip r:embed="rId3" cstate="print"/>
          <a:srcRect/>
          <a:stretch>
            <a:fillRect/>
          </a:stretch>
        </p:blipFill>
        <p:spPr bwMode="auto">
          <a:xfrm>
            <a:off x="-335343" y="7557"/>
            <a:ext cx="9888538" cy="6878638"/>
          </a:xfrm>
          <a:prstGeom prst="rect">
            <a:avLst/>
          </a:prstGeom>
          <a:noFill/>
        </p:spPr>
      </p:pic>
    </p:spTree>
    <p:extLst>
      <p:ext uri="{BB962C8B-B14F-4D97-AF65-F5344CB8AC3E}">
        <p14:creationId xmlns:p14="http://schemas.microsoft.com/office/powerpoint/2010/main" val="20519849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y bias 2">
            <a:hlinkClick r:id="rId2" action="ppaction://hlinksldjump"/>
          </p:cNvPr>
          <p:cNvPicPr>
            <a:picLocks noChangeAspect="1" noChangeArrowheads="1"/>
          </p:cNvPicPr>
          <p:nvPr/>
        </p:nvPicPr>
        <p:blipFill>
          <a:blip r:embed="rId3" cstate="print"/>
          <a:srcRect/>
          <a:stretch>
            <a:fillRect/>
          </a:stretch>
        </p:blipFill>
        <p:spPr bwMode="auto">
          <a:xfrm>
            <a:off x="-379413" y="0"/>
            <a:ext cx="9872663" cy="6867525"/>
          </a:xfrm>
          <a:prstGeom prst="rect">
            <a:avLst/>
          </a:prstGeom>
          <a:noFill/>
        </p:spPr>
      </p:pic>
    </p:spTree>
    <p:extLst>
      <p:ext uri="{BB962C8B-B14F-4D97-AF65-F5344CB8AC3E}">
        <p14:creationId xmlns:p14="http://schemas.microsoft.com/office/powerpoint/2010/main" val="11773646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y bias 3">
            <a:hlinkClick r:id="rId2" action="ppaction://hlinksldjump"/>
          </p:cNvPr>
          <p:cNvPicPr>
            <a:picLocks noChangeAspect="1" noChangeArrowheads="1"/>
          </p:cNvPicPr>
          <p:nvPr/>
        </p:nvPicPr>
        <p:blipFill>
          <a:blip r:embed="rId3" cstate="print"/>
          <a:srcRect/>
          <a:stretch>
            <a:fillRect/>
          </a:stretch>
        </p:blipFill>
        <p:spPr bwMode="auto">
          <a:xfrm>
            <a:off x="-315913" y="0"/>
            <a:ext cx="9847263" cy="6850063"/>
          </a:xfrm>
          <a:prstGeom prst="rect">
            <a:avLst/>
          </a:prstGeom>
          <a:noFill/>
        </p:spPr>
      </p:pic>
    </p:spTree>
    <p:extLst>
      <p:ext uri="{BB962C8B-B14F-4D97-AF65-F5344CB8AC3E}">
        <p14:creationId xmlns:p14="http://schemas.microsoft.com/office/powerpoint/2010/main" val="25581585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y bias 4"/>
          <p:cNvPicPr>
            <a:picLocks noChangeAspect="1" noChangeArrowheads="1"/>
          </p:cNvPicPr>
          <p:nvPr/>
        </p:nvPicPr>
        <p:blipFill>
          <a:blip r:embed="rId2" cstate="print"/>
          <a:srcRect/>
          <a:stretch>
            <a:fillRect/>
          </a:stretch>
        </p:blipFill>
        <p:spPr bwMode="auto">
          <a:xfrm>
            <a:off x="-304800" y="59945"/>
            <a:ext cx="9782175" cy="6805612"/>
          </a:xfrm>
          <a:prstGeom prst="rect">
            <a:avLst/>
          </a:prstGeom>
          <a:noFill/>
        </p:spPr>
      </p:pic>
    </p:spTree>
    <p:extLst>
      <p:ext uri="{BB962C8B-B14F-4D97-AF65-F5344CB8AC3E}">
        <p14:creationId xmlns:p14="http://schemas.microsoft.com/office/powerpoint/2010/main" val="21617762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Modelling philosophy</a:t>
            </a:r>
            <a:endParaRPr lang="en-US" dirty="0"/>
          </a:p>
        </p:txBody>
      </p:sp>
      <p:sp>
        <p:nvSpPr>
          <p:cNvPr id="3" name="Content Placeholder 2"/>
          <p:cNvSpPr>
            <a:spLocks noGrp="1"/>
          </p:cNvSpPr>
          <p:nvPr>
            <p:ph idx="1"/>
          </p:nvPr>
        </p:nvSpPr>
        <p:spPr>
          <a:xfrm>
            <a:off x="330200" y="1731285"/>
            <a:ext cx="8489950" cy="3457575"/>
          </a:xfrm>
        </p:spPr>
        <p:txBody>
          <a:bodyPr/>
          <a:lstStyle/>
          <a:p>
            <a:r>
              <a:rPr lang="en-US" sz="2400" u="sng" dirty="0" smtClean="0">
                <a:latin typeface="Arial"/>
                <a:cs typeface="Arial"/>
              </a:rPr>
              <a:t>Utilise</a:t>
            </a:r>
            <a:r>
              <a:rPr lang="en-US" sz="2400" dirty="0" smtClean="0">
                <a:latin typeface="Arial"/>
                <a:cs typeface="Arial"/>
              </a:rPr>
              <a:t> all available </a:t>
            </a:r>
            <a:r>
              <a:rPr lang="en-US" sz="2400" u="sng" dirty="0" smtClean="0">
                <a:latin typeface="Arial"/>
                <a:cs typeface="Arial"/>
              </a:rPr>
              <a:t>physical and engineering data about</a:t>
            </a:r>
            <a:r>
              <a:rPr lang="en-US" sz="2400" dirty="0" smtClean="0">
                <a:latin typeface="Arial"/>
                <a:cs typeface="Arial"/>
              </a:rPr>
              <a:t> the </a:t>
            </a:r>
            <a:r>
              <a:rPr lang="en-US" sz="2400" u="sng" dirty="0" smtClean="0">
                <a:latin typeface="Arial"/>
                <a:cs typeface="Arial"/>
              </a:rPr>
              <a:t>space vehicle and the space environment </a:t>
            </a:r>
            <a:r>
              <a:rPr lang="en-US" sz="2400" dirty="0" smtClean="0">
                <a:latin typeface="Arial"/>
                <a:cs typeface="Arial"/>
              </a:rPr>
              <a:t>to build force models</a:t>
            </a:r>
          </a:p>
          <a:p>
            <a:r>
              <a:rPr lang="en-US" sz="2400" u="sng" dirty="0" smtClean="0">
                <a:latin typeface="Arial"/>
                <a:cs typeface="Arial"/>
              </a:rPr>
              <a:t>Embrace</a:t>
            </a:r>
            <a:r>
              <a:rPr lang="en-US" sz="2400" dirty="0" smtClean="0">
                <a:latin typeface="Arial"/>
                <a:cs typeface="Arial"/>
              </a:rPr>
              <a:t> the </a:t>
            </a:r>
            <a:r>
              <a:rPr lang="en-US" sz="2400" u="sng" dirty="0" smtClean="0">
                <a:latin typeface="Arial"/>
                <a:cs typeface="Arial"/>
              </a:rPr>
              <a:t>complexity</a:t>
            </a:r>
            <a:r>
              <a:rPr lang="en-US" sz="2400" dirty="0" smtClean="0">
                <a:latin typeface="Arial"/>
                <a:cs typeface="Arial"/>
              </a:rPr>
              <a:t> of the processes</a:t>
            </a:r>
          </a:p>
          <a:p>
            <a:r>
              <a:rPr lang="en-US" sz="2400" dirty="0" smtClean="0">
                <a:latin typeface="Arial"/>
                <a:cs typeface="Arial"/>
              </a:rPr>
              <a:t>Develop models that </a:t>
            </a:r>
            <a:r>
              <a:rPr lang="en-US" sz="2400" u="sng" dirty="0" smtClean="0">
                <a:latin typeface="Arial"/>
                <a:cs typeface="Arial"/>
              </a:rPr>
              <a:t>capture</a:t>
            </a:r>
            <a:r>
              <a:rPr lang="en-US" sz="2400" dirty="0" smtClean="0">
                <a:latin typeface="Arial"/>
                <a:cs typeface="Arial"/>
              </a:rPr>
              <a:t> the </a:t>
            </a:r>
            <a:r>
              <a:rPr lang="en-US" sz="2400" u="sng" dirty="0" smtClean="0">
                <a:latin typeface="Arial"/>
                <a:cs typeface="Arial"/>
              </a:rPr>
              <a:t>complexity</a:t>
            </a:r>
            <a:r>
              <a:rPr lang="en-US" sz="2400" dirty="0" smtClean="0">
                <a:latin typeface="Arial"/>
                <a:cs typeface="Arial"/>
              </a:rPr>
              <a:t>, but that </a:t>
            </a:r>
            <a:r>
              <a:rPr lang="en-US" sz="2400" u="sng" dirty="0" smtClean="0">
                <a:latin typeface="Arial"/>
                <a:cs typeface="Arial"/>
              </a:rPr>
              <a:t>run</a:t>
            </a:r>
            <a:r>
              <a:rPr lang="en-US" sz="2400" dirty="0" smtClean="0">
                <a:latin typeface="Arial"/>
                <a:cs typeface="Arial"/>
              </a:rPr>
              <a:t> </a:t>
            </a:r>
            <a:r>
              <a:rPr lang="en-US" sz="2400" u="sng" dirty="0" smtClean="0">
                <a:latin typeface="Arial"/>
                <a:cs typeface="Arial"/>
              </a:rPr>
              <a:t>fast</a:t>
            </a:r>
            <a:r>
              <a:rPr lang="en-US" sz="2400" dirty="0" smtClean="0">
                <a:latin typeface="Arial"/>
                <a:cs typeface="Arial"/>
              </a:rPr>
              <a:t> in implementation</a:t>
            </a:r>
          </a:p>
          <a:p>
            <a:r>
              <a:rPr lang="en-US" sz="2400" u="sng" dirty="0" smtClean="0">
                <a:latin typeface="Arial"/>
                <a:cs typeface="Arial"/>
              </a:rPr>
              <a:t>Heritage</a:t>
            </a:r>
            <a:r>
              <a:rPr lang="en-US" sz="2400" dirty="0" smtClean="0">
                <a:latin typeface="Arial"/>
                <a:cs typeface="Arial"/>
              </a:rPr>
              <a:t> established through </a:t>
            </a:r>
            <a:r>
              <a:rPr lang="en-US" sz="2400" u="sng" dirty="0" smtClean="0">
                <a:latin typeface="Arial"/>
                <a:cs typeface="Arial"/>
              </a:rPr>
              <a:t>nearly 20 years of mission </a:t>
            </a:r>
            <a:r>
              <a:rPr lang="en-US" sz="2400" dirty="0" smtClean="0">
                <a:latin typeface="Arial"/>
                <a:cs typeface="Arial"/>
              </a:rPr>
              <a:t>experience (JPL, GSFC, USAF, ESA)</a:t>
            </a:r>
          </a:p>
          <a:p>
            <a:r>
              <a:rPr lang="en-US" sz="2400" u="sng" dirty="0" smtClean="0">
                <a:latin typeface="Arial"/>
                <a:cs typeface="Arial"/>
              </a:rPr>
              <a:t>UCL models </a:t>
            </a:r>
            <a:r>
              <a:rPr lang="en-US" sz="2400" dirty="0" smtClean="0">
                <a:latin typeface="Arial"/>
                <a:cs typeface="Arial"/>
              </a:rPr>
              <a:t>used as </a:t>
            </a:r>
            <a:r>
              <a:rPr lang="en-US" sz="2400" u="sng" dirty="0" smtClean="0">
                <a:latin typeface="Arial"/>
                <a:cs typeface="Arial"/>
              </a:rPr>
              <a:t>operational standards </a:t>
            </a:r>
            <a:r>
              <a:rPr lang="en-US" sz="2400" dirty="0" smtClean="0">
                <a:latin typeface="Arial"/>
                <a:cs typeface="Arial"/>
              </a:rPr>
              <a:t>for several </a:t>
            </a:r>
            <a:r>
              <a:rPr lang="en-US" sz="2400" u="sng" dirty="0" smtClean="0">
                <a:latin typeface="Arial"/>
                <a:cs typeface="Arial"/>
              </a:rPr>
              <a:t>NASA missions </a:t>
            </a:r>
            <a:r>
              <a:rPr lang="en-US" sz="2400" dirty="0" smtClean="0">
                <a:latin typeface="Arial"/>
                <a:cs typeface="Arial"/>
              </a:rPr>
              <a:t>and for </a:t>
            </a:r>
            <a:r>
              <a:rPr lang="en-US" sz="2400" u="sng" dirty="0" smtClean="0">
                <a:latin typeface="Arial"/>
                <a:cs typeface="Arial"/>
              </a:rPr>
              <a:t>all science grade GPS orbit products</a:t>
            </a:r>
            <a:endParaRPr lang="en-US" sz="2400" u="sng" dirty="0">
              <a:latin typeface="Arial"/>
              <a:cs typeface="Arial"/>
            </a:endParaRPr>
          </a:p>
        </p:txBody>
      </p:sp>
    </p:spTree>
    <p:extLst>
      <p:ext uri="{BB962C8B-B14F-4D97-AF65-F5344CB8AC3E}">
        <p14:creationId xmlns:p14="http://schemas.microsoft.com/office/powerpoint/2010/main" val="3905273350"/>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9" name="Picture 5" descr="F:\projects\US Air Force Research Laboratory\Colorado Springs and Albuquerque\Space Command\GPS IIA side on.jpg"/>
          <p:cNvPicPr>
            <a:picLocks noChangeAspect="1" noChangeArrowheads="1"/>
          </p:cNvPicPr>
          <p:nvPr/>
        </p:nvPicPr>
        <p:blipFill>
          <a:blip r:embed="rId2" cstate="print"/>
          <a:srcRect/>
          <a:stretch>
            <a:fillRect/>
          </a:stretch>
        </p:blipFill>
        <p:spPr bwMode="auto">
          <a:xfrm>
            <a:off x="4524507" y="3062142"/>
            <a:ext cx="4619493" cy="3081720"/>
          </a:xfrm>
          <a:prstGeom prst="rect">
            <a:avLst/>
          </a:prstGeom>
          <a:noFill/>
        </p:spPr>
      </p:pic>
      <p:pic>
        <p:nvPicPr>
          <p:cNvPr id="251907" name="Picture 3" descr="F:\projects\US Air Force Research Laboratory\Colorado Springs and Albuquerque\Space Command\GPS IIA louvres.jpg"/>
          <p:cNvPicPr>
            <a:picLocks noChangeAspect="1" noChangeArrowheads="1"/>
          </p:cNvPicPr>
          <p:nvPr/>
        </p:nvPicPr>
        <p:blipFill>
          <a:blip r:embed="rId3" cstate="print"/>
          <a:srcRect/>
          <a:stretch>
            <a:fillRect/>
          </a:stretch>
        </p:blipFill>
        <p:spPr bwMode="auto">
          <a:xfrm>
            <a:off x="0" y="3060470"/>
            <a:ext cx="4617342" cy="3080286"/>
          </a:xfrm>
          <a:prstGeom prst="rect">
            <a:avLst/>
          </a:prstGeom>
          <a:noFill/>
        </p:spPr>
      </p:pic>
      <p:pic>
        <p:nvPicPr>
          <p:cNvPr id="251908" name="Picture 4" descr="F:\projects\US Air Force Research Laboratory\Colorado Springs and Albuquerque\Space Command\GPS IIA RRA.jpg"/>
          <p:cNvPicPr>
            <a:picLocks noChangeAspect="1" noChangeArrowheads="1"/>
          </p:cNvPicPr>
          <p:nvPr/>
        </p:nvPicPr>
        <p:blipFill>
          <a:blip r:embed="rId4" cstate="print"/>
          <a:srcRect/>
          <a:stretch>
            <a:fillRect/>
          </a:stretch>
        </p:blipFill>
        <p:spPr bwMode="auto">
          <a:xfrm>
            <a:off x="4544846" y="0"/>
            <a:ext cx="4599154" cy="3068152"/>
          </a:xfrm>
          <a:prstGeom prst="rect">
            <a:avLst/>
          </a:prstGeom>
          <a:noFill/>
        </p:spPr>
      </p:pic>
      <p:pic>
        <p:nvPicPr>
          <p:cNvPr id="251906" name="Picture 2" descr="F:\projects\US Air Force Research Laboratory\Colorado Springs and Albuquerque\Space Command\GPS IIA general view.jpg"/>
          <p:cNvPicPr>
            <a:picLocks noChangeAspect="1" noChangeArrowheads="1"/>
          </p:cNvPicPr>
          <p:nvPr/>
        </p:nvPicPr>
        <p:blipFill>
          <a:blip r:embed="rId5" cstate="print"/>
          <a:srcRect/>
          <a:stretch>
            <a:fillRect/>
          </a:stretch>
        </p:blipFill>
        <p:spPr bwMode="auto">
          <a:xfrm>
            <a:off x="0" y="1"/>
            <a:ext cx="4617342" cy="3080286"/>
          </a:xfrm>
          <a:prstGeom prst="rect">
            <a:avLst/>
          </a:prstGeom>
          <a:noFill/>
        </p:spPr>
      </p:pic>
      <p:sp>
        <p:nvSpPr>
          <p:cNvPr id="7" name="TextBox 6"/>
          <p:cNvSpPr txBox="1"/>
          <p:nvPr/>
        </p:nvSpPr>
        <p:spPr>
          <a:xfrm>
            <a:off x="846388" y="6287445"/>
            <a:ext cx="7710957" cy="400110"/>
          </a:xfrm>
          <a:prstGeom prst="rect">
            <a:avLst/>
          </a:prstGeom>
          <a:noFill/>
        </p:spPr>
        <p:txBody>
          <a:bodyPr wrap="none" rtlCol="0">
            <a:spAutoFit/>
          </a:bodyPr>
          <a:lstStyle/>
          <a:p>
            <a:r>
              <a:rPr lang="en-GB" sz="2000" dirty="0" smtClean="0"/>
              <a:t>We develop a detailed structural computer model of the spacecraft</a:t>
            </a:r>
            <a:endParaRPr lang="en-GB" sz="2000" dirty="0"/>
          </a:p>
        </p:txBody>
      </p:sp>
    </p:spTree>
    <p:extLst>
      <p:ext uri="{BB962C8B-B14F-4D97-AF65-F5344CB8AC3E}">
        <p14:creationId xmlns:p14="http://schemas.microsoft.com/office/powerpoint/2010/main" val="668384355"/>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4|3.2|1.3|1.5|3|4.5|5.4|2.2|11.2"/>
</p:tagLst>
</file>

<file path=ppt/theme/theme1.xml><?xml version="1.0" encoding="utf-8"?>
<a:theme xmlns:a="http://schemas.openxmlformats.org/drawingml/2006/main" name="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28598</TotalTime>
  <Words>2703</Words>
  <Application>Microsoft Macintosh PowerPoint</Application>
  <PresentationFormat>On-screen Show (4:3)</PresentationFormat>
  <Paragraphs>451</Paragraphs>
  <Slides>78</Slides>
  <Notes>28</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78</vt:i4>
      </vt:variant>
    </vt:vector>
  </HeadingPairs>
  <TitlesOfParts>
    <vt:vector size="81" baseType="lpstr">
      <vt:lpstr>Custom Design</vt:lpstr>
      <vt:lpstr>Document</vt:lpstr>
      <vt:lpstr>Equation</vt:lpstr>
      <vt:lpstr>Non-gravitational Forces on Satellites at GEO: Advances, Techniques and Challenges</vt:lpstr>
      <vt:lpstr>PowerPoint Presentation</vt:lpstr>
      <vt:lpstr>PowerPoint Presentation</vt:lpstr>
      <vt:lpstr>We can categorize these forces using four fields:</vt:lpstr>
      <vt:lpstr>Photons and Radiation Pressure</vt:lpstr>
      <vt:lpstr>Everyone knows….......</vt:lpstr>
      <vt:lpstr>PowerPoint Presentation</vt:lpstr>
      <vt:lpstr>Modelling philosophy</vt:lpstr>
      <vt:lpstr>PowerPoint Presentation</vt:lpstr>
      <vt:lpstr>Ray Tracing - 1</vt:lpstr>
      <vt:lpstr>Ray Tracing - 2</vt:lpstr>
      <vt:lpstr>Ray Tracing - 3</vt:lpstr>
      <vt:lpstr>Ray Tracing - 4</vt:lpstr>
      <vt:lpstr>Ray Tracing - 5</vt:lpstr>
      <vt:lpstr>Ray Tracing - 6</vt:lpstr>
      <vt:lpstr>Ray Tracing - 7</vt:lpstr>
      <vt:lpstr>Ray Tracing - 8</vt:lpstr>
      <vt:lpstr>Process is repeated for other incoming flux directions</vt:lpstr>
      <vt:lpstr>PowerPoint Presentation</vt:lpstr>
      <vt:lpstr>PowerPoint Presentation</vt:lpstr>
      <vt:lpstr>PowerPoint Presentation</vt:lpstr>
      <vt:lpstr>PowerPoint Presentation</vt:lpstr>
      <vt:lpstr>PowerPoint Presentation</vt:lpstr>
      <vt:lpstr>Summary of modelling techniques</vt:lpstr>
      <vt:lpstr>PowerPoint Presentation</vt:lpstr>
      <vt:lpstr>PowerPoint Presentation</vt:lpstr>
      <vt:lpstr>Sensitivity to surface forces: Area to mass ratio</vt:lpstr>
      <vt:lpstr>Typical space vehicle characteristics</vt:lpstr>
      <vt:lpstr>Characteristic Solar Pressure Accelerations for LEO, MEO and GEO satellites</vt:lpstr>
      <vt:lpstr>Key Point 1:</vt:lpstr>
      <vt:lpstr>Key Point 2:</vt:lpstr>
      <vt:lpstr>PowerPoint Presentation</vt:lpstr>
      <vt:lpstr>PowerPoint Presentation</vt:lpstr>
      <vt:lpstr>Lorentz force at GEO</vt:lpstr>
      <vt:lpstr>Thoughts/Questions over the GEO Environment </vt:lpstr>
      <vt:lpstr>Conclusions</vt:lpstr>
      <vt:lpstr>Back up slides</vt:lpstr>
      <vt:lpstr>Total solar irradiance and sunspot number</vt:lpstr>
      <vt:lpstr>Spiral points computation</vt:lpstr>
      <vt:lpstr>PowerPoint Presentation</vt:lpstr>
      <vt:lpstr>PowerPoint Presentation</vt:lpstr>
      <vt:lpstr>Thermal modelling: Anisotropic thermal emission from spacecraft results in a net acceleration</vt:lpstr>
      <vt:lpstr>PowerPoint Presentation</vt:lpstr>
      <vt:lpstr>Solar Panel Thermal Analysis</vt:lpstr>
      <vt:lpstr>Solar panel thermal gradient force: system</vt:lpstr>
      <vt:lpstr>Solar panel thermal gradient force: Inputs and outputs</vt:lpstr>
      <vt:lpstr>Earth radiation: Emitted (LW) and reflected (SW) radiation</vt:lpstr>
      <vt:lpstr>PowerPoint Presentation</vt:lpstr>
      <vt:lpstr>Modelling Earth radiation pressure step 1: Visibility of Satellite to Grid Cells</vt:lpstr>
      <vt:lpstr>PowerPoint Presentation</vt:lpstr>
      <vt:lpstr>PowerPoint Presentation</vt:lpstr>
      <vt:lpstr>Orbit accuracy tests: Satellite Laser Ranging (SLR)</vt:lpstr>
      <vt:lpstr>GPS satellites carrying retro-reflectors</vt:lpstr>
      <vt:lpstr>PowerPoint Presentation</vt:lpstr>
      <vt:lpstr>PowerPoint Presentation</vt:lpstr>
      <vt:lpstr>Laser Retro-reflector Array (LRA) offset</vt:lpstr>
      <vt:lpstr>IGS experiments, analysis, standards</vt:lpstr>
      <vt:lpstr>Phase centre variation method: Jason-1&amp;2</vt:lpstr>
      <vt:lpstr>What do we need to do this, and to push the envelope of what is possible:</vt:lpstr>
      <vt:lpstr>Emerging Technology and Challenges</vt:lpstr>
      <vt:lpstr>PowerPoint Presentation</vt:lpstr>
      <vt:lpstr>GPS 2.5cm orbit accuracy: summary</vt:lpstr>
      <vt:lpstr>1cm accuracy Jason-class orbit: summary</vt:lpstr>
      <vt:lpstr>Why we need a 1cm orbit for Jason-class satellites: Global sea level rise measured by satellite altimetry</vt:lpstr>
      <vt:lpstr>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Explanation</vt:lpstr>
      <vt:lpstr>PowerPoint Presentation</vt:lpstr>
      <vt:lpstr>PowerPoint Presentation</vt:lpstr>
      <vt:lpstr>PowerPoint Presentation</vt:lpstr>
      <vt:lpstr>PowerPoint Presentation</vt:lpstr>
      <vt:lpstr>PowerPoint Presentation</vt:lpstr>
    </vt:vector>
  </TitlesOfParts>
  <Company>UCL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Simon Brown</dc:creator>
  <cp:lastModifiedBy>Marek</cp:lastModifiedBy>
  <cp:revision>505</cp:revision>
  <dcterms:created xsi:type="dcterms:W3CDTF">2005-07-13T12:26:50Z</dcterms:created>
  <dcterms:modified xsi:type="dcterms:W3CDTF">2016-12-08T09:40:00Z</dcterms:modified>
</cp:coreProperties>
</file>