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3" r:id="rId3"/>
    <p:sldId id="262" r:id="rId4"/>
    <p:sldId id="259" r:id="rId5"/>
    <p:sldId id="270" r:id="rId6"/>
    <p:sldId id="273" r:id="rId7"/>
    <p:sldId id="271" r:id="rId8"/>
    <p:sldId id="266" r:id="rId9"/>
    <p:sldId id="267" r:id="rId10"/>
    <p:sldId id="268" r:id="rId11"/>
    <p:sldId id="277" r:id="rId12"/>
    <p:sldId id="278" r:id="rId13"/>
    <p:sldId id="280" r:id="rId14"/>
    <p:sldId id="281" r:id="rId15"/>
    <p:sldId id="275" r:id="rId16"/>
    <p:sldId id="276" r:id="rId17"/>
    <p:sldId id="279" r:id="rId18"/>
    <p:sldId id="282" r:id="rId19"/>
  </p:sldIdLst>
  <p:sldSz cx="8640763" cy="6480175"/>
  <p:notesSz cx="6797675" cy="9928225"/>
  <p:defaultTextStyle>
    <a:defPPr>
      <a:defRPr lang="en-GB"/>
    </a:defPPr>
    <a:lvl1pPr algn="l" defTabSz="852488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425450" indent="31750" algn="l" defTabSz="852488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852488" indent="61913" algn="l" defTabSz="852488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279525" indent="92075" algn="l" defTabSz="852488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1706563" indent="122238" algn="l" defTabSz="852488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915" autoAdjust="0"/>
  </p:normalViewPr>
  <p:slideViewPr>
    <p:cSldViewPr snapToObjects="1">
      <p:cViewPr varScale="1">
        <p:scale>
          <a:sx n="87" d="100"/>
          <a:sy n="87" d="100"/>
        </p:scale>
        <p:origin x="-1116" y="-78"/>
      </p:cViewPr>
      <p:guideLst>
        <p:guide orient="horz" pos="2041"/>
        <p:guide pos="272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GB"/>
              <a:t>Uncontrolled copy when printed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04C527-3DCC-409E-A566-73E8DB18049C}" type="datetimeFigureOut">
              <a:rPr lang="en-GB"/>
              <a:pPr>
                <a:defRPr/>
              </a:pPr>
              <a:t>06/12/2016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GB"/>
              <a:t>© Crown copyright 2013 Dstl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82B34A-1116-40B3-B2CE-BF919D93D3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19297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Uncontrolled copy when printed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41FE5A-A574-4DE6-9273-90EEBE059B94}" type="datetimeFigureOut">
              <a:rPr lang="en-GB"/>
              <a:pPr>
                <a:defRPr/>
              </a:pPr>
              <a:t>06/12/2016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6213" y="742950"/>
            <a:ext cx="3905250" cy="2930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82575" y="3870325"/>
            <a:ext cx="6232525" cy="5313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Crown copyright 2013 Dstl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17652B6-1AA2-4D9C-AC43-44FC54182C6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55163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8524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25450" algn="l" defTabSz="8524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852488" algn="l" defTabSz="8524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279525" algn="l" defTabSz="8524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706563" algn="l" defTabSz="8524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133295" algn="l" defTabSz="8533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59954" algn="l" defTabSz="8533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86613" algn="l" defTabSz="8533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13272" algn="l" defTabSz="8533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524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524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524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524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852488" eaLnBrk="1" fontAlgn="base" hangingPunct="1">
              <a:spcBef>
                <a:spcPct val="0"/>
              </a:spcBef>
              <a:spcAft>
                <a:spcPct val="0"/>
              </a:spcAft>
            </a:pPr>
            <a:fld id="{9286596D-3915-4AC8-8A37-7C642B46D248}" type="slidenum">
              <a:rPr lang="en-GB" altLang="en-US" sz="1200" smtClean="0"/>
              <a:pPr defTabSz="852488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 sz="1200" smtClean="0"/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524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524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524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524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852488" eaLnBrk="1" fontAlgn="base" hangingPunct="1">
              <a:spcBef>
                <a:spcPct val="0"/>
              </a:spcBef>
              <a:spcAft>
                <a:spcPct val="0"/>
              </a:spcAft>
            </a:pPr>
            <a:fld id="{4F947C56-B308-45AD-ABE7-22FCB9C7E6B7}" type="datetime1">
              <a:rPr lang="en-GB" altLang="en-US" sz="1200" smtClean="0"/>
              <a:pPr defTabSz="852488" eaLnBrk="1" fontAlgn="base" hangingPunct="1">
                <a:spcBef>
                  <a:spcPct val="0"/>
                </a:spcBef>
                <a:spcAft>
                  <a:spcPct val="0"/>
                </a:spcAft>
              </a:pPr>
              <a:t>06/12/2016</a:t>
            </a:fld>
            <a:endParaRPr lang="en-GB" altLang="en-US" sz="1200" smtClean="0"/>
          </a:p>
        </p:txBody>
      </p:sp>
      <p:sp>
        <p:nvSpPr>
          <p:cNvPr id="819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524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524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524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524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85248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200" smtClean="0"/>
              <a:t>© Crown copyright 2012 Dstl</a:t>
            </a:r>
          </a:p>
        </p:txBody>
      </p:sp>
      <p:sp>
        <p:nvSpPr>
          <p:cNvPr id="8199" name="Header Placeholder 6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524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524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524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524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85248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200" smtClean="0"/>
              <a:t>Uncontrolled copy when printed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A4C2444-0B2B-4203-BF08-059ABE02CC8A}" type="datetime1">
              <a:rPr lang="en-GB" smtClean="0"/>
              <a:t>06/12/2016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2013 Dstl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17652B6-1AA2-4D9C-AC43-44FC54182C6A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099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799" y="1727919"/>
            <a:ext cx="7775575" cy="165618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773" y="3779555"/>
            <a:ext cx="7775602" cy="165604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26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3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9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6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3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9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6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3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2138" y="5616575"/>
            <a:ext cx="2374900" cy="863600"/>
          </a:xfrm>
        </p:spPr>
        <p:txBody>
          <a:bodyPr anchor="ctr">
            <a:normAutofit/>
          </a:bodyPr>
          <a:lstStyle>
            <a:lvl1pPr marL="0" indent="0" algn="ctr">
              <a:lnSpc>
                <a:spcPts val="24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2016 Dstl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D89DD-EA5D-403F-9976-62BF2AE3B9DD}" type="datetime4">
              <a:rPr lang="en-GB"/>
              <a:pPr>
                <a:defRPr/>
              </a:pPr>
              <a:t>06 December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65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19138" y="1138238"/>
            <a:ext cx="7200900" cy="3340100"/>
            <a:chOff x="863962" y="1205021"/>
            <a:chExt cx="7200000" cy="3339418"/>
          </a:xfrm>
        </p:grpSpPr>
        <p:pic>
          <p:nvPicPr>
            <p:cNvPr id="3" name="Picture 5" descr="dstl-logo-trans-black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962" y="1205021"/>
              <a:ext cx="7200000" cy="333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dstl-logo-trans-blu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863962" y="1205021"/>
              <a:ext cx="7200000" cy="333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7"/>
          <p:cNvSpPr/>
          <p:nvPr/>
        </p:nvSpPr>
        <p:spPr bwMode="white">
          <a:xfrm>
            <a:off x="0" y="5616575"/>
            <a:ext cx="1474788" cy="86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61" tIns="44880" rIns="89761" bIns="44880" anchor="ctr"/>
          <a:lstStyle/>
          <a:p>
            <a:pPr algn="ctr" defTabSz="853318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© Crown copyright 2016 Dstl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F02451-4EC6-49E8-837F-5A5E34A05A74}" type="datetime4">
              <a:rPr lang="en-GB"/>
              <a:pPr>
                <a:defRPr/>
              </a:pPr>
              <a:t>06 December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40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38" y="259508"/>
            <a:ext cx="7775337" cy="10800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38" y="1539066"/>
            <a:ext cx="7775337" cy="3879082"/>
          </a:xfrm>
        </p:spPr>
        <p:txBody>
          <a:bodyPr/>
          <a:lstStyle>
            <a:lvl1pPr>
              <a:lnSpc>
                <a:spcPct val="120000"/>
              </a:lnSpc>
              <a:spcBef>
                <a:spcPts val="300"/>
              </a:spcBef>
              <a:defRPr/>
            </a:lvl1pPr>
            <a:lvl2pPr>
              <a:lnSpc>
                <a:spcPct val="120000"/>
              </a:lnSpc>
              <a:spcBef>
                <a:spcPts val="300"/>
              </a:spcBef>
              <a:defRPr/>
            </a:lvl2pPr>
            <a:lvl3pPr>
              <a:lnSpc>
                <a:spcPct val="120000"/>
              </a:lnSpc>
              <a:spcBef>
                <a:spcPts val="300"/>
              </a:spcBef>
              <a:defRPr/>
            </a:lvl3pPr>
            <a:lvl4pPr>
              <a:lnSpc>
                <a:spcPct val="120000"/>
              </a:lnSpc>
              <a:spcBef>
                <a:spcPts val="300"/>
              </a:spcBef>
              <a:defRPr/>
            </a:lvl4pPr>
            <a:lvl5pPr>
              <a:lnSpc>
                <a:spcPct val="120000"/>
              </a:lnSpc>
              <a:spcBef>
                <a:spcPts val="3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2138" y="5616575"/>
            <a:ext cx="2374900" cy="863600"/>
          </a:xfrm>
        </p:spPr>
        <p:txBody>
          <a:bodyPr anchor="ctr">
            <a:normAutofit/>
          </a:bodyPr>
          <a:lstStyle>
            <a:lvl1pPr marL="0" indent="0" algn="ctr">
              <a:lnSpc>
                <a:spcPts val="24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2016 Dstl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20830-B460-49CC-8E9B-B9E903BC2972}" type="datetime4">
              <a:rPr lang="en-GB"/>
              <a:pPr>
                <a:defRPr/>
              </a:pPr>
              <a:t>06 December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07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38" y="259508"/>
            <a:ext cx="7775337" cy="10800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1038" y="1512042"/>
            <a:ext cx="3816337" cy="3923558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spcBef>
                <a:spcPts val="300"/>
              </a:spcBef>
              <a:defRPr sz="2000"/>
            </a:lvl2pPr>
            <a:lvl3pPr>
              <a:lnSpc>
                <a:spcPct val="120000"/>
              </a:lnSpc>
              <a:spcBef>
                <a:spcPts val="300"/>
              </a:spcBef>
              <a:defRPr sz="2000"/>
            </a:lvl3pPr>
            <a:lvl4pPr>
              <a:lnSpc>
                <a:spcPct val="120000"/>
              </a:lnSpc>
              <a:spcBef>
                <a:spcPts val="300"/>
              </a:spcBef>
              <a:defRPr sz="1800"/>
            </a:lvl4pPr>
            <a:lvl5pPr>
              <a:lnSpc>
                <a:spcPct val="120000"/>
              </a:lnSpc>
              <a:spcBef>
                <a:spcPts val="300"/>
              </a:spcBef>
              <a:defRPr sz="18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2138" y="5616575"/>
            <a:ext cx="2374900" cy="863600"/>
          </a:xfrm>
        </p:spPr>
        <p:txBody>
          <a:bodyPr anchor="ctr">
            <a:normAutofit/>
          </a:bodyPr>
          <a:lstStyle>
            <a:lvl1pPr marL="0" indent="0" algn="ctr">
              <a:lnSpc>
                <a:spcPts val="24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32038" y="1512042"/>
            <a:ext cx="3816350" cy="39243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spcBef>
                <a:spcPts val="300"/>
              </a:spcBef>
              <a:defRPr/>
            </a:lvl2pPr>
            <a:lvl3pPr>
              <a:lnSpc>
                <a:spcPct val="120000"/>
              </a:lnSpc>
              <a:spcBef>
                <a:spcPts val="300"/>
              </a:spcBef>
              <a:defRPr/>
            </a:lvl3pPr>
            <a:lvl4pPr>
              <a:lnSpc>
                <a:spcPct val="120000"/>
              </a:lnSpc>
              <a:spcBef>
                <a:spcPts val="300"/>
              </a:spcBef>
              <a:defRPr/>
            </a:lvl4pPr>
            <a:lvl5pPr>
              <a:lnSpc>
                <a:spcPct val="120000"/>
              </a:lnSpc>
              <a:spcBef>
                <a:spcPts val="3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2016 Dstl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6E8B5-B5FF-48CA-93D3-0C39B9185F10}" type="datetime4">
              <a:rPr lang="en-GB"/>
              <a:pPr>
                <a:defRPr/>
              </a:pPr>
              <a:t>06 December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83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39" y="259508"/>
            <a:ext cx="3816112" cy="10800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2138" y="5616575"/>
            <a:ext cx="2374900" cy="863600"/>
          </a:xfrm>
        </p:spPr>
        <p:txBody>
          <a:bodyPr anchor="ctr">
            <a:normAutofit/>
          </a:bodyPr>
          <a:lstStyle>
            <a:lvl1pPr marL="0" indent="0" algn="ctr">
              <a:lnSpc>
                <a:spcPts val="24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4380035" y="-1"/>
            <a:ext cx="4260728" cy="5616575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spcBef>
                <a:spcPts val="300"/>
              </a:spcBef>
              <a:defRPr/>
            </a:lvl2pPr>
            <a:lvl3pPr>
              <a:lnSpc>
                <a:spcPct val="120000"/>
              </a:lnSpc>
              <a:spcBef>
                <a:spcPts val="300"/>
              </a:spcBef>
              <a:defRPr/>
            </a:lvl3pPr>
            <a:lvl4pPr>
              <a:lnSpc>
                <a:spcPct val="120000"/>
              </a:lnSpc>
              <a:spcBef>
                <a:spcPts val="300"/>
              </a:spcBef>
              <a:defRPr/>
            </a:lvl4pPr>
            <a:lvl5pPr>
              <a:lnSpc>
                <a:spcPct val="120000"/>
              </a:lnSpc>
              <a:spcBef>
                <a:spcPts val="3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31949" y="1511300"/>
            <a:ext cx="3816337" cy="3924300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/>
            </a:lvl1pPr>
            <a:lvl2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lvl2pPr>
            <a:lvl3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lvl3pPr>
            <a:lvl4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lvl4pPr>
            <a:lvl5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2016 Dstl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CD31C-2800-4E75-AC7B-9586D4033261}" type="datetime4">
              <a:rPr lang="en-GB"/>
              <a:pPr>
                <a:defRPr/>
              </a:pPr>
              <a:t>06 December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83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2138" y="5616575"/>
            <a:ext cx="2374900" cy="863600"/>
          </a:xfrm>
        </p:spPr>
        <p:txBody>
          <a:bodyPr anchor="ctr">
            <a:normAutofit/>
          </a:bodyPr>
          <a:lstStyle>
            <a:lvl1pPr marL="0" indent="0" algn="ctr">
              <a:lnSpc>
                <a:spcPts val="24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2016 Dstl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E237A-6A0D-4D75-BB4E-42DF1CB0DEAE}" type="datetime4">
              <a:rPr lang="en-GB"/>
              <a:pPr>
                <a:defRPr/>
              </a:pPr>
              <a:t>06 December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27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2138" y="5616575"/>
            <a:ext cx="2374900" cy="863600"/>
          </a:xfrm>
        </p:spPr>
        <p:txBody>
          <a:bodyPr anchor="ctr">
            <a:normAutofit/>
          </a:bodyPr>
          <a:lstStyle>
            <a:lvl1pPr marL="0" indent="0" algn="ctr">
              <a:lnSpc>
                <a:spcPts val="24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2016 Dstl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58A4C-DACA-4409-8F9D-94D86878E074}" type="datetime4">
              <a:rPr lang="en-GB"/>
              <a:pPr>
                <a:defRPr/>
              </a:pPr>
              <a:t>06 December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04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640763" cy="5616575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6659" indent="0">
              <a:buNone/>
              <a:defRPr sz="2600"/>
            </a:lvl2pPr>
            <a:lvl3pPr marL="853318" indent="0">
              <a:buNone/>
              <a:defRPr sz="2200"/>
            </a:lvl3pPr>
            <a:lvl4pPr marL="1279977" indent="0">
              <a:buNone/>
              <a:defRPr sz="1900"/>
            </a:lvl4pPr>
            <a:lvl5pPr marL="1706636" indent="0">
              <a:buNone/>
              <a:defRPr sz="1900"/>
            </a:lvl5pPr>
            <a:lvl6pPr marL="2133295" indent="0">
              <a:buNone/>
              <a:defRPr sz="1900"/>
            </a:lvl6pPr>
            <a:lvl7pPr marL="2559954" indent="0">
              <a:buNone/>
              <a:defRPr sz="1900"/>
            </a:lvl7pPr>
            <a:lvl8pPr marL="2986613" indent="0">
              <a:buNone/>
              <a:defRPr sz="1900"/>
            </a:lvl8pPr>
            <a:lvl9pPr marL="3413272" indent="0">
              <a:buNone/>
              <a:defRPr sz="19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147" y="4657626"/>
            <a:ext cx="8301616" cy="76052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300"/>
              </a:spcBef>
              <a:buNone/>
              <a:defRPr sz="2400"/>
            </a:lvl1pPr>
            <a:lvl2pPr marL="426659" indent="0">
              <a:buNone/>
              <a:defRPr sz="1100"/>
            </a:lvl2pPr>
            <a:lvl3pPr marL="853318" indent="0">
              <a:buNone/>
              <a:defRPr sz="900"/>
            </a:lvl3pPr>
            <a:lvl4pPr marL="1279977" indent="0">
              <a:buNone/>
              <a:defRPr sz="800"/>
            </a:lvl4pPr>
            <a:lvl5pPr marL="1706636" indent="0">
              <a:buNone/>
              <a:defRPr sz="800"/>
            </a:lvl5pPr>
            <a:lvl6pPr marL="2133295" indent="0">
              <a:buNone/>
              <a:defRPr sz="800"/>
            </a:lvl6pPr>
            <a:lvl7pPr marL="2559954" indent="0">
              <a:buNone/>
              <a:defRPr sz="800"/>
            </a:lvl7pPr>
            <a:lvl8pPr marL="2986613" indent="0">
              <a:buNone/>
              <a:defRPr sz="800"/>
            </a:lvl8pPr>
            <a:lvl9pPr marL="341327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2138" y="5616575"/>
            <a:ext cx="2374900" cy="863600"/>
          </a:xfrm>
        </p:spPr>
        <p:txBody>
          <a:bodyPr anchor="ctr">
            <a:normAutofit/>
          </a:bodyPr>
          <a:lstStyle>
            <a:lvl1pPr marL="0" indent="0" algn="ctr">
              <a:lnSpc>
                <a:spcPts val="24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2016 Dstl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B2922-04FE-4DEA-88F3-D80C793FA1EC}" type="datetime4">
              <a:rPr lang="en-GB"/>
              <a:pPr>
                <a:defRPr/>
              </a:pPr>
              <a:t>06 December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87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(Four Quadra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107913" y="3455988"/>
            <a:ext cx="4211674" cy="2087563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>
            <a:lvl1pPr marL="18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1pPr>
            <a:lvl2pPr marL="36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2pPr>
            <a:lvl3pPr marL="54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3pPr>
            <a:lvl4pPr marL="72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4pPr>
            <a:lvl5pPr marL="90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3"/>
          </p:nvPr>
        </p:nvSpPr>
        <p:spPr>
          <a:xfrm>
            <a:off x="107913" y="1368425"/>
            <a:ext cx="4211674" cy="2087563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>
            <a:lvl1pPr marL="18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1pPr>
            <a:lvl2pPr marL="36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2pPr>
            <a:lvl3pPr marL="54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3pPr>
            <a:lvl4pPr marL="72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4pPr>
            <a:lvl5pPr marL="90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319589" y="3455988"/>
            <a:ext cx="4211674" cy="2087563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>
            <a:lvl1pPr marL="18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1pPr>
            <a:lvl2pPr marL="36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2pPr>
            <a:lvl3pPr marL="54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3pPr>
            <a:lvl4pPr marL="72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4pPr>
            <a:lvl5pPr marL="90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5"/>
          </p:nvPr>
        </p:nvSpPr>
        <p:spPr>
          <a:xfrm>
            <a:off x="4319589" y="1368425"/>
            <a:ext cx="4211674" cy="2087563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>
            <a:lvl1pPr marL="18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1pPr>
            <a:lvl2pPr marL="36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2pPr>
            <a:lvl3pPr marL="54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3pPr>
            <a:lvl4pPr marL="72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4pPr>
            <a:lvl5pPr marL="90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-1" y="-1"/>
            <a:ext cx="4319587" cy="13684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4321176" y="-1"/>
            <a:ext cx="4319587" cy="13684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132138" y="5616575"/>
            <a:ext cx="2374900" cy="863600"/>
          </a:xfrm>
        </p:spPr>
        <p:txBody>
          <a:bodyPr anchor="ctr">
            <a:normAutofit/>
          </a:bodyPr>
          <a:lstStyle>
            <a:lvl1pPr marL="0" indent="0" algn="ctr">
              <a:lnSpc>
                <a:spcPts val="24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2016 Dstl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6A8BA-C31D-4D2B-A740-27ECE8617844}" type="datetime4">
              <a:rPr lang="en-GB"/>
              <a:pPr>
                <a:defRPr/>
              </a:pPr>
              <a:t>06 December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97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(Single Quadra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1"/>
          <p:cNvSpPr>
            <a:spLocks noGrp="1" noChangeAspect="1"/>
          </p:cNvSpPr>
          <p:nvPr>
            <p:ph sz="quarter" idx="13"/>
          </p:nvPr>
        </p:nvSpPr>
        <p:spPr>
          <a:xfrm>
            <a:off x="692586" y="1621712"/>
            <a:ext cx="7254000" cy="3595526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>
            <a:lvl1pPr marL="180000" indent="-180000">
              <a:lnSpc>
                <a:spcPct val="100000"/>
              </a:lnSpc>
              <a:spcBef>
                <a:spcPts val="300"/>
              </a:spcBef>
              <a:buNone/>
              <a:defRPr sz="1400"/>
            </a:lvl1pPr>
            <a:lvl2pPr marL="360000" indent="-180000">
              <a:lnSpc>
                <a:spcPct val="100000"/>
              </a:lnSpc>
              <a:spcBef>
                <a:spcPts val="300"/>
              </a:spcBef>
              <a:buNone/>
              <a:defRPr sz="1400"/>
            </a:lvl2pPr>
            <a:lvl3pPr marL="540000" indent="-180000">
              <a:lnSpc>
                <a:spcPct val="100000"/>
              </a:lnSpc>
              <a:spcBef>
                <a:spcPts val="300"/>
              </a:spcBef>
              <a:buNone/>
              <a:defRPr sz="1400"/>
            </a:lvl3pPr>
            <a:lvl4pPr marL="720000" indent="-180000">
              <a:lnSpc>
                <a:spcPct val="100000"/>
              </a:lnSpc>
              <a:spcBef>
                <a:spcPts val="300"/>
              </a:spcBef>
              <a:buNone/>
              <a:defRPr sz="1400"/>
            </a:lvl4pPr>
            <a:lvl5pPr marL="900000" indent="-180000">
              <a:lnSpc>
                <a:spcPct val="100000"/>
              </a:lnSpc>
              <a:spcBef>
                <a:spcPts val="300"/>
              </a:spcBef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-1" y="-1"/>
            <a:ext cx="4319587" cy="13684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4321176" y="-1"/>
            <a:ext cx="4319587" cy="13684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2138" y="5616575"/>
            <a:ext cx="2374900" cy="863600"/>
          </a:xfrm>
        </p:spPr>
        <p:txBody>
          <a:bodyPr anchor="ctr">
            <a:normAutofit/>
          </a:bodyPr>
          <a:lstStyle>
            <a:lvl1pPr marL="0" indent="0" algn="ctr">
              <a:lnSpc>
                <a:spcPts val="24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2016 Dstl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241C4-6766-445B-B4A5-C807C0C4406D}" type="datetime4">
              <a:rPr lang="en-GB"/>
              <a:pPr>
                <a:defRPr/>
              </a:pPr>
              <a:t>06 December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37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hidden">
          <a:xfrm>
            <a:off x="0" y="5616575"/>
            <a:ext cx="8640763" cy="86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61" tIns="44880" rIns="89761" bIns="44880" anchor="ctr"/>
          <a:lstStyle/>
          <a:p>
            <a:pPr algn="ctr" defTabSz="853318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31800" y="258763"/>
            <a:ext cx="77771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32" tIns="42666" rIns="85332" bIns="42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1800" y="1538288"/>
            <a:ext cx="7777163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32" tIns="42666" rIns="85332" bIns="42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4788" y="6048375"/>
            <a:ext cx="1657350" cy="287338"/>
          </a:xfrm>
          <a:prstGeom prst="rect">
            <a:avLst/>
          </a:prstGeom>
        </p:spPr>
        <p:txBody>
          <a:bodyPr vert="horz" lIns="85332" tIns="42666" rIns="85332" bIns="42666" rtlCol="0" anchor="t"/>
          <a:lstStyle>
            <a:lvl1pPr algn="l" defTabSz="853318" fontAlgn="auto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Crown copyright 2016 Dstl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4788" y="5761038"/>
            <a:ext cx="1657350" cy="287337"/>
          </a:xfrm>
          <a:prstGeom prst="rect">
            <a:avLst/>
          </a:prstGeom>
        </p:spPr>
        <p:txBody>
          <a:bodyPr vert="horz" lIns="85332" tIns="42666" rIns="85332" bIns="42666" rtlCol="0" anchor="b"/>
          <a:lstStyle>
            <a:lvl1pPr algn="l" defTabSz="853318" fontAlgn="auto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BC8DC1-52D8-49F7-A816-35B945D6D6ED}" type="datetime4">
              <a:rPr lang="en-GB"/>
              <a:pPr>
                <a:defRPr/>
              </a:pPr>
              <a:t>06 December 2016</a:t>
            </a:fld>
            <a:endParaRPr lang="en-GB" dirty="0"/>
          </a:p>
        </p:txBody>
      </p:sp>
      <p:grpSp>
        <p:nvGrpSpPr>
          <p:cNvPr id="1031" name="Group 14"/>
          <p:cNvGrpSpPr>
            <a:grpSpLocks/>
          </p:cNvGrpSpPr>
          <p:nvPr/>
        </p:nvGrpSpPr>
        <p:grpSpPr bwMode="auto">
          <a:xfrm>
            <a:off x="177800" y="5781675"/>
            <a:ext cx="1241425" cy="576263"/>
            <a:chOff x="177800" y="5782383"/>
            <a:chExt cx="1241809" cy="576001"/>
          </a:xfrm>
        </p:grpSpPr>
        <p:pic>
          <p:nvPicPr>
            <p:cNvPr id="1035" name="Picture 14" descr="\\rnet.dstl.gov.uk\home\921756d\my documents\My Pictures\Logos &amp; Crests\dstl-logo-trans-black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00" y="5782384"/>
              <a:ext cx="1241809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3" descr="\\rnet.dstl.gov.uk\home\921756d\my documents\My Pictures\Logos &amp; Crests\dstl-logo-trans-white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177800" y="5782383"/>
              <a:ext cx="1241809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2" name="Group 17"/>
          <p:cNvGrpSpPr>
            <a:grpSpLocks/>
          </p:cNvGrpSpPr>
          <p:nvPr/>
        </p:nvGrpSpPr>
        <p:grpSpPr bwMode="auto">
          <a:xfrm>
            <a:off x="7685088" y="5784850"/>
            <a:ext cx="773112" cy="576263"/>
            <a:chOff x="7684553" y="5784298"/>
            <a:chExt cx="772854" cy="576467"/>
          </a:xfrm>
        </p:grpSpPr>
        <p:pic>
          <p:nvPicPr>
            <p:cNvPr id="1033" name="Picture 12" descr="\\rnet.dstl.gov.uk\home\921756d\my documents\My Pictures\Logos &amp; Crests\MOD\MOD_BLACK_AW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4553" y="5784298"/>
              <a:ext cx="772627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1" descr="\\rnet.dstl.gov.uk\home\921756d\my documents\My Pictures\Logos &amp; Crests\MOD\MOD_WHITE_AW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7684780" y="5784765"/>
              <a:ext cx="772627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</p:sldLayoutIdLst>
  <p:hf sldNum="0" hdr="0"/>
  <p:txStyles>
    <p:titleStyle>
      <a:lvl1pPr algn="l" defTabSz="852488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defTabSz="852488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defTabSz="852488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defTabSz="852488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defTabSz="852488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852488" rtl="0" eaLnBrk="1" fontAlgn="base" hangingPunct="1">
        <a:lnSpc>
          <a:spcPts val="435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852488" rtl="0" eaLnBrk="1" fontAlgn="base" hangingPunct="1">
        <a:lnSpc>
          <a:spcPts val="435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852488" rtl="0" eaLnBrk="1" fontAlgn="base" hangingPunct="1">
        <a:lnSpc>
          <a:spcPts val="435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852488" rtl="0" eaLnBrk="1" fontAlgn="base" hangingPunct="1">
        <a:lnSpc>
          <a:spcPts val="435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19088" indent="-319088" algn="l" defTabSz="852488" rtl="0" eaLnBrk="1" fontAlgn="base" hangingPunct="1">
        <a:lnSpc>
          <a:spcPct val="120000"/>
        </a:lnSpc>
        <a:spcBef>
          <a:spcPts val="3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92150" indent="-265113" algn="l" defTabSz="852488" rtl="0" eaLnBrk="1" fontAlgn="base" hangingPunct="1">
        <a:lnSpc>
          <a:spcPct val="120000"/>
        </a:lnSpc>
        <a:spcBef>
          <a:spcPts val="3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65213" indent="-212725" algn="l" defTabSz="852488" rtl="0" eaLnBrk="1" fontAlgn="base" hangingPunct="1">
        <a:lnSpc>
          <a:spcPct val="120000"/>
        </a:lnSpc>
        <a:spcBef>
          <a:spcPts val="3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92250" indent="-212725" algn="l" defTabSz="852488" rtl="0" eaLnBrk="1" fontAlgn="base" hangingPunct="1">
        <a:lnSpc>
          <a:spcPct val="120000"/>
        </a:lnSpc>
        <a:spcBef>
          <a:spcPts val="3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19288" indent="-212725" algn="l" defTabSz="852488" rtl="0" eaLnBrk="1" fontAlgn="base" hangingPunct="1">
        <a:lnSpc>
          <a:spcPct val="120000"/>
        </a:lnSpc>
        <a:spcBef>
          <a:spcPts val="3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346625" indent="-213330" algn="l" defTabSz="85331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73284" indent="-213330" algn="l" defTabSz="85331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3" indent="-213330" algn="l" defTabSz="85331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6602" indent="-213330" algn="l" defTabSz="85331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33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659" algn="l" defTabSz="8533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3318" algn="l" defTabSz="8533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977" algn="l" defTabSz="8533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6636" algn="l" defTabSz="8533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95" algn="l" defTabSz="8533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9954" algn="l" defTabSz="8533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6613" algn="l" defTabSz="8533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13272" algn="l" defTabSz="8533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7"/>
          <p:cNvSpPr>
            <a:spLocks noGrp="1"/>
          </p:cNvSpPr>
          <p:nvPr>
            <p:ph type="ctrTitle"/>
          </p:nvPr>
        </p:nvSpPr>
        <p:spPr>
          <a:xfrm>
            <a:off x="431800" y="1727200"/>
            <a:ext cx="7775575" cy="165735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Space Situational Awareness (SSA)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Project Overview and Background</a:t>
            </a:r>
          </a:p>
        </p:txBody>
      </p:sp>
      <p:sp>
        <p:nvSpPr>
          <p:cNvPr id="4099" name="Subtitle 18"/>
          <p:cNvSpPr>
            <a:spLocks noGrp="1"/>
          </p:cNvSpPr>
          <p:nvPr>
            <p:ph type="subTitle" idx="1"/>
          </p:nvPr>
        </p:nvSpPr>
        <p:spPr>
          <a:xfrm>
            <a:off x="431800" y="3779838"/>
            <a:ext cx="7775575" cy="1655762"/>
          </a:xfrm>
        </p:spPr>
        <p:txBody>
          <a:bodyPr/>
          <a:lstStyle/>
          <a:p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Andy Ash - SSA Project Technical Authority</a:t>
            </a:r>
          </a:p>
          <a:p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UK OFFICIAL</a:t>
            </a:r>
            <a:endParaRPr lang="en-GB" dirty="0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248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800">
                <a:solidFill>
                  <a:schemeClr val="bg1"/>
                </a:solidFill>
                <a:cs typeface="Arial" charset="0"/>
              </a:rPr>
              <a:t>© Crown copyright 2016 Dstl</a:t>
            </a:r>
          </a:p>
        </p:txBody>
      </p:sp>
      <p:sp>
        <p:nvSpPr>
          <p:cNvPr id="4102" name="Date Placeholder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2488" eaLnBrk="1" fontAlgn="base" hangingPunct="1">
              <a:spcBef>
                <a:spcPct val="0"/>
              </a:spcBef>
              <a:spcAft>
                <a:spcPct val="0"/>
              </a:spcAft>
            </a:pPr>
            <a:fld id="{CBC9BA76-0A9A-4CB0-A188-DD30BCDFB9D5}" type="datetime4">
              <a:rPr lang="en-GB" altLang="en-US" sz="800">
                <a:solidFill>
                  <a:schemeClr val="bg1"/>
                </a:solidFill>
                <a:cs typeface="Arial" charset="0"/>
              </a:rPr>
              <a:pPr defTabSz="852488" eaLnBrk="1" fontAlgn="base" hangingPunct="1">
                <a:spcBef>
                  <a:spcPct val="0"/>
                </a:spcBef>
                <a:spcAft>
                  <a:spcPct val="0"/>
                </a:spcAft>
              </a:pPr>
              <a:t>06 December 2016</a:t>
            </a:fld>
            <a:endParaRPr lang="en-GB" altLang="en-US" sz="80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Sensors Investigation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UK OFFICIAL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2014 Dstl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B1D3E50-94EA-4310-A71C-74AA998274C6}" type="datetime4">
              <a:rPr lang="en-GB" smtClean="0"/>
              <a:pPr>
                <a:defRPr/>
              </a:pPr>
              <a:t>06 December 2016</a:t>
            </a:fld>
            <a:endParaRPr lang="en-GB" dirty="0"/>
          </a:p>
        </p:txBody>
      </p:sp>
      <p:pic>
        <p:nvPicPr>
          <p:cNvPr id="7" name="Picture 2" descr="U:\My Documents\Research Scholarship\images\IMG_8402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4" y="1151855"/>
            <a:ext cx="2538591" cy="169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2734" y="2677014"/>
            <a:ext cx="3266733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AP113 – understand utility of COTS EO technology.  Maturing automated data processing to support UK SpOC/ HQ Air Cmd option generation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3989" y="3270866"/>
            <a:ext cx="3266733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CASTR-CL2 (-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Hx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): EMR to develop automated cueing and data transfer system between UK SSA assets for real-time operation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684" y="1127959"/>
            <a:ext cx="3880002" cy="214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548" y="2677014"/>
            <a:ext cx="1483236" cy="39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8" y="3747919"/>
            <a:ext cx="2168242" cy="123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12386" y="4982362"/>
            <a:ext cx="3246409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Low Cost deployable EO investigation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08413" y="4600337"/>
            <a:ext cx="3839824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Inform HQ Air SSA sensor options</a:t>
            </a:r>
          </a:p>
        </p:txBody>
      </p:sp>
    </p:spTree>
    <p:extLst>
      <p:ext uri="{BB962C8B-B14F-4D97-AF65-F5344CB8AC3E}">
        <p14:creationId xmlns:p14="http://schemas.microsoft.com/office/powerpoint/2010/main" val="34587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EU SST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2016 Dstl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AE920830-B460-49CC-8E9B-B9E903BC2972}" type="datetime4">
              <a:rPr lang="en-GB" smtClean="0"/>
              <a:pPr>
                <a:defRPr/>
              </a:pPr>
              <a:t>06 December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474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38" y="1151855"/>
            <a:ext cx="7775337" cy="4266293"/>
          </a:xfrm>
        </p:spPr>
        <p:txBody>
          <a:bodyPr/>
          <a:lstStyle/>
          <a:p>
            <a:r>
              <a:rPr lang="en-GB" sz="2200" dirty="0" smtClean="0"/>
              <a:t>5-Nation consortium: </a:t>
            </a:r>
            <a:r>
              <a:rPr lang="en-GB" sz="2200" b="1" dirty="0" smtClean="0"/>
              <a:t>UK</a:t>
            </a:r>
            <a:r>
              <a:rPr lang="en-GB" sz="2200" dirty="0" smtClean="0"/>
              <a:t>, </a:t>
            </a:r>
            <a:r>
              <a:rPr lang="en-GB" sz="2200" b="1" dirty="0" smtClean="0"/>
              <a:t>DE</a:t>
            </a:r>
            <a:r>
              <a:rPr lang="en-GB" sz="2200" dirty="0" smtClean="0"/>
              <a:t>, </a:t>
            </a:r>
            <a:r>
              <a:rPr lang="en-GB" sz="2200" b="1" dirty="0" smtClean="0"/>
              <a:t>FR</a:t>
            </a:r>
            <a:r>
              <a:rPr lang="en-GB" sz="2200" dirty="0" smtClean="0"/>
              <a:t>, </a:t>
            </a:r>
            <a:r>
              <a:rPr lang="en-GB" sz="2200" b="1" dirty="0" smtClean="0"/>
              <a:t>IT</a:t>
            </a:r>
            <a:r>
              <a:rPr lang="en-GB" sz="2200" dirty="0" smtClean="0"/>
              <a:t>, </a:t>
            </a:r>
            <a:r>
              <a:rPr lang="en-GB" sz="2200" b="1" dirty="0" smtClean="0"/>
              <a:t>ES </a:t>
            </a:r>
            <a:r>
              <a:rPr lang="en-GB" sz="2200" dirty="0" smtClean="0"/>
              <a:t>(+ EU </a:t>
            </a:r>
            <a:r>
              <a:rPr lang="en-GB" sz="2200" dirty="0" err="1" smtClean="0"/>
              <a:t>SatCen</a:t>
            </a:r>
            <a:r>
              <a:rPr lang="en-GB" sz="2200" dirty="0"/>
              <a:t>)</a:t>
            </a:r>
            <a:endParaRPr lang="en-GB" sz="2200" dirty="0" smtClean="0"/>
          </a:p>
          <a:p>
            <a:r>
              <a:rPr lang="en-GB" sz="2200" dirty="0" smtClean="0"/>
              <a:t>Provide SST services to </a:t>
            </a:r>
            <a:r>
              <a:rPr lang="en-GB" sz="2200" i="1" dirty="0" smtClean="0"/>
              <a:t>users</a:t>
            </a:r>
            <a:r>
              <a:rPr lang="en-GB" sz="2200" dirty="0"/>
              <a:t>:</a:t>
            </a:r>
            <a:endParaRPr lang="en-GB" sz="2200" dirty="0" smtClean="0"/>
          </a:p>
          <a:p>
            <a:pPr lvl="1"/>
            <a:r>
              <a:rPr lang="en-GB" sz="1800" dirty="0" smtClean="0"/>
              <a:t>Conjunction Analysis &amp; Warning</a:t>
            </a:r>
          </a:p>
          <a:p>
            <a:pPr lvl="1"/>
            <a:r>
              <a:rPr lang="en-GB" sz="1800" dirty="0" smtClean="0"/>
              <a:t>Re-Entry Analysis &amp; Information</a:t>
            </a:r>
          </a:p>
          <a:p>
            <a:pPr lvl="1"/>
            <a:r>
              <a:rPr lang="en-GB" sz="1800" dirty="0" smtClean="0"/>
              <a:t>Fragmentation Analysis</a:t>
            </a:r>
            <a:br>
              <a:rPr lang="en-GB" sz="1800" dirty="0" smtClean="0"/>
            </a:br>
            <a:endParaRPr lang="en-GB" sz="1800" dirty="0" smtClean="0"/>
          </a:p>
          <a:p>
            <a:r>
              <a:rPr lang="en-GB" sz="2200" dirty="0"/>
              <a:t>Initial Phase: January 2016 to July </a:t>
            </a:r>
            <a:r>
              <a:rPr lang="en-GB" sz="2200" dirty="0" smtClean="0"/>
              <a:t>2017</a:t>
            </a:r>
          </a:p>
          <a:p>
            <a:pPr marL="0" indent="0">
              <a:buNone/>
            </a:pPr>
            <a:endParaRPr lang="en-GB" sz="1200" dirty="0" smtClean="0"/>
          </a:p>
          <a:p>
            <a:r>
              <a:rPr lang="en-GB" sz="2200" dirty="0" smtClean="0"/>
              <a:t>UK  Participants:</a:t>
            </a:r>
          </a:p>
          <a:p>
            <a:pPr lvl="1"/>
            <a:r>
              <a:rPr lang="en-GB" sz="1800" dirty="0" smtClean="0"/>
              <a:t>UKSA, MOD/HQ Air, Dstl, STFC, NERC, </a:t>
            </a:r>
            <a:r>
              <a:rPr lang="en-GB" sz="1800" dirty="0" err="1" smtClean="0"/>
              <a:t>SpaceInsight</a:t>
            </a:r>
            <a:endParaRPr lang="en-GB" sz="1800" dirty="0" smtClean="0"/>
          </a:p>
          <a:p>
            <a:endParaRPr lang="en-GB" sz="2200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UK OFFICIAL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2016 Dstl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1CBE97A-09A8-420A-BA2D-00038529AA10}" type="datetime4">
              <a:rPr lang="en-GB" smtClean="0"/>
              <a:pPr>
                <a:defRPr/>
              </a:pPr>
              <a:t>06 December 2016</a:t>
            </a:fld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 flipH="1">
            <a:off x="4749288" y="2303983"/>
            <a:ext cx="2163380" cy="6192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2601" y="2303983"/>
            <a:ext cx="2232076" cy="584751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Initial Services provided from 1</a:t>
            </a:r>
            <a:r>
              <a:rPr lang="en-GB" sz="1600" baseline="300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st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 July 2016</a:t>
            </a:r>
            <a:endParaRPr lang="en-GB" sz="1600" u="sng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4536405" y="2045543"/>
            <a:ext cx="216024" cy="10505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369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84" y="1660546"/>
            <a:ext cx="4482396" cy="315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8428" y="2464050"/>
            <a:ext cx="951881" cy="43623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86402" tIns="43201" rIns="86402" bIns="43201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100" dirty="0" smtClean="0">
                <a:solidFill>
                  <a:srgbClr val="005C7E"/>
                </a:solidFill>
                <a:latin typeface="Arial" pitchFamily="34" charset="0"/>
                <a:cs typeface="Arial" pitchFamily="34" charset="0"/>
              </a:rPr>
              <a:t>Starbrook </a:t>
            </a:r>
            <a:r>
              <a:rPr lang="en-GB" sz="1100" dirty="0">
                <a:solidFill>
                  <a:srgbClr val="005C7E"/>
                </a:solidFill>
                <a:latin typeface="Arial" pitchFamily="34" charset="0"/>
                <a:cs typeface="Arial" pitchFamily="34" charset="0"/>
              </a:rPr>
              <a:t>(Cyprus)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095" y="2155846"/>
            <a:ext cx="945083" cy="108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80" y="2919863"/>
            <a:ext cx="837075" cy="2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2894172" y="2848077"/>
            <a:ext cx="658142" cy="575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66" y="3376170"/>
            <a:ext cx="979913" cy="77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203" y="3423545"/>
            <a:ext cx="1440127" cy="47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77108" y="3900557"/>
            <a:ext cx="1317064" cy="43623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86402" tIns="43201" rIns="86402" bIns="43201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100" dirty="0">
                <a:solidFill>
                  <a:srgbClr val="005C7E"/>
                </a:solidFill>
                <a:latin typeface="Arial" pitchFamily="34" charset="0"/>
                <a:cs typeface="Arial" pitchFamily="34" charset="0"/>
              </a:rPr>
              <a:t>GEOF (Herstmonceux)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097250" y="3244874"/>
            <a:ext cx="796306" cy="11404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813" y="1715797"/>
            <a:ext cx="744823" cy="77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174718" y="2123448"/>
            <a:ext cx="1317064" cy="43623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86402" tIns="43201" rIns="86402" bIns="43201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100" dirty="0">
                <a:solidFill>
                  <a:srgbClr val="005C7E"/>
                </a:solidFill>
                <a:latin typeface="Arial" pitchFamily="34" charset="0"/>
                <a:cs typeface="Arial" pitchFamily="34" charset="0"/>
              </a:rPr>
              <a:t>CASTR (Chilbolton)</a:t>
            </a: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2491783" y="2341564"/>
            <a:ext cx="889850" cy="4211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607" y="997235"/>
            <a:ext cx="992851" cy="97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498500" y="1937729"/>
            <a:ext cx="1250828" cy="43623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86402" tIns="43201" rIns="86402" bIns="43201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100" dirty="0">
                <a:solidFill>
                  <a:srgbClr val="005C7E"/>
                </a:solidFill>
                <a:latin typeface="Arial" pitchFamily="34" charset="0"/>
                <a:cs typeface="Arial" pitchFamily="34" charset="0"/>
              </a:rPr>
              <a:t>UK SpOC </a:t>
            </a:r>
          </a:p>
          <a:p>
            <a:pPr algn="ctr">
              <a:spcBef>
                <a:spcPts val="0"/>
              </a:spcBef>
            </a:pPr>
            <a:r>
              <a:rPr lang="en-GB" sz="1100" dirty="0">
                <a:solidFill>
                  <a:srgbClr val="005C7E"/>
                </a:solidFill>
                <a:latin typeface="Arial" pitchFamily="34" charset="0"/>
                <a:cs typeface="Arial" pitchFamily="34" charset="0"/>
              </a:rPr>
              <a:t>(High Wycombe)</a:t>
            </a:r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>
          <a:xfrm flipH="1">
            <a:off x="3552314" y="2155845"/>
            <a:ext cx="946186" cy="5263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56" y="1718792"/>
            <a:ext cx="1483236" cy="39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UK Architecture Elements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UK OFFICIAL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59941" y="1484627"/>
            <a:ext cx="3021692" cy="136345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84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UKSA/ MOD considering potential UK input to next series of EU SST calls</a:t>
            </a:r>
          </a:p>
          <a:p>
            <a:pPr lvl="1"/>
            <a:r>
              <a:rPr lang="en-GB" dirty="0" smtClean="0"/>
              <a:t>Build upon initial </a:t>
            </a:r>
            <a:r>
              <a:rPr lang="en-GB" dirty="0"/>
              <a:t>architecture </a:t>
            </a:r>
            <a:r>
              <a:rPr lang="en-GB" dirty="0" smtClean="0"/>
              <a:t>work</a:t>
            </a:r>
          </a:p>
          <a:p>
            <a:pPr lvl="1"/>
            <a:r>
              <a:rPr lang="en-GB" dirty="0" smtClean="0"/>
              <a:t>Increased focus on S&amp;T versus identified capability gaps</a:t>
            </a:r>
          </a:p>
          <a:p>
            <a:pPr lvl="1"/>
            <a:r>
              <a:rPr lang="en-GB" dirty="0" smtClean="0"/>
              <a:t>Funding for sensor operations and analysis support</a:t>
            </a:r>
          </a:p>
          <a:p>
            <a:r>
              <a:rPr lang="en-GB" dirty="0" smtClean="0"/>
              <a:t>Possible opportunity for increased UK participation</a:t>
            </a:r>
          </a:p>
          <a:p>
            <a:pPr lvl="1"/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UK OFFICIAL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2016 Dstl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E7E237A-6A0D-4D75-BB4E-42DF1CB0DEAE}" type="datetime4">
              <a:rPr lang="en-GB" smtClean="0"/>
              <a:pPr>
                <a:defRPr/>
              </a:pPr>
              <a:t>06 December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202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Specific Deep Space Challenges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2016 Dstl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AE920830-B460-49CC-8E9B-B9E903BC2972}" type="datetime4">
              <a:rPr lang="en-GB" smtClean="0"/>
              <a:pPr>
                <a:defRPr/>
              </a:pPr>
              <a:t>06 December 2016</a:t>
            </a:fld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449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UK OFFICIAL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15925" y="1123921"/>
            <a:ext cx="4320480" cy="4312421"/>
          </a:xfrm>
        </p:spPr>
        <p:txBody>
          <a:bodyPr/>
          <a:lstStyle/>
          <a:p>
            <a:r>
              <a:rPr lang="en-GB" sz="2000" dirty="0" smtClean="0"/>
              <a:t>GEO: small number of high value assets; belt increasing congested</a:t>
            </a:r>
          </a:p>
          <a:p>
            <a:pPr lvl="1"/>
            <a:r>
              <a:rPr lang="en-GB" sz="1800" dirty="0" smtClean="0"/>
              <a:t>Clusters, NKO, satellite servicing</a:t>
            </a:r>
          </a:p>
          <a:p>
            <a:r>
              <a:rPr lang="en-GB" sz="2000" dirty="0" smtClean="0"/>
              <a:t>MEO: GNSS assets providing critical service to UK</a:t>
            </a:r>
          </a:p>
          <a:p>
            <a:r>
              <a:rPr lang="en-GB" sz="2000" dirty="0" smtClean="0"/>
              <a:t>Graveyard: faint targets, difficult to track, population characteristics/ evolution uncertain</a:t>
            </a:r>
            <a:endParaRPr lang="en-GB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2016 Dstl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AE920830-B460-49CC-8E9B-B9E903BC2972}" type="datetime4">
              <a:rPr lang="en-GB" smtClean="0"/>
              <a:pPr>
                <a:defRPr/>
              </a:pPr>
              <a:t>06 December 2016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658" y="3669622"/>
            <a:ext cx="3300900" cy="180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11" y="259508"/>
            <a:ext cx="3759832" cy="196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15" y="1799927"/>
            <a:ext cx="2255261" cy="2484387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702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Close Approach </a:t>
            </a:r>
            <a:r>
              <a:rPr lang="en-GB" dirty="0" smtClean="0"/>
              <a:t>28/04/2016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38" y="1151855"/>
            <a:ext cx="8064807" cy="4247917"/>
          </a:xfrm>
        </p:spPr>
        <p:txBody>
          <a:bodyPr/>
          <a:lstStyle/>
          <a:p>
            <a:r>
              <a:rPr lang="en-GB" sz="1800" b="1" dirty="0" smtClean="0"/>
              <a:t>17125</a:t>
            </a:r>
            <a:r>
              <a:rPr lang="en-GB" sz="1800" dirty="0" smtClean="0"/>
              <a:t> </a:t>
            </a:r>
            <a:r>
              <a:rPr lang="en-GB" sz="1800" dirty="0"/>
              <a:t>(SL-12 R/B) and </a:t>
            </a:r>
            <a:r>
              <a:rPr lang="en-GB" sz="1800" b="1" dirty="0"/>
              <a:t>32294</a:t>
            </a:r>
            <a:r>
              <a:rPr lang="en-GB" sz="1800" dirty="0"/>
              <a:t> (SKYNET </a:t>
            </a:r>
            <a:r>
              <a:rPr lang="en-GB" sz="1800" dirty="0" smtClean="0"/>
              <a:t>5B)</a:t>
            </a:r>
          </a:p>
          <a:p>
            <a:pPr lvl="1"/>
            <a:r>
              <a:rPr lang="en-GB" sz="1400" dirty="0" smtClean="0"/>
              <a:t>Predicted close approach 3.4km at 1933 UTC</a:t>
            </a:r>
          </a:p>
          <a:p>
            <a:pPr lvl="1"/>
            <a:r>
              <a:rPr lang="en-GB" sz="1400" dirty="0" smtClean="0"/>
              <a:t>Examine procedures for close approach and fragmentation-detection</a:t>
            </a:r>
            <a:br>
              <a:rPr lang="en-GB" sz="1400" dirty="0" smtClean="0"/>
            </a:br>
            <a:endParaRPr lang="en-GB" sz="1400" dirty="0" smtClean="0"/>
          </a:p>
          <a:p>
            <a:r>
              <a:rPr lang="en-GB" sz="1800" dirty="0" smtClean="0"/>
              <a:t>Starbrook:</a:t>
            </a:r>
          </a:p>
          <a:p>
            <a:pPr lvl="1"/>
            <a:r>
              <a:rPr lang="en-GB" sz="1400" dirty="0" smtClean="0"/>
              <a:t>1800 – 2200 UTC: Observations before &amp; after TCA</a:t>
            </a:r>
          </a:p>
          <a:p>
            <a:pPr lvl="1"/>
            <a:r>
              <a:rPr lang="en-GB" sz="1400" dirty="0" smtClean="0"/>
              <a:t>2200 UTC: Mini-survey around SKYNET 5B longitude for fragment detection</a:t>
            </a:r>
          </a:p>
          <a:p>
            <a:r>
              <a:rPr lang="en-GB" sz="1800" dirty="0" err="1" smtClean="0"/>
              <a:t>Herstmonceux</a:t>
            </a:r>
            <a:r>
              <a:rPr lang="en-GB" sz="1800" dirty="0" smtClean="0"/>
              <a:t>:</a:t>
            </a:r>
          </a:p>
          <a:p>
            <a:pPr lvl="1"/>
            <a:r>
              <a:rPr lang="en-GB" sz="1400" dirty="0" smtClean="0">
                <a:sym typeface="Wingdings" panose="05000000000000000000" pitchFamily="2" charset="2"/>
              </a:rPr>
              <a:t>Cloud obstruction during most of night, no observations</a:t>
            </a:r>
            <a:br>
              <a:rPr lang="en-GB" sz="1400" dirty="0" smtClean="0">
                <a:sym typeface="Wingdings" panose="05000000000000000000" pitchFamily="2" charset="2"/>
              </a:rPr>
            </a:br>
            <a:endParaRPr lang="en-GB" sz="1400" dirty="0" smtClean="0">
              <a:sym typeface="Wingdings" panose="05000000000000000000" pitchFamily="2" charset="2"/>
            </a:endParaRPr>
          </a:p>
          <a:p>
            <a:r>
              <a:rPr lang="en-GB" sz="1800" dirty="0" smtClean="0">
                <a:sym typeface="Wingdings" panose="05000000000000000000" pitchFamily="2" charset="2"/>
              </a:rPr>
              <a:t>Based on Observations …</a:t>
            </a:r>
          </a:p>
          <a:p>
            <a:pPr lvl="1"/>
            <a:r>
              <a:rPr lang="en-GB" sz="1400" dirty="0" smtClean="0">
                <a:sym typeface="Wingdings" panose="05000000000000000000" pitchFamily="2" charset="2"/>
              </a:rPr>
              <a:t>Space Insight observe ~3 km miss-distance in 2 dimensions (range not known)</a:t>
            </a:r>
          </a:p>
          <a:p>
            <a:pPr marL="427037" lvl="1" indent="0">
              <a:buNone/>
            </a:pPr>
            <a:endParaRPr lang="en-GB" sz="1400" dirty="0" smtClean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UK OFFICIAL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2016 Dstl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1CBE97A-09A8-420A-BA2D-00038529AA10}" type="datetime4">
              <a:rPr lang="en-GB" smtClean="0"/>
              <a:pPr>
                <a:defRPr/>
              </a:pPr>
              <a:t>06 December 2016</a:t>
            </a:fld>
            <a:endParaRPr lang="en-GB" dirty="0"/>
          </a:p>
        </p:txBody>
      </p:sp>
      <p:pic>
        <p:nvPicPr>
          <p:cNvPr id="2050" name="Picture 2" descr="C:\Users\sgeorge1\Desktop\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97" y="1061471"/>
            <a:ext cx="1587947" cy="158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939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Areas of Interest/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38" y="1339537"/>
            <a:ext cx="7775337" cy="4078611"/>
          </a:xfrm>
        </p:spPr>
        <p:txBody>
          <a:bodyPr/>
          <a:lstStyle/>
          <a:p>
            <a:r>
              <a:rPr lang="en-GB" sz="1800" dirty="0" smtClean="0"/>
              <a:t>Domain evolution</a:t>
            </a:r>
          </a:p>
          <a:p>
            <a:pPr lvl="1"/>
            <a:r>
              <a:rPr lang="en-GB" sz="1600" dirty="0" smtClean="0"/>
              <a:t>What will deep space comprise of in T+5, +10, +20 years (and beyond..)</a:t>
            </a:r>
          </a:p>
          <a:p>
            <a:r>
              <a:rPr lang="en-GB" sz="1800" dirty="0" smtClean="0"/>
              <a:t>Tasking of sensors</a:t>
            </a:r>
          </a:p>
          <a:p>
            <a:pPr lvl="1"/>
            <a:r>
              <a:rPr lang="en-GB" sz="1600" dirty="0" smtClean="0"/>
              <a:t>How to appropriately account for visibility constraints/ weather</a:t>
            </a:r>
          </a:p>
          <a:p>
            <a:pPr lvl="1"/>
            <a:r>
              <a:rPr lang="en-GB" sz="1600" dirty="0" smtClean="0"/>
              <a:t>Effective scheduling and task management</a:t>
            </a:r>
          </a:p>
          <a:p>
            <a:r>
              <a:rPr lang="en-GB" sz="1800" dirty="0" smtClean="0"/>
              <a:t>EO system design</a:t>
            </a:r>
          </a:p>
          <a:p>
            <a:pPr lvl="1"/>
            <a:r>
              <a:rPr lang="en-GB" sz="1600" dirty="0" smtClean="0"/>
              <a:t>Trade off between cost, vis mag limits, FOV, reaction time, etc.</a:t>
            </a:r>
          </a:p>
          <a:p>
            <a:r>
              <a:rPr lang="en-GB" sz="1800" dirty="0" smtClean="0"/>
              <a:t>Architecture design</a:t>
            </a:r>
          </a:p>
          <a:p>
            <a:pPr lvl="1"/>
            <a:r>
              <a:rPr lang="en-GB" sz="1600" dirty="0" smtClean="0"/>
              <a:t>Best mix of sensors against various missions; how to best mitigate weather dependence; role of RF sensing methods</a:t>
            </a:r>
          </a:p>
          <a:p>
            <a:r>
              <a:rPr lang="en-GB" sz="1800" dirty="0" smtClean="0"/>
              <a:t>Data Processing</a:t>
            </a:r>
          </a:p>
          <a:p>
            <a:pPr lvl="1"/>
            <a:r>
              <a:rPr lang="en-GB" sz="1600" dirty="0" smtClean="0"/>
              <a:t>How to assess different approaches and test (experiment design)</a:t>
            </a:r>
            <a:endParaRPr lang="en-GB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UK OFFICIAL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2016 Dstl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AE920830-B460-49CC-8E9B-B9E903BC2972}" type="datetime4">
              <a:rPr lang="en-GB" smtClean="0"/>
              <a:pPr>
                <a:defRPr/>
              </a:pPr>
              <a:t>06 December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506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</a:p>
          <a:p>
            <a:r>
              <a:rPr lang="en-GB" dirty="0" smtClean="0"/>
              <a:t>MOD CSA Space Situational Awareness Research</a:t>
            </a:r>
          </a:p>
          <a:p>
            <a:pPr lvl="1"/>
            <a:r>
              <a:rPr lang="en-GB" dirty="0" smtClean="0"/>
              <a:t>EU SST</a:t>
            </a:r>
          </a:p>
          <a:p>
            <a:r>
              <a:rPr lang="en-GB" dirty="0" smtClean="0"/>
              <a:t>Specific deep space interest areas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UK OFFICIAL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2016 Dstl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AE920830-B460-49CC-8E9B-B9E903BC2972}" type="datetime4">
              <a:rPr lang="en-GB" smtClean="0"/>
              <a:pPr>
                <a:defRPr/>
              </a:pPr>
              <a:t>06 December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33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636" y="58541"/>
            <a:ext cx="7775337" cy="1080029"/>
          </a:xfrm>
        </p:spPr>
        <p:txBody>
          <a:bodyPr/>
          <a:lstStyle/>
          <a:p>
            <a:r>
              <a:rPr lang="en-GB" dirty="0" smtClean="0"/>
              <a:t>Space… but not as we know it..?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UK OFFICIAL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2014 Dstl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B1D3E50-94EA-4310-A71C-74AA998274C6}" type="datetime4">
              <a:rPr lang="en-GB" smtClean="0"/>
              <a:pPr>
                <a:defRPr/>
              </a:pPr>
              <a:t>06 December 2016</a:t>
            </a:fld>
            <a:endParaRPr lang="en-GB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9" y="933988"/>
            <a:ext cx="6840760" cy="446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917" y="5040287"/>
            <a:ext cx="8327921" cy="4642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2850"/>
              </a:lnSpc>
              <a:spcBef>
                <a:spcPts val="2400"/>
              </a:spcBef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The domain is continuing to evolve; more congested, competitive and contested</a:t>
            </a:r>
          </a:p>
        </p:txBody>
      </p:sp>
    </p:spTree>
    <p:extLst>
      <p:ext uri="{BB962C8B-B14F-4D97-AF65-F5344CB8AC3E}">
        <p14:creationId xmlns:p14="http://schemas.microsoft.com/office/powerpoint/2010/main" val="9136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Context: Civ/ Mil SSA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37" y="1339537"/>
            <a:ext cx="5400511" cy="4078611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GB" dirty="0" smtClean="0"/>
              <a:t>Space inherently ‘Dual-Use’</a:t>
            </a:r>
            <a:endParaRPr lang="en-GB" dirty="0"/>
          </a:p>
          <a:p>
            <a:pPr>
              <a:lnSpc>
                <a:spcPts val="4000"/>
              </a:lnSpc>
            </a:pPr>
            <a:r>
              <a:rPr lang="en-GB" dirty="0" smtClean="0"/>
              <a:t>Hostile/ adverse action impacts UK government-wide &amp; internationally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b="1" dirty="0" smtClean="0">
                <a:sym typeface="Wingdings" panose="05000000000000000000" pitchFamily="2" charset="2"/>
              </a:rPr>
              <a:t>inherently a global problem</a:t>
            </a:r>
            <a:endParaRPr lang="en-GB" b="1" dirty="0" smtClean="0"/>
          </a:p>
          <a:p>
            <a:pPr>
              <a:lnSpc>
                <a:spcPts val="4000"/>
              </a:lnSpc>
            </a:pPr>
            <a:r>
              <a:rPr lang="en-GB" dirty="0" smtClean="0"/>
              <a:t>One (passive) response: SSA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UK OFFICIAL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2016 Dstl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AE920830-B460-49CC-8E9B-B9E903BC2972}" type="datetime4">
              <a:rPr lang="en-GB" smtClean="0"/>
              <a:pPr>
                <a:defRPr/>
              </a:pPr>
              <a:t>06 December 2016</a:t>
            </a:fld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81" y="0"/>
            <a:ext cx="2255261" cy="24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548" y="2520008"/>
            <a:ext cx="2835309" cy="147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 descr="SJ-12 Meets SJ-3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76" y="4032175"/>
            <a:ext cx="2456669" cy="17589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9012" y="4267186"/>
            <a:ext cx="5040560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400" b="1" u="sng" dirty="0" smtClean="0">
                <a:latin typeface="Arial" pitchFamily="34" charset="0"/>
                <a:cs typeface="Arial" pitchFamily="34" charset="0"/>
              </a:rPr>
              <a:t>2025 vision: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Civ/military SSA hub at UK Space Operations Centre (UK SpOC)</a:t>
            </a:r>
          </a:p>
        </p:txBody>
      </p:sp>
    </p:spTree>
    <p:extLst>
      <p:ext uri="{BB962C8B-B14F-4D97-AF65-F5344CB8AC3E}">
        <p14:creationId xmlns:p14="http://schemas.microsoft.com/office/powerpoint/2010/main" val="19392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(and wider)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38" y="1223863"/>
            <a:ext cx="7775337" cy="4194285"/>
          </a:xfrm>
        </p:spPr>
        <p:txBody>
          <a:bodyPr/>
          <a:lstStyle/>
          <a:p>
            <a:r>
              <a:rPr lang="en-GB" sz="1800" dirty="0" smtClean="0"/>
              <a:t>Ever increasing problem (more targets and more data)</a:t>
            </a:r>
            <a:endParaRPr lang="en-GB" sz="1800" dirty="0"/>
          </a:p>
          <a:p>
            <a:pPr lvl="1"/>
            <a:r>
              <a:rPr lang="en-GB" sz="1600" dirty="0" smtClean="0"/>
              <a:t>An enhanced UK footprint in space (MOD ISR, use of EU GNSS, next-gen sat </a:t>
            </a:r>
            <a:r>
              <a:rPr lang="en-GB" sz="1600" dirty="0" err="1" smtClean="0"/>
              <a:t>comms</a:t>
            </a:r>
            <a:r>
              <a:rPr lang="en-GB" sz="1600" dirty="0" smtClean="0"/>
              <a:t>, Civil space tourism</a:t>
            </a:r>
            <a:r>
              <a:rPr lang="en-GB" sz="1600" dirty="0"/>
              <a:t> </a:t>
            </a:r>
            <a:r>
              <a:rPr lang="en-GB" sz="1600" dirty="0" smtClean="0"/>
              <a:t>etc.) will generate more requirements</a:t>
            </a:r>
          </a:p>
          <a:p>
            <a:pPr lvl="1"/>
            <a:r>
              <a:rPr lang="en-GB" sz="1600" dirty="0" smtClean="0"/>
              <a:t>Ever growing reliance on space-derived capabilities</a:t>
            </a:r>
            <a:endParaRPr lang="en-GB" sz="1600" dirty="0"/>
          </a:p>
          <a:p>
            <a:r>
              <a:rPr lang="en-GB" sz="1800" dirty="0"/>
              <a:t>Immaturity of </a:t>
            </a:r>
            <a:r>
              <a:rPr lang="en-GB" sz="1800" dirty="0" smtClean="0"/>
              <a:t>science within existing operational processes</a:t>
            </a:r>
            <a:endParaRPr lang="en-GB" sz="1800" dirty="0"/>
          </a:p>
          <a:p>
            <a:pPr lvl="1"/>
            <a:r>
              <a:rPr lang="en-GB" sz="1600" dirty="0"/>
              <a:t>R</a:t>
            </a:r>
            <a:r>
              <a:rPr lang="en-GB" sz="1600" dirty="0" smtClean="0"/>
              <a:t>e-entry </a:t>
            </a:r>
            <a:r>
              <a:rPr lang="en-GB" sz="1600" dirty="0"/>
              <a:t>prediction, astrodynamics, </a:t>
            </a:r>
            <a:r>
              <a:rPr lang="en-GB" sz="1600" dirty="0" smtClean="0"/>
              <a:t>orbit prediction and propagation, space </a:t>
            </a:r>
            <a:r>
              <a:rPr lang="en-GB" sz="1600" dirty="0"/>
              <a:t>environment </a:t>
            </a:r>
            <a:r>
              <a:rPr lang="en-GB" sz="1600" dirty="0" smtClean="0"/>
              <a:t>forecasting etc.</a:t>
            </a:r>
            <a:endParaRPr lang="en-GB" sz="1600" dirty="0"/>
          </a:p>
          <a:p>
            <a:r>
              <a:rPr lang="en-GB" sz="1800" dirty="0" smtClean="0"/>
              <a:t>Global Problem: need global solutions</a:t>
            </a:r>
          </a:p>
          <a:p>
            <a:pPr lvl="1"/>
            <a:r>
              <a:rPr lang="en-GB" sz="1600" dirty="0" smtClean="0"/>
              <a:t>Bi-laterals, NATO, UN, EU SST, CSPO etc.</a:t>
            </a:r>
          </a:p>
          <a:p>
            <a:pPr lvl="1"/>
            <a:r>
              <a:rPr lang="en-GB" sz="1600" dirty="0" smtClean="0"/>
              <a:t>Need to develop robust system to enable flexibility as options are investigated</a:t>
            </a:r>
          </a:p>
          <a:p>
            <a:pPr lvl="1"/>
            <a:r>
              <a:rPr lang="en-GB" sz="1600" dirty="0" smtClean="0"/>
              <a:t>FAA/ Civil space and Space Traffic Management concepts</a:t>
            </a:r>
            <a:endParaRPr lang="en-GB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132137" y="5616575"/>
            <a:ext cx="2916435" cy="863600"/>
          </a:xfrm>
        </p:spPr>
        <p:txBody>
          <a:bodyPr/>
          <a:lstStyle/>
          <a:p>
            <a:r>
              <a:rPr lang="en-GB" dirty="0" smtClean="0"/>
              <a:t>UK OFFICIAL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2014 Dstl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B1D3E50-94EA-4310-A71C-74AA998274C6}" type="datetime4">
              <a:rPr lang="en-GB" smtClean="0"/>
              <a:pPr>
                <a:defRPr/>
              </a:pPr>
              <a:t>06 December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9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Dstl SSA project</a:t>
            </a:r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2016 Dstl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AE920830-B460-49CC-8E9B-B9E903BC2972}" type="datetime4">
              <a:rPr lang="en-GB" smtClean="0"/>
              <a:pPr>
                <a:defRPr/>
              </a:pPr>
              <a:t>06 December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95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Top-level UK Direction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38" y="1295871"/>
            <a:ext cx="7775337" cy="4122277"/>
          </a:xfrm>
        </p:spPr>
        <p:txBody>
          <a:bodyPr/>
          <a:lstStyle/>
          <a:p>
            <a:r>
              <a:rPr lang="en-GB" sz="1800" dirty="0" smtClean="0"/>
              <a:t>2014 National </a:t>
            </a:r>
            <a:r>
              <a:rPr lang="en-GB" sz="1800" dirty="0"/>
              <a:t>Space and Security Policy (NSSP</a:t>
            </a:r>
            <a:r>
              <a:rPr lang="en-GB" sz="1800" dirty="0" smtClean="0"/>
              <a:t>); </a:t>
            </a:r>
            <a:endParaRPr lang="en-GB" sz="1800" dirty="0"/>
          </a:p>
          <a:p>
            <a:pPr lvl="1"/>
            <a:r>
              <a:rPr lang="en-GB" sz="1600" dirty="0" smtClean="0"/>
              <a:t>Growing reliance of UK on space-based capabilities </a:t>
            </a:r>
          </a:p>
          <a:p>
            <a:pPr lvl="1"/>
            <a:r>
              <a:rPr lang="en-GB" sz="1600" dirty="0" smtClean="0"/>
              <a:t>MOD has a key role to ensuring continued access to these capabilities</a:t>
            </a:r>
          </a:p>
          <a:p>
            <a:pPr lvl="1"/>
            <a:r>
              <a:rPr lang="en-GB" sz="1600" dirty="0" smtClean="0"/>
              <a:t>UK requirement for indigenous SSA capabilities to augment and contribute to allied networks</a:t>
            </a:r>
          </a:p>
          <a:p>
            <a:r>
              <a:rPr lang="en-GB" sz="1800" dirty="0" smtClean="0"/>
              <a:t>2015 SDSR:</a:t>
            </a:r>
          </a:p>
          <a:p>
            <a:pPr lvl="1"/>
            <a:r>
              <a:rPr lang="en-GB" sz="1600" dirty="0" smtClean="0"/>
              <a:t>“UK </a:t>
            </a:r>
            <a:r>
              <a:rPr lang="en-GB" sz="1600" dirty="0"/>
              <a:t>is reliant on access to space for our security, </a:t>
            </a:r>
            <a:r>
              <a:rPr lang="en-GB" sz="1600" dirty="0" smtClean="0"/>
              <a:t>[…] </a:t>
            </a:r>
            <a:r>
              <a:rPr lang="en-GB" sz="1600" dirty="0"/>
              <a:t>and military capabilities. But near-Earth orbits are becoming increasingly congested and competitive, with more countries and private actors pursuing space </a:t>
            </a:r>
            <a:r>
              <a:rPr lang="en-GB" sz="1600" dirty="0" smtClean="0"/>
              <a:t>programmes”</a:t>
            </a:r>
            <a:endParaRPr lang="en-GB" sz="1600" dirty="0"/>
          </a:p>
          <a:p>
            <a:pPr lvl="1"/>
            <a:r>
              <a:rPr lang="en-GB" sz="1600" dirty="0" smtClean="0"/>
              <a:t>Enhance UK SSA capabilities; and work with within CSPO and EU SST</a:t>
            </a:r>
          </a:p>
          <a:p>
            <a:pPr lvl="1"/>
            <a:r>
              <a:rPr lang="en-GB" sz="1600" dirty="0"/>
              <a:t>Investment in </a:t>
            </a:r>
            <a:r>
              <a:rPr lang="en-GB" sz="1600" dirty="0" smtClean="0"/>
              <a:t>UK SSA mission </a:t>
            </a:r>
            <a:r>
              <a:rPr lang="en-GB" sz="1600" dirty="0"/>
              <a:t>systems</a:t>
            </a:r>
          </a:p>
          <a:p>
            <a:pPr lvl="1"/>
            <a:r>
              <a:rPr lang="en-GB" sz="1600" dirty="0" smtClean="0"/>
              <a:t>Enhance Space Weather forecasting to mitigate against natural threats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UK OFFICIAL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2014 Dstl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B1D3E50-94EA-4310-A71C-74AA998274C6}" type="datetime4">
              <a:rPr lang="en-GB" smtClean="0"/>
              <a:pPr>
                <a:defRPr/>
              </a:pPr>
              <a:t>06 December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67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Top-level </a:t>
            </a:r>
            <a:r>
              <a:rPr lang="en-GB" sz="3200" dirty="0" err="1" smtClean="0"/>
              <a:t>SoSp</a:t>
            </a:r>
            <a:r>
              <a:rPr lang="en-GB" sz="3200" dirty="0" smtClean="0"/>
              <a:t> Activities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33" y="1137947"/>
            <a:ext cx="6521923" cy="4478628"/>
          </a:xfrm>
        </p:spPr>
        <p:txBody>
          <a:bodyPr/>
          <a:lstStyle/>
          <a:p>
            <a:r>
              <a:rPr lang="en-GB" sz="2000" dirty="0" smtClean="0"/>
              <a:t>R&amp;D to enable development of UK SpOC</a:t>
            </a:r>
          </a:p>
          <a:p>
            <a:pPr lvl="1"/>
            <a:r>
              <a:rPr lang="en-GB" sz="1600" dirty="0" smtClean="0"/>
              <a:t>Develop tools and techniques to support data processing</a:t>
            </a:r>
          </a:p>
          <a:p>
            <a:pPr lvl="1"/>
            <a:r>
              <a:rPr lang="en-GB" sz="1600" dirty="0" smtClean="0"/>
              <a:t>Identify gaps and potential solutions</a:t>
            </a:r>
          </a:p>
          <a:p>
            <a:r>
              <a:rPr lang="en-GB" sz="2000" dirty="0" smtClean="0"/>
              <a:t>Promote underpinning UK S&amp;T to support UK SpOC</a:t>
            </a:r>
          </a:p>
          <a:p>
            <a:pPr lvl="1"/>
            <a:r>
              <a:rPr lang="en-GB" sz="1600" dirty="0" smtClean="0"/>
              <a:t>Leverage external investment to benefit of MOD</a:t>
            </a:r>
          </a:p>
          <a:p>
            <a:r>
              <a:rPr lang="en-GB" sz="2000" dirty="0" smtClean="0"/>
              <a:t>R&amp;D targeted at address future SSA mission needs</a:t>
            </a:r>
          </a:p>
          <a:p>
            <a:endParaRPr lang="en-GB" sz="2000" dirty="0" smtClean="0"/>
          </a:p>
          <a:p>
            <a:r>
              <a:rPr lang="en-GB" sz="2000" dirty="0" smtClean="0"/>
              <a:t>Identify </a:t>
            </a:r>
            <a:r>
              <a:rPr lang="en-GB" sz="2000" dirty="0"/>
              <a:t>and assess </a:t>
            </a:r>
            <a:r>
              <a:rPr lang="en-GB" sz="2000" dirty="0" smtClean="0"/>
              <a:t>UK options for </a:t>
            </a:r>
            <a:r>
              <a:rPr lang="en-GB" sz="2000" dirty="0"/>
              <a:t>SSA </a:t>
            </a:r>
            <a:r>
              <a:rPr lang="en-GB" sz="2000" dirty="0" smtClean="0"/>
              <a:t>sensors</a:t>
            </a:r>
          </a:p>
          <a:p>
            <a:r>
              <a:rPr lang="en-GB" sz="2000" dirty="0" smtClean="0"/>
              <a:t>Conduct </a:t>
            </a:r>
            <a:r>
              <a:rPr lang="en-GB" sz="2000" dirty="0"/>
              <a:t>SSA experiments to develop and test prototype SSA solutions;</a:t>
            </a:r>
          </a:p>
          <a:p>
            <a:pPr lvl="1"/>
            <a:r>
              <a:rPr lang="en-GB" sz="1600" dirty="0"/>
              <a:t>Within international SSA initiatives including </a:t>
            </a:r>
            <a:r>
              <a:rPr lang="en-GB" sz="1600" dirty="0" smtClean="0"/>
              <a:t>CSPO</a:t>
            </a:r>
            <a:endParaRPr lang="en-GB" sz="18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132137" y="5616575"/>
            <a:ext cx="2628403" cy="863600"/>
          </a:xfrm>
        </p:spPr>
        <p:txBody>
          <a:bodyPr/>
          <a:lstStyle/>
          <a:p>
            <a:r>
              <a:rPr lang="en-GB" dirty="0" smtClean="0"/>
              <a:t>UK OFFICIAL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2014 Dstl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B1D3E50-94EA-4310-A71C-74AA998274C6}" type="datetime4">
              <a:rPr lang="en-GB" smtClean="0"/>
              <a:pPr>
                <a:defRPr/>
              </a:pPr>
              <a:t>06 December 2016</a:t>
            </a:fld>
            <a:endParaRPr lang="en-GB" dirty="0"/>
          </a:p>
        </p:txBody>
      </p:sp>
      <p:sp>
        <p:nvSpPr>
          <p:cNvPr id="7" name="Right Brace 6"/>
          <p:cNvSpPr/>
          <p:nvPr/>
        </p:nvSpPr>
        <p:spPr>
          <a:xfrm>
            <a:off x="6416426" y="1223863"/>
            <a:ext cx="432048" cy="252028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Brace 7"/>
          <p:cNvSpPr/>
          <p:nvPr/>
        </p:nvSpPr>
        <p:spPr>
          <a:xfrm>
            <a:off x="6391290" y="3788745"/>
            <a:ext cx="432048" cy="1683589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809855" y="2022338"/>
            <a:ext cx="1830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Data exploitation and fundamental SSA science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09856" y="3906977"/>
            <a:ext cx="1817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Wider data sources and </a:t>
            </a:r>
            <a:r>
              <a:rPr lang="en-GB" sz="1800" b="1" u="sng" dirty="0" smtClean="0">
                <a:latin typeface="Arial" pitchFamily="34" charset="0"/>
                <a:cs typeface="Arial" pitchFamily="34" charset="0"/>
              </a:rPr>
              <a:t>practical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32174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17" y="0"/>
            <a:ext cx="8136904" cy="791815"/>
          </a:xfrm>
        </p:spPr>
        <p:txBody>
          <a:bodyPr/>
          <a:lstStyle/>
          <a:p>
            <a:r>
              <a:rPr lang="en-GB" sz="2800" dirty="0" smtClean="0"/>
              <a:t>Specific Experimentation Activities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UK OFFICIAL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2014 Dstl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B1D3E50-94EA-4310-A71C-74AA998274C6}" type="datetime4">
              <a:rPr lang="en-GB" smtClean="0"/>
              <a:pPr>
                <a:defRPr/>
              </a:pPr>
              <a:t>06 December 2016</a:t>
            </a:fld>
            <a:endParaRPr lang="en-GB" dirty="0"/>
          </a:p>
        </p:txBody>
      </p:sp>
      <p:pic>
        <p:nvPicPr>
          <p:cNvPr id="8" name="Picture 2" descr="TechDemoSat-1's De-Orbit Sail from Cranfield University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3" r="16164"/>
          <a:stretch/>
        </p:blipFill>
        <p:spPr bwMode="auto">
          <a:xfrm>
            <a:off x="6839551" y="919106"/>
            <a:ext cx="1384565" cy="184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1" y="2553747"/>
            <a:ext cx="4769468" cy="277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595786" y="5236701"/>
            <a:ext cx="364083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CSPO Launch &amp; commissioning experiment (initial planning underway)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68453" y="2399858"/>
            <a:ext cx="3070071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Daedalus – De-orbit sail observation</a:t>
            </a:r>
          </a:p>
        </p:txBody>
      </p:sp>
      <p:pic>
        <p:nvPicPr>
          <p:cNvPr id="42" name="Content Placeholder 8" descr="https://www.nasaspaceflight.com/wp-content/uploads/2013/03/Z4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213" y="900133"/>
            <a:ext cx="1692981" cy="143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U:\My Documents\Research Scholarship\images\IMG_8402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4" y="791815"/>
            <a:ext cx="2538591" cy="169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837624" y="2178767"/>
            <a:ext cx="3874779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Polarmetric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Imaging for object characterisation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213" y="2740569"/>
            <a:ext cx="3541494" cy="226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>
          <a:xfrm>
            <a:off x="4896445" y="900133"/>
            <a:ext cx="0" cy="459817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1471" y="2553746"/>
            <a:ext cx="4864974" cy="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01362" y="5001519"/>
            <a:ext cx="3839824" cy="923330"/>
          </a:xfrm>
          <a:prstGeom prst="rect">
            <a:avLst/>
          </a:prstGeom>
          <a:solidFill>
            <a:schemeClr val="bg2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Inform future HQ Air SSA requirements for data processing techniques, C2 etc.</a:t>
            </a:r>
          </a:p>
        </p:txBody>
      </p:sp>
    </p:spTree>
    <p:extLst>
      <p:ext uri="{BB962C8B-B14F-4D97-AF65-F5344CB8AC3E}">
        <p14:creationId xmlns:p14="http://schemas.microsoft.com/office/powerpoint/2010/main" val="27291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stltemplatev16">
  <a:themeElements>
    <a:clrScheme name="Dstl">
      <a:dk1>
        <a:srgbClr val="005C7E"/>
      </a:dk1>
      <a:lt1>
        <a:sysClr val="window" lastClr="FFFFFF"/>
      </a:lt1>
      <a:dk2>
        <a:srgbClr val="005C7E"/>
      </a:dk2>
      <a:lt2>
        <a:srgbClr val="FFFFFF"/>
      </a:lt2>
      <a:accent1>
        <a:srgbClr val="F5821F"/>
      </a:accent1>
      <a:accent2>
        <a:srgbClr val="BDD73D"/>
      </a:accent2>
      <a:accent3>
        <a:srgbClr val="0092CF"/>
      </a:accent3>
      <a:accent4>
        <a:srgbClr val="EE3224"/>
      </a:accent4>
      <a:accent5>
        <a:srgbClr val="A7B1B7"/>
      </a:accent5>
      <a:accent6>
        <a:srgbClr val="506D15"/>
      </a:accent6>
      <a:hlink>
        <a:srgbClr val="0092CF"/>
      </a:hlink>
      <a:folHlink>
        <a:srgbClr val="7379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lnSpc>
            <a:spcPts val="2850"/>
          </a:lnSpc>
          <a:spcBef>
            <a:spcPts val="2400"/>
          </a:spcBef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dstltemplatev16</Template>
  <TotalTime>214</TotalTime>
  <Words>929</Words>
  <Application>Microsoft Office PowerPoint</Application>
  <PresentationFormat>Custom</PresentationFormat>
  <Paragraphs>169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dstltemplatev16</vt:lpstr>
      <vt:lpstr>Space Situational Awareness (SSA) Project Overview and Background</vt:lpstr>
      <vt:lpstr>Contents</vt:lpstr>
      <vt:lpstr>Space… but not as we know it..?</vt:lpstr>
      <vt:lpstr>Context: Civ/ Mil SSA</vt:lpstr>
      <vt:lpstr>Technical (and wider) Challenges</vt:lpstr>
      <vt:lpstr>Dstl SSA project</vt:lpstr>
      <vt:lpstr>Top-level UK Direction</vt:lpstr>
      <vt:lpstr>Top-level SoSp Activities</vt:lpstr>
      <vt:lpstr>Specific Experimentation Activities</vt:lpstr>
      <vt:lpstr>Sensors Investigation</vt:lpstr>
      <vt:lpstr>EU SST</vt:lpstr>
      <vt:lpstr>Overview</vt:lpstr>
      <vt:lpstr>Initial UK Architecture Elements</vt:lpstr>
      <vt:lpstr>Status</vt:lpstr>
      <vt:lpstr>Specific Deep Space Challenges</vt:lpstr>
      <vt:lpstr>Overview</vt:lpstr>
      <vt:lpstr>Close Approach 28/04/2016</vt:lpstr>
      <vt:lpstr>Areas of Interest/ Challenges</vt:lpstr>
    </vt:vector>
  </TitlesOfParts>
  <Company>Dstl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 Andrew</dc:creator>
  <cp:lastModifiedBy>Ash Andrew</cp:lastModifiedBy>
  <cp:revision>25</cp:revision>
  <dcterms:created xsi:type="dcterms:W3CDTF">2016-11-09T15:56:06Z</dcterms:created>
  <dcterms:modified xsi:type="dcterms:W3CDTF">2016-12-06T14:10:55Z</dcterms:modified>
</cp:coreProperties>
</file>