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1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9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79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8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7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74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31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59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40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25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75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F8B4-63B4-433E-BAE7-5968E67BFC8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D1FC-54B5-4423-A298-20CF36ADE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38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303" y="611178"/>
            <a:ext cx="2160000" cy="216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229" y="468682"/>
            <a:ext cx="2259673" cy="23024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060" y="4359824"/>
            <a:ext cx="2849880" cy="14962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872740"/>
            <a:ext cx="12192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/>
              <a:t>Working Towards Deep Space SSA</a:t>
            </a:r>
            <a:endParaRPr lang="en-GB" sz="4400" b="1" u="sng" dirty="0"/>
          </a:p>
        </p:txBody>
      </p:sp>
    </p:spTree>
    <p:extLst>
      <p:ext uri="{BB962C8B-B14F-4D97-AF65-F5344CB8AC3E}">
        <p14:creationId xmlns:p14="http://schemas.microsoft.com/office/powerpoint/2010/main" val="39743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6212" y="310407"/>
            <a:ext cx="5393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Scope</a:t>
            </a:r>
            <a:endParaRPr lang="en-GB" sz="2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45057" y="1500996"/>
            <a:ext cx="1151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EU Space Surveillance and Tracking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Available Deep Space Sensors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Deep Space Interests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Data Receipt and Ingestion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Where From Here?</a:t>
            </a:r>
          </a:p>
        </p:txBody>
      </p:sp>
    </p:spTree>
    <p:extLst>
      <p:ext uri="{BB962C8B-B14F-4D97-AF65-F5344CB8AC3E}">
        <p14:creationId xmlns:p14="http://schemas.microsoft.com/office/powerpoint/2010/main" val="109253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5057" y="1500996"/>
            <a:ext cx="11516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Collaboration of five European nations: UK, Germany, France, Spain and Italy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Funded by Galileo, Copernicus and Horizon 2020 programmes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Mission: To help project European and national space infrastructure, facilities and services by: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i="1" dirty="0"/>
              <a:t>Assessing and reducing the risks to in-orbit operations of European spacecraft from </a:t>
            </a:r>
            <a:r>
              <a:rPr lang="en-GB" i="1" dirty="0" smtClean="0"/>
              <a:t>collisions</a:t>
            </a:r>
            <a:endParaRPr lang="en-GB" i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i="1" dirty="0" smtClean="0"/>
              <a:t>Reducing </a:t>
            </a:r>
            <a:r>
              <a:rPr lang="en-GB" i="1" dirty="0"/>
              <a:t>the risks relating to the launch of European </a:t>
            </a:r>
            <a:r>
              <a:rPr lang="en-GB" i="1" dirty="0" smtClean="0"/>
              <a:t>spacecraft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i="1" dirty="0"/>
              <a:t>Surveying and providing early warning of uncontrolled re-entries of spacecraft or space </a:t>
            </a:r>
            <a:r>
              <a:rPr lang="en-GB" i="1" dirty="0" smtClean="0"/>
              <a:t>debris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i="1" dirty="0"/>
              <a:t>Seeking to prevent the proliferation of space </a:t>
            </a:r>
            <a:r>
              <a:rPr lang="en-GB" i="1" dirty="0" smtClean="0"/>
              <a:t>debris</a:t>
            </a:r>
          </a:p>
          <a:p>
            <a:pPr marL="2114550" lvl="4" indent="-285750">
              <a:buFont typeface="Courier New" panose="02070309020205020404" pitchFamily="49" charset="0"/>
              <a:buChar char="o"/>
            </a:pPr>
            <a:endParaRPr lang="en-GB" i="1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Services provided: </a:t>
            </a:r>
            <a:r>
              <a:rPr lang="en-GB" dirty="0" smtClean="0"/>
              <a:t>Conjunction analysis and warning, </a:t>
            </a:r>
            <a:r>
              <a:rPr lang="en-GB" dirty="0" smtClean="0"/>
              <a:t>re-entry and fragmentation warning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Potential users: Satellite owner/operators, governmental entities such as civil protection offices in EU member states</a:t>
            </a:r>
            <a:endParaRPr lang="en-GB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72440" y="5298335"/>
            <a:ext cx="11064240" cy="56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dirty="0" smtClean="0"/>
              <a:t>   and the European Commission, as well as catalogue providers.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6212" y="310407"/>
            <a:ext cx="5393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EU Space Surveillance and Tracking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27996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9990" y="327660"/>
            <a:ext cx="4732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Available Deep Space Sensors</a:t>
            </a:r>
            <a:endParaRPr lang="en-GB" sz="2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1678988"/>
            <a:ext cx="11506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UK DS sensors</a:t>
            </a:r>
            <a:r>
              <a:rPr lang="en-GB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Starbrook: Ground based optical telescope, owned by Space Insight and located in Cyprus.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NERC Space Geodesy Facility: Ground based optical telescope, located near Herstmonceux, East Sussex.</a:t>
            </a:r>
          </a:p>
          <a:p>
            <a:pPr lvl="1"/>
            <a:endParaRPr lang="en-GB" dirty="0" smtClean="0"/>
          </a:p>
          <a:p>
            <a:r>
              <a:rPr lang="en-GB" b="1" dirty="0" smtClean="0"/>
              <a:t>EUSST DS sensors</a:t>
            </a:r>
            <a:r>
              <a:rPr lang="en-GB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Spain: 11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Italy: 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France: 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Through collaboration the EUSST member states aim to enhance global </a:t>
            </a:r>
            <a:r>
              <a:rPr lang="en-GB" dirty="0" smtClean="0"/>
              <a:t>deep space SSA </a:t>
            </a:r>
            <a:r>
              <a:rPr lang="en-GB" dirty="0" smtClean="0"/>
              <a:t>and “burden share” with the US, through general object </a:t>
            </a:r>
            <a:r>
              <a:rPr lang="en-GB" dirty="0" smtClean="0"/>
              <a:t>tracking, fragmentation </a:t>
            </a:r>
            <a:r>
              <a:rPr lang="en-GB" dirty="0" smtClean="0"/>
              <a:t>and </a:t>
            </a:r>
            <a:r>
              <a:rPr lang="en-GB" dirty="0" smtClean="0"/>
              <a:t>conjunction analysis </a:t>
            </a:r>
            <a:r>
              <a:rPr lang="en-GB" dirty="0" smtClean="0"/>
              <a:t>services.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6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5206" y="310407"/>
            <a:ext cx="5661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Deep Space </a:t>
            </a:r>
            <a:r>
              <a:rPr lang="en-GB" sz="2800" b="1" u="sng" dirty="0"/>
              <a:t>I</a:t>
            </a:r>
            <a:r>
              <a:rPr lang="en-GB" sz="2800" b="1" u="sng" dirty="0" smtClean="0"/>
              <a:t>nterests</a:t>
            </a:r>
            <a:endParaRPr lang="en-GB" sz="28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45057" y="1500996"/>
            <a:ext cx="115162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SKYNET</a:t>
            </a:r>
            <a:r>
              <a:rPr lang="en-GB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communication satellite constellation is a vital aspect of UK MOD and NATO armed forces operations, making the constant monitoring of these payloads crucial.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Galileo GNSS</a:t>
            </a:r>
            <a:r>
              <a:rPr lang="en-GB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As a key EU programme, the successful deployment and ongoing operations of the Galileo </a:t>
            </a:r>
            <a:r>
              <a:rPr lang="en-GB" dirty="0" smtClean="0"/>
              <a:t>GNSS </a:t>
            </a:r>
            <a:r>
              <a:rPr lang="en-GB" dirty="0" smtClean="0"/>
              <a:t>is critical.  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Geo graveyard objects</a:t>
            </a:r>
            <a:r>
              <a:rPr lang="en-GB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perturbation of objects re-positioned in to a Geo “graveyard” orbit eventually pose serious risks to active </a:t>
            </a:r>
            <a:r>
              <a:rPr lang="en-GB" dirty="0" smtClean="0"/>
              <a:t>Geo </a:t>
            </a:r>
            <a:r>
              <a:rPr lang="en-GB" dirty="0" smtClean="0"/>
              <a:t>payloads. </a:t>
            </a:r>
          </a:p>
          <a:p>
            <a:pPr lvl="1"/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Highly Elliptical Orbits (HEO’s):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Ensuring a safe passage for both HEO’s and </a:t>
            </a:r>
            <a:r>
              <a:rPr lang="en-GB" dirty="0"/>
              <a:t>Geostationary Transfer Orbits (GTO’S)</a:t>
            </a:r>
            <a:r>
              <a:rPr lang="en-GB" dirty="0" smtClean="0"/>
              <a:t> </a:t>
            </a:r>
            <a:r>
              <a:rPr lang="en-GB" dirty="0" smtClean="0"/>
              <a:t>which are inherently difficult to track/observe/determine </a:t>
            </a:r>
            <a:r>
              <a:rPr lang="en-GB" dirty="0" smtClean="0"/>
              <a:t>through </a:t>
            </a:r>
            <a:r>
              <a:rPr lang="en-GB" dirty="0" smtClean="0"/>
              <a:t>regular conjunction analysis and Orbit Determination.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98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206" y="310407"/>
            <a:ext cx="5661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Data </a:t>
            </a:r>
            <a:r>
              <a:rPr lang="en-GB" sz="2800" b="1" u="sng" dirty="0" smtClean="0"/>
              <a:t>Receipt </a:t>
            </a:r>
            <a:r>
              <a:rPr lang="en-GB" sz="2800" b="1" u="sng" dirty="0" smtClean="0"/>
              <a:t>and </a:t>
            </a:r>
            <a:r>
              <a:rPr lang="en-GB" sz="2800" b="1" u="sng" dirty="0" smtClean="0"/>
              <a:t>Ingestion</a:t>
            </a:r>
            <a:endParaRPr lang="en-GB" sz="2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1678988"/>
            <a:ext cx="11506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Tasking of UK sensors</a:t>
            </a:r>
            <a:r>
              <a:rPr lang="en-GB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Tasking request sent direct from the UKSpOC to the sensor via e-mail. </a:t>
            </a:r>
            <a:r>
              <a:rPr lang="en-GB" dirty="0" smtClean="0"/>
              <a:t>There are two forms of request, a standing tasking list and a dynamic “event based” tasking list. </a:t>
            </a:r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Track data from sensors</a:t>
            </a:r>
            <a:r>
              <a:rPr lang="en-GB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Tracking Data Message (TDM): CCSDS recommended standard. The TDM’s are currently received by e-mail and ingested </a:t>
            </a:r>
            <a:r>
              <a:rPr lang="en-GB" dirty="0" smtClean="0"/>
              <a:t>into </a:t>
            </a:r>
            <a:r>
              <a:rPr lang="en-GB" dirty="0" smtClean="0"/>
              <a:t>a recently developed UK database located at the UKSpOC. This data can be used to </a:t>
            </a:r>
            <a:r>
              <a:rPr lang="en-GB" dirty="0" smtClean="0"/>
              <a:t>calculate orbit determination.</a:t>
            </a:r>
            <a:endParaRPr lang="en-GB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 smtClean="0"/>
              <a:t>Ephemeris data from owner/operators</a:t>
            </a:r>
            <a:r>
              <a:rPr lang="en-GB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Used to enhance accuracy of an objects </a:t>
            </a:r>
            <a:r>
              <a:rPr lang="en-GB" dirty="0" smtClean="0"/>
              <a:t>behaviour to aid </a:t>
            </a:r>
            <a:r>
              <a:rPr lang="en-GB" dirty="0" smtClean="0"/>
              <a:t>tracking and orbit determination.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 smtClean="0"/>
              <a:t>Event alerts and Ephemeris from JSpOC/18</a:t>
            </a:r>
            <a:r>
              <a:rPr lang="en-GB" b="1" baseline="30000" dirty="0" smtClean="0"/>
              <a:t>th</a:t>
            </a:r>
            <a:r>
              <a:rPr lang="en-GB" b="1" dirty="0" smtClean="0"/>
              <a:t> Space Control</a:t>
            </a:r>
            <a:r>
              <a:rPr lang="en-GB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Information/data such as fragmentation events and Conjunction Data Messages (CDM’s) are received </a:t>
            </a:r>
            <a:r>
              <a:rPr lang="en-GB" dirty="0" smtClean="0"/>
              <a:t>in to the  UK SpOC </a:t>
            </a:r>
            <a:r>
              <a:rPr lang="en-GB" dirty="0" smtClean="0"/>
              <a:t>and </a:t>
            </a:r>
            <a:r>
              <a:rPr lang="en-GB" dirty="0" smtClean="0"/>
              <a:t>monitored through dedicated websites. Ephemeris data for a substantial portion of the Space Surveillance Catalogue can also be acquired. 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017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206" y="310407"/>
            <a:ext cx="5661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Where from here?</a:t>
            </a:r>
            <a:endParaRPr lang="en-GB" sz="28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42900" y="1678988"/>
            <a:ext cx="11506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Evolution of services</a:t>
            </a:r>
            <a:r>
              <a:rPr lang="en-GB" dirty="0" smtClean="0"/>
              <a:t>: Development of algorithms and software (DSTL </a:t>
            </a:r>
            <a:r>
              <a:rPr lang="en-GB" dirty="0" smtClean="0"/>
              <a:t>DDM</a:t>
            </a:r>
            <a:r>
              <a:rPr lang="en-GB" dirty="0" smtClean="0"/>
              <a:t>, </a:t>
            </a:r>
            <a:r>
              <a:rPr lang="en-GB" dirty="0" smtClean="0"/>
              <a:t>UK re-entry tool)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Collaboration with Academic institutions?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Investigation of other EU SST member state capabilities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Investigation of US capabilities</a:t>
            </a:r>
          </a:p>
          <a:p>
            <a:pPr lvl="1"/>
            <a:endParaRPr lang="en-GB" dirty="0" smtClean="0"/>
          </a:p>
          <a:p>
            <a:r>
              <a:rPr lang="en-GB" b="1" dirty="0" smtClean="0"/>
              <a:t>Central C2 system</a:t>
            </a:r>
            <a:r>
              <a:rPr lang="en-GB" dirty="0" smtClean="0"/>
              <a:t>: Nationally developed command and control suite to be located at UKSpOC, designed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Perform intelligent multi-sensor tasking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Receive, process and store raw track </a:t>
            </a:r>
            <a:r>
              <a:rPr lang="en-GB" dirty="0" smtClean="0"/>
              <a:t>data/TDM’s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Calculate potential</a:t>
            </a:r>
            <a:r>
              <a:rPr lang="en-GB" dirty="0" smtClean="0"/>
              <a:t> conjunction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Determine re-entry date, time and location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Map and propagate fragmentation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Perform orbit determination using Special Perturbation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Identify and potentially predict manoeuvres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Designed to operate in a multiple classification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 smtClean="0"/>
              <a:t>Our Aim</a:t>
            </a:r>
            <a:r>
              <a:rPr lang="en-GB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Enhance UK space capabilities and our involvement in global 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UK SpOC to be the centre of National </a:t>
            </a:r>
            <a:r>
              <a:rPr lang="en-GB" dirty="0"/>
              <a:t>S</a:t>
            </a:r>
            <a:r>
              <a:rPr lang="en-GB" dirty="0" smtClean="0"/>
              <a:t>pace </a:t>
            </a:r>
            <a:r>
              <a:rPr lang="en-GB" dirty="0"/>
              <a:t>O</a:t>
            </a:r>
            <a:r>
              <a:rPr lang="en-GB" dirty="0" smtClean="0"/>
              <a:t>perations by 2025</a:t>
            </a:r>
            <a:endParaRPr lang="en-GB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240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6980" y="2697480"/>
            <a:ext cx="71856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Questions?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12770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646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UKSpOC_DB</dc:creator>
  <cp:lastModifiedBy>UKSpOC_DB</cp:lastModifiedBy>
  <cp:revision>60</cp:revision>
  <dcterms:created xsi:type="dcterms:W3CDTF">2016-12-05T10:28:15Z</dcterms:created>
  <dcterms:modified xsi:type="dcterms:W3CDTF">2016-12-06T13:50:21Z</dcterms:modified>
</cp:coreProperties>
</file>