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61" r:id="rId4"/>
    <p:sldId id="258" r:id="rId5"/>
    <p:sldId id="260" r:id="rId6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85" d="100"/>
          <a:sy n="85" d="100"/>
        </p:scale>
        <p:origin x="-1464" y="-11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printerSettings" Target="printerSettings/printerSettings1.bin"/><Relationship Id="rId8" Type="http://schemas.openxmlformats.org/officeDocument/2006/relationships/presProps" Target="presProps.xml"/><Relationship Id="rId9" Type="http://schemas.openxmlformats.org/officeDocument/2006/relationships/viewProps" Target="viewProps.xml"/><Relationship Id="rId10" Type="http://schemas.openxmlformats.org/officeDocument/2006/relationships/theme" Target="theme/theme1.xml"/><Relationship Id="rId1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541344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21655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812558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59276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366593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578307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022153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665106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15592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90196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903986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D0C7CEC-847A-DD41-96AD-E3607A1B5BA5}" type="datetimeFigureOut">
              <a:rPr lang="en-US" smtClean="0"/>
              <a:t>12/8/16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820B085-4169-E944-9101-78F784A0D7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535797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3.png"/><Relationship Id="rId5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(Some of the) Basic Research Activities at ADS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Islam I. Hussein</a:t>
            </a:r>
            <a:br>
              <a:rPr lang="en-US" dirty="0" smtClean="0"/>
            </a:br>
            <a:r>
              <a:rPr lang="en-US" dirty="0" err="1" smtClean="0"/>
              <a:t>ihussein@applieddefense.com</a:t>
            </a:r>
            <a:endParaRPr lang="en-US" dirty="0" smtClean="0"/>
          </a:p>
          <a:p>
            <a:r>
              <a:rPr lang="en-US" dirty="0" smtClean="0"/>
              <a:t>December 8 2016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733437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199" y="1172790"/>
            <a:ext cx="8671861" cy="5685210"/>
          </a:xfrm>
        </p:spPr>
        <p:txBody>
          <a:bodyPr>
            <a:normAutofit/>
          </a:bodyPr>
          <a:lstStyle/>
          <a:p>
            <a:r>
              <a:rPr lang="en-US" dirty="0" smtClean="0"/>
              <a:t>Probabilistic Admissible Region (PAR)</a:t>
            </a:r>
          </a:p>
          <a:p>
            <a:pPr lvl="1"/>
            <a:r>
              <a:rPr lang="en-US" dirty="0" smtClean="0"/>
              <a:t>Used for observation-based object birth handling</a:t>
            </a:r>
          </a:p>
          <a:p>
            <a:pPr lvl="1"/>
            <a:r>
              <a:rPr lang="en-US" dirty="0" smtClean="0"/>
              <a:t>Single optical observation</a:t>
            </a:r>
          </a:p>
          <a:p>
            <a:pPr lvl="1"/>
            <a:r>
              <a:rPr lang="en-US" dirty="0" smtClean="0"/>
              <a:t>Future Research:</a:t>
            </a:r>
          </a:p>
          <a:p>
            <a:pPr lvl="2"/>
            <a:r>
              <a:rPr lang="en-US" dirty="0" smtClean="0"/>
              <a:t>Transitioning to operations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endParaRPr lang="en-US" dirty="0" smtClean="0"/>
          </a:p>
          <a:p>
            <a:r>
              <a:rPr lang="en-US" dirty="0" smtClean="0"/>
              <a:t>Short-Arc Optical  Uncertain</a:t>
            </a:r>
            <a:br>
              <a:rPr lang="en-US" dirty="0" smtClean="0"/>
            </a:br>
            <a:r>
              <a:rPr lang="en-US" dirty="0" smtClean="0"/>
              <a:t>Track Initiation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51506" y="2456815"/>
            <a:ext cx="1657266" cy="1305146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66152" y="3774887"/>
            <a:ext cx="3330020" cy="1611871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28742" y="3761961"/>
            <a:ext cx="3347795" cy="162479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65022" y="5386758"/>
            <a:ext cx="2821778" cy="1480342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Information Theory for SSA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9742830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Information Theory for SSA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69640" y="2770402"/>
            <a:ext cx="2874360" cy="2705528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686800" cy="52578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Information-based Data Association</a:t>
            </a:r>
          </a:p>
          <a:p>
            <a:pPr lvl="1"/>
            <a:r>
              <a:rPr lang="en-US" dirty="0" smtClean="0"/>
              <a:t>Track-to-Track Association; Observation-to-Track Association; Observation-to-</a:t>
            </a:r>
            <a:br>
              <a:rPr lang="en-US" dirty="0" smtClean="0"/>
            </a:br>
            <a:r>
              <a:rPr lang="en-US" dirty="0" smtClean="0"/>
              <a:t>Observation Association</a:t>
            </a:r>
          </a:p>
          <a:p>
            <a:pPr lvl="1"/>
            <a:r>
              <a:rPr lang="en-US" dirty="0" smtClean="0"/>
              <a:t>Employing information </a:t>
            </a:r>
            <a:br>
              <a:rPr lang="en-US" dirty="0" smtClean="0"/>
            </a:br>
            <a:r>
              <a:rPr lang="en-US" dirty="0" smtClean="0"/>
              <a:t>divergence, information entropy </a:t>
            </a:r>
            <a:br>
              <a:rPr lang="en-US" dirty="0" smtClean="0"/>
            </a:br>
            <a:r>
              <a:rPr lang="en-US" dirty="0" smtClean="0"/>
              <a:t>and mutual</a:t>
            </a:r>
            <a:r>
              <a:rPr lang="en-US" dirty="0"/>
              <a:t> </a:t>
            </a:r>
            <a:r>
              <a:rPr lang="en-US" dirty="0" smtClean="0"/>
              <a:t>information concepts</a:t>
            </a:r>
          </a:p>
          <a:p>
            <a:pPr lvl="1"/>
            <a:r>
              <a:rPr lang="en-US" dirty="0" smtClean="0"/>
              <a:t>Pursuing particle MC and Gaussian/</a:t>
            </a:r>
            <a:br>
              <a:rPr lang="en-US" dirty="0" smtClean="0"/>
            </a:br>
            <a:r>
              <a:rPr lang="en-US" dirty="0" smtClean="0"/>
              <a:t>GMM approaches</a:t>
            </a:r>
          </a:p>
          <a:p>
            <a:r>
              <a:rPr lang="en-US" dirty="0" smtClean="0"/>
              <a:t>Future Research Directions</a:t>
            </a:r>
          </a:p>
          <a:p>
            <a:pPr lvl="1"/>
            <a:r>
              <a:rPr lang="en-US" dirty="0" smtClean="0"/>
              <a:t>Photometric Data</a:t>
            </a:r>
          </a:p>
        </p:txBody>
      </p:sp>
    </p:spTree>
    <p:extLst>
      <p:ext uri="{BB962C8B-B14F-4D97-AF65-F5344CB8AC3E}">
        <p14:creationId xmlns:p14="http://schemas.microsoft.com/office/powerpoint/2010/main" val="336315452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Multi-Sensor, Multi-Target DTIC and Information-based </a:t>
            </a:r>
            <a:r>
              <a:rPr lang="en-US" dirty="0"/>
              <a:t>S</a:t>
            </a:r>
            <a:r>
              <a:rPr lang="en-US" dirty="0" smtClean="0"/>
              <a:t>ensor Tasking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686800" cy="4525963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Multi-sensor, multi-target joint tracking and characterization </a:t>
            </a:r>
            <a:r>
              <a:rPr lang="en-US" dirty="0"/>
              <a:t>(</a:t>
            </a:r>
            <a:r>
              <a:rPr lang="en-US" dirty="0" smtClean="0"/>
              <a:t>observation -&gt; cataloging)</a:t>
            </a:r>
            <a:endParaRPr lang="en-US" dirty="0" smtClean="0"/>
          </a:p>
          <a:p>
            <a:pPr lvl="1"/>
            <a:r>
              <a:rPr lang="en-US" dirty="0" smtClean="0"/>
              <a:t>Large scale computational complexity reduction</a:t>
            </a:r>
          </a:p>
          <a:p>
            <a:pPr lvl="1"/>
            <a:r>
              <a:rPr lang="en-US" dirty="0" smtClean="0"/>
              <a:t>Indications and </a:t>
            </a:r>
            <a:r>
              <a:rPr lang="en-US" dirty="0" smtClean="0"/>
              <a:t>warnings (hierarchical reasoning + FISST)</a:t>
            </a:r>
            <a:endParaRPr lang="en-US" dirty="0" smtClean="0"/>
          </a:p>
          <a:p>
            <a:r>
              <a:rPr lang="en-US" dirty="0" smtClean="0"/>
              <a:t>RFS-based information gain metric for </a:t>
            </a:r>
            <a:r>
              <a:rPr lang="en-US" dirty="0" smtClean="0"/>
              <a:t>multi-</a:t>
            </a:r>
            <a:r>
              <a:rPr lang="en-US" dirty="0" smtClean="0"/>
              <a:t>sensor tasking for:</a:t>
            </a:r>
          </a:p>
          <a:p>
            <a:pPr lvl="1"/>
            <a:r>
              <a:rPr lang="en-US" dirty="0" smtClean="0"/>
              <a:t>Finite horizon catalog maintenance</a:t>
            </a:r>
          </a:p>
          <a:p>
            <a:pPr lvl="1"/>
            <a:r>
              <a:rPr lang="en-US" dirty="0" smtClean="0"/>
              <a:t>Finite horizon event response</a:t>
            </a:r>
          </a:p>
          <a:p>
            <a:r>
              <a:rPr lang="en-US" dirty="0" smtClean="0"/>
              <a:t>Future research directions</a:t>
            </a:r>
          </a:p>
          <a:p>
            <a:pPr lvl="1"/>
            <a:r>
              <a:rPr lang="en-US" dirty="0" smtClean="0"/>
              <a:t>Sensor and modality selection</a:t>
            </a:r>
          </a:p>
        </p:txBody>
      </p:sp>
    </p:spTree>
    <p:extLst>
      <p:ext uri="{BB962C8B-B14F-4D97-AF65-F5344CB8AC3E}">
        <p14:creationId xmlns:p14="http://schemas.microsoft.com/office/powerpoint/2010/main" val="83646604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Directional Data Analysis for SSA</a:t>
            </a:r>
            <a:br>
              <a:rPr lang="en-US" dirty="0" smtClean="0"/>
            </a:br>
            <a:r>
              <a:rPr lang="en-US" sz="3600" dirty="0" smtClean="0"/>
              <a:t>(EOARD Funded)</a:t>
            </a:r>
            <a:endParaRPr lang="en-US" sz="36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6766580" cy="5257800"/>
          </a:xfrm>
        </p:spPr>
        <p:txBody>
          <a:bodyPr>
            <a:normAutofit fontScale="85000" lnSpcReduction="10000"/>
          </a:bodyPr>
          <a:lstStyle/>
          <a:p>
            <a:r>
              <a:rPr lang="en-US" dirty="0" smtClean="0"/>
              <a:t>Joint work with Prof. John Kent at Leeds University and Dr. </a:t>
            </a:r>
            <a:r>
              <a:rPr lang="en-US" dirty="0" err="1" smtClean="0"/>
              <a:t>Moriba</a:t>
            </a:r>
            <a:r>
              <a:rPr lang="en-US" dirty="0" smtClean="0"/>
              <a:t> </a:t>
            </a:r>
            <a:r>
              <a:rPr lang="en-US" dirty="0" err="1" smtClean="0"/>
              <a:t>Jah</a:t>
            </a:r>
            <a:r>
              <a:rPr lang="en-US" dirty="0" smtClean="0"/>
              <a:t> at </a:t>
            </a:r>
            <a:r>
              <a:rPr lang="en-US" dirty="0" err="1" smtClean="0"/>
              <a:t>UofA</a:t>
            </a:r>
            <a:endParaRPr lang="en-US" dirty="0" smtClean="0"/>
          </a:p>
          <a:p>
            <a:r>
              <a:rPr lang="en-US" dirty="0" smtClean="0"/>
              <a:t>Employing statistical data analysis for SSA</a:t>
            </a:r>
          </a:p>
          <a:p>
            <a:pPr lvl="1"/>
            <a:r>
              <a:rPr lang="en-US" dirty="0" smtClean="0"/>
              <a:t>Fisher-Bingham-Kent Probability Density Function</a:t>
            </a:r>
            <a:r>
              <a:rPr lang="en-US" dirty="0"/>
              <a:t> </a:t>
            </a:r>
            <a:r>
              <a:rPr lang="en-US" dirty="0" smtClean="0"/>
              <a:t>to</a:t>
            </a:r>
          </a:p>
          <a:p>
            <a:pPr lvl="2"/>
            <a:r>
              <a:rPr lang="en-US" dirty="0" smtClean="0"/>
              <a:t>Represent track uncertainty as observed by optical sensors</a:t>
            </a:r>
          </a:p>
          <a:p>
            <a:pPr lvl="2"/>
            <a:r>
              <a:rPr lang="en-US" dirty="0" smtClean="0"/>
              <a:t>Modify classical UKF implementation to account for optical data</a:t>
            </a:r>
          </a:p>
          <a:p>
            <a:pPr lvl="2"/>
            <a:r>
              <a:rPr lang="en-US" dirty="0" smtClean="0"/>
              <a:t>Achieve higher fidelity data association for angles-only directional data</a:t>
            </a:r>
          </a:p>
          <a:p>
            <a:r>
              <a:rPr lang="en-US" dirty="0" smtClean="0"/>
              <a:t>Future Research Directions</a:t>
            </a:r>
          </a:p>
          <a:p>
            <a:pPr lvl="1"/>
            <a:r>
              <a:rPr lang="en-US" dirty="0" smtClean="0"/>
              <a:t> Incorporation into the RFS-</a:t>
            </a:r>
            <a:r>
              <a:rPr lang="en-US" dirty="0" smtClean="0"/>
              <a:t>based framework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25162" y="4484566"/>
            <a:ext cx="2118838" cy="2127816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95050" y="1169798"/>
            <a:ext cx="1948950" cy="192070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23780" y="3040347"/>
            <a:ext cx="1666596" cy="15561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141874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117</TotalTime>
  <Words>217</Words>
  <Application>Microsoft Macintosh PowerPoint</Application>
  <PresentationFormat>On-screen Show (4:3)</PresentationFormat>
  <Paragraphs>35</Paragraphs>
  <Slides>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6" baseType="lpstr">
      <vt:lpstr>Office Theme</vt:lpstr>
      <vt:lpstr>(Some of the) Basic Research Activities at ADS</vt:lpstr>
      <vt:lpstr>Information Theory for SSA</vt:lpstr>
      <vt:lpstr>Information Theory for SSA</vt:lpstr>
      <vt:lpstr>Multi-Sensor, Multi-Target DTIC and Information-based Sensor Tasking</vt:lpstr>
      <vt:lpstr>Directional Data Analysis for SSA (EOARD Funded)</vt:lpstr>
    </vt:vector>
  </TitlesOfParts>
  <Company>UNM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Basic Research Activities at ADS</dc:title>
  <dc:creator>Islam Hussein</dc:creator>
  <cp:lastModifiedBy>Islam Hussein</cp:lastModifiedBy>
  <cp:revision>17</cp:revision>
  <dcterms:created xsi:type="dcterms:W3CDTF">2016-12-07T20:36:59Z</dcterms:created>
  <dcterms:modified xsi:type="dcterms:W3CDTF">2016-12-08T09:36:07Z</dcterms:modified>
</cp:coreProperties>
</file>