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1"/>
  </p:notesMasterIdLst>
  <p:sldIdLst>
    <p:sldId id="722" r:id="rId2"/>
    <p:sldId id="526" r:id="rId3"/>
    <p:sldId id="725" r:id="rId4"/>
    <p:sldId id="727" r:id="rId5"/>
    <p:sldId id="690" r:id="rId6"/>
    <p:sldId id="730" r:id="rId7"/>
    <p:sldId id="695" r:id="rId8"/>
    <p:sldId id="696" r:id="rId9"/>
    <p:sldId id="682" r:id="rId10"/>
    <p:sldId id="699" r:id="rId11"/>
    <p:sldId id="698" r:id="rId12"/>
    <p:sldId id="732" r:id="rId13"/>
    <p:sldId id="733" r:id="rId14"/>
    <p:sldId id="728" r:id="rId15"/>
    <p:sldId id="527" r:id="rId16"/>
    <p:sldId id="693" r:id="rId17"/>
    <p:sldId id="528" r:id="rId18"/>
    <p:sldId id="726" r:id="rId19"/>
    <p:sldId id="72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7"/>
    <a:srgbClr val="FFE89F"/>
    <a:srgbClr val="000099"/>
    <a:srgbClr val="32329A"/>
    <a:srgbClr val="0000DA"/>
    <a:srgbClr val="C8D7EA"/>
    <a:srgbClr val="CDE4EF"/>
    <a:srgbClr val="BADAE8"/>
    <a:srgbClr val="D6E5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09" autoAdjust="0"/>
    <p:restoredTop sz="86330" autoAdjust="0"/>
  </p:normalViewPr>
  <p:slideViewPr>
    <p:cSldViewPr snapToGrid="0">
      <p:cViewPr varScale="1">
        <p:scale>
          <a:sx n="106" d="100"/>
          <a:sy n="106" d="100"/>
        </p:scale>
        <p:origin x="120" y="540"/>
      </p:cViewPr>
      <p:guideLst>
        <p:guide orient="horz" pos="2160"/>
        <p:guide pos="2880"/>
      </p:guideLst>
    </p:cSldViewPr>
  </p:slideViewPr>
  <p:outlineViewPr>
    <p:cViewPr>
      <p:scale>
        <a:sx n="33" d="100"/>
        <a:sy n="33" d="100"/>
      </p:scale>
      <p:origin x="0" y="1932"/>
    </p:cViewPr>
    <p:sldLst>
      <p:sld r:id="rId1" collapse="1"/>
      <p:sld r:id="rId2" collapse="1"/>
      <p:sld r:id="rId3" collapse="1"/>
      <p:sld r:id="rId4" collapse="1"/>
    </p:sldLst>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2" d="100"/>
          <a:sy n="62" d="100"/>
        </p:scale>
        <p:origin x="1747"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4.xml"/><Relationship Id="rId1" Type="http://schemas.openxmlformats.org/officeDocument/2006/relationships/slide" Target="slides/slide2.xml"/><Relationship Id="rId4"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820"/>
          </a:xfrm>
          <a:prstGeom prst="rect">
            <a:avLst/>
          </a:prstGeom>
        </p:spPr>
        <p:txBody>
          <a:bodyPr vert="horz" lIns="91723" tIns="45862" rIns="91723" bIns="45862" rtlCol="0"/>
          <a:lstStyle>
            <a:lvl1pPr algn="l">
              <a:defRPr sz="1200"/>
            </a:lvl1pPr>
          </a:lstStyle>
          <a:p>
            <a:endParaRPr lang="en-US" dirty="0"/>
          </a:p>
        </p:txBody>
      </p:sp>
      <p:sp>
        <p:nvSpPr>
          <p:cNvPr id="3" name="Date Placeholder 2"/>
          <p:cNvSpPr>
            <a:spLocks noGrp="1"/>
          </p:cNvSpPr>
          <p:nvPr>
            <p:ph type="dt" idx="1"/>
          </p:nvPr>
        </p:nvSpPr>
        <p:spPr>
          <a:xfrm>
            <a:off x="3970436" y="0"/>
            <a:ext cx="3038372" cy="464820"/>
          </a:xfrm>
          <a:prstGeom prst="rect">
            <a:avLst/>
          </a:prstGeom>
        </p:spPr>
        <p:txBody>
          <a:bodyPr vert="horz" lIns="91723" tIns="45862" rIns="91723" bIns="45862" rtlCol="0"/>
          <a:lstStyle>
            <a:lvl1pPr algn="r">
              <a:defRPr sz="1200"/>
            </a:lvl1pPr>
          </a:lstStyle>
          <a:p>
            <a:fld id="{BEBDCE8A-9898-4C9C-BF03-ED05C4E36682}" type="datetimeFigureOut">
              <a:rPr lang="en-US" smtClean="0"/>
              <a:t>9/6/2016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723" tIns="45862" rIns="91723" bIns="4586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723" tIns="45862" rIns="91723" bIns="458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89"/>
            <a:ext cx="3038372" cy="464820"/>
          </a:xfrm>
          <a:prstGeom prst="rect">
            <a:avLst/>
          </a:prstGeom>
        </p:spPr>
        <p:txBody>
          <a:bodyPr vert="horz" lIns="91723" tIns="45862" rIns="91723" bIns="458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436" y="8829989"/>
            <a:ext cx="3038372" cy="464820"/>
          </a:xfrm>
          <a:prstGeom prst="rect">
            <a:avLst/>
          </a:prstGeom>
        </p:spPr>
        <p:txBody>
          <a:bodyPr vert="horz" lIns="91723" tIns="45862" rIns="91723" bIns="45862" rtlCol="0" anchor="b"/>
          <a:lstStyle>
            <a:lvl1pPr algn="r">
              <a:defRPr sz="1200"/>
            </a:lvl1pPr>
          </a:lstStyle>
          <a:p>
            <a:fld id="{7C989427-A047-41A7-99B5-385705E10284}" type="slidenum">
              <a:rPr lang="en-US" smtClean="0"/>
              <a:t>‹#›</a:t>
            </a:fld>
            <a:endParaRPr lang="en-US" dirty="0"/>
          </a:p>
        </p:txBody>
      </p:sp>
    </p:spTree>
    <p:extLst>
      <p:ext uri="{BB962C8B-B14F-4D97-AF65-F5344CB8AC3E}">
        <p14:creationId xmlns:p14="http://schemas.microsoft.com/office/powerpoint/2010/main" val="383043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tratcom.mil/speeches/2015/130/Senate_Armed_Services_Committee_Testimon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BADF3B-7EFC-4A41-8083-E8BCAC0B1F4E}" type="slidenum">
              <a:rPr lang="en-CA" smtClean="0"/>
              <a:pPr/>
              <a:t>1</a:t>
            </a:fld>
            <a:endParaRPr lang="en-CA" dirty="0"/>
          </a:p>
        </p:txBody>
      </p:sp>
    </p:spTree>
    <p:extLst>
      <p:ext uri="{BB962C8B-B14F-4D97-AF65-F5344CB8AC3E}">
        <p14:creationId xmlns:p14="http://schemas.microsoft.com/office/powerpoint/2010/main" val="1645978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89427-A047-41A7-99B5-385705E10284}" type="slidenum">
              <a:rPr lang="en-US" smtClean="0"/>
              <a:t>14</a:t>
            </a:fld>
            <a:endParaRPr lang="en-US" dirty="0"/>
          </a:p>
        </p:txBody>
      </p:sp>
    </p:spTree>
    <p:extLst>
      <p:ext uri="{BB962C8B-B14F-4D97-AF65-F5344CB8AC3E}">
        <p14:creationId xmlns:p14="http://schemas.microsoft.com/office/powerpoint/2010/main" val="140303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89427-A047-41A7-99B5-385705E10284}" type="slidenum">
              <a:rPr lang="en-US" smtClean="0"/>
              <a:t>15</a:t>
            </a:fld>
            <a:endParaRPr lang="en-US" dirty="0"/>
          </a:p>
        </p:txBody>
      </p:sp>
    </p:spTree>
    <p:extLst>
      <p:ext uri="{BB962C8B-B14F-4D97-AF65-F5344CB8AC3E}">
        <p14:creationId xmlns:p14="http://schemas.microsoft.com/office/powerpoint/2010/main" val="2911444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A4481-821B-4F97-857E-85CA7CF722AE}" type="slidenum">
              <a:rPr lang="en-US" smtClean="0"/>
              <a:pPr/>
              <a:t>16</a:t>
            </a:fld>
            <a:endParaRPr lang="en-US" dirty="0"/>
          </a:p>
        </p:txBody>
      </p:sp>
    </p:spTree>
    <p:extLst>
      <p:ext uri="{BB962C8B-B14F-4D97-AF65-F5344CB8AC3E}">
        <p14:creationId xmlns:p14="http://schemas.microsoft.com/office/powerpoint/2010/main" val="2204262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89427-A047-41A7-99B5-385705E10284}" type="slidenum">
              <a:rPr lang="en-US" smtClean="0"/>
              <a:t>17</a:t>
            </a:fld>
            <a:endParaRPr lang="en-US" dirty="0"/>
          </a:p>
        </p:txBody>
      </p:sp>
    </p:spTree>
    <p:extLst>
      <p:ext uri="{BB962C8B-B14F-4D97-AF65-F5344CB8AC3E}">
        <p14:creationId xmlns:p14="http://schemas.microsoft.com/office/powerpoint/2010/main" val="819532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hlinkClick r:id="rId3"/>
              </a:rPr>
              <a:t>https://www.stratcom.mil/speeches/2015/130/Senate_Armed_Services_Committee_Testimony</a:t>
            </a:r>
            <a:r>
              <a:rPr lang="en-US" dirty="0" smtClean="0">
                <a:hlinkClick r:id="rId3"/>
              </a:rPr>
              <a:t>/</a:t>
            </a:r>
            <a:endParaRPr lang="en-US" dirty="0" smtClean="0"/>
          </a:p>
          <a:p>
            <a:endParaRPr lang="en-US" dirty="0"/>
          </a:p>
          <a:p>
            <a:r>
              <a:rPr lang="en-US" dirty="0" smtClean="0"/>
              <a:t>The </a:t>
            </a:r>
            <a:r>
              <a:rPr lang="en-US" dirty="0"/>
              <a:t>U.S. must maintain assured access to space. Our national space capabilities allow us to globally navigate, communicate, and observe natural and man-made events in areas where non-space sensors are either not available or not feasible. Space capabilities are also a key component of strategic deterrence. Our space sensors, command and control systems, and space situational awareness capabilities are critical to supporting both our deployed forces and our national decision making processes.</a:t>
            </a:r>
          </a:p>
          <a:p>
            <a:r>
              <a:rPr lang="en-US" dirty="0"/>
              <a:t>As articulated in the 2011 National Security Space Strategy, the space domain is contested, congested, and competitive. Our potential adversaries have signaled their ability to conduct hostile operations in space as an extension of the terrestrial battlefield, and consider these operations essential to deny U.S. forces the asymmetric advantages of space. To mitigate this trend, the U.S. continues to partner with responsible nations, international organizations and commercial firms to promote responsible, peaceful and safe use of space. We also strive to maximize the advantages provided by improved space capabilities while reducing vulnerabilities; and seek to prevent, deter, defeat and operate through attacks on our space capabilities.</a:t>
            </a:r>
          </a:p>
          <a:p>
            <a:r>
              <a:rPr lang="en-US" dirty="0"/>
              <a:t>Foundational to all of these efforts is sufficient Space Situational Awareness (SSA)—the information that allows us to understand what is on orbit, where it is and where it is going, and how it is being used. Our goal is to ensure space remains a safe domain for all legitimate users. Sharing SSA information and collaborating with other nations and commercial firms promotes safe and responsible space operations, reduces the potential for debris-producing collisions, builds international confidence in U.S. space systems, fosters U.S. space leadership, and improves our own SSA through knowledge of other owner/operator satellite positional data.</a:t>
            </a:r>
          </a:p>
          <a:p>
            <a:r>
              <a:rPr lang="en-US" dirty="0"/>
              <a:t>USSTRATCOM is committed to using the full capabilities of our overhead-persistent infrared systems for all relevant mission areas. We are actively partnering with the Intelligence Community to more effectively manage our intelligence requirements, share data, and ensure all of our assets are effectively working to support national priorities.</a:t>
            </a:r>
          </a:p>
          <a:p>
            <a:r>
              <a:rPr lang="en-US" dirty="0"/>
              <a:t>In accordance with U.S. law, USSTRATCOM has negotiated SSA Sharing Agreements and Arrangements with 46 commercial entities, two intergovernmental organizations (EUMETSAT and European Space Agency), and eight nations (France, Italy, Japan, Australia, Canada, South Korea, United Kingdom, and Germany) and is in the process of negotiating agreements with additional nations. Through these sharing agreements, USSTRATCOM assists partners with activities such as launch support; maneuver planning; support for on-orbit anomaly resolution, electromagnetic interference reporting and investigation; support for launch anomalies and de-commissioning activities; and on-orbit conjunction assessments.</a:t>
            </a:r>
          </a:p>
          <a:p>
            <a:r>
              <a:rPr lang="en-US" dirty="0"/>
              <a:t>At the nucleus of USSTRATCOM’s approach to space security is both strategic and tactical mission assurance—ensuring Combatant Commanders have required access to space-based capabilities, achieved through freedom of action in space. USSTRATCOM’s Joint Functional Component Command for Space (JFCC Space), located at Vandenberg Air Force Base in California, leads the efforts to ensure continuous and integrated space operations and routinely track tens of thousands of space objects in orbit around the Earth. This includes more than 1,100 active satellites owned and operated by approximately 60 nations and government consortia, plus hundreds of small commercial and academic satellites. In 2014, this allowed JFCC Space to issue more than 12,000 conjunction alerts, resulting in 121 collision avoidance maneuvers, to include several maneuvers by the International Space Station.</a:t>
            </a:r>
          </a:p>
          <a:p>
            <a:r>
              <a:rPr lang="en-US" dirty="0"/>
              <a:t>We must sustain judicious and stable investments to preserve the advantages we hold in this dynamic and increasingly complex environment. Examples include the Space Fence program which will greatly expand the capacity of the Space Surveillance Network, investments in modeling and simulation which will increase our understanding of the space environment and adversary capabilities, and funding for satellite communications that are resistant to interference. We must also continue to seek out innovative and cooperative solutions with Allies and partners to ensure the products and services we derive from operating in space remain available, even when threatened by natural events or the actions of a determined adversary. These include both active and passive protection measures for individual systems and constellations and a critical examination of the architectural path we will follow to ensure resilience and affordability in space.</a:t>
            </a:r>
          </a:p>
          <a:p>
            <a:endParaRPr lang="en-US" dirty="0"/>
          </a:p>
        </p:txBody>
      </p:sp>
      <p:sp>
        <p:nvSpPr>
          <p:cNvPr id="4" name="Slide Number Placeholder 3"/>
          <p:cNvSpPr>
            <a:spLocks noGrp="1"/>
          </p:cNvSpPr>
          <p:nvPr>
            <p:ph type="sldNum" sz="quarter" idx="10"/>
          </p:nvPr>
        </p:nvSpPr>
        <p:spPr/>
        <p:txBody>
          <a:bodyPr/>
          <a:lstStyle/>
          <a:p>
            <a:fld id="{EABADF3B-7EFC-4A41-8083-E8BCAC0B1F4E}" type="slidenum">
              <a:rPr lang="en-CA" smtClean="0"/>
              <a:pPr/>
              <a:t>18</a:t>
            </a:fld>
            <a:endParaRPr lang="en-CA"/>
          </a:p>
        </p:txBody>
      </p:sp>
      <p:sp>
        <p:nvSpPr>
          <p:cNvPr id="5" name="Rectangle 4"/>
          <p:cNvSpPr/>
          <p:nvPr/>
        </p:nvSpPr>
        <p:spPr>
          <a:xfrm>
            <a:off x="5676900" y="2674318"/>
            <a:ext cx="5410200" cy="923330"/>
          </a:xfrm>
          <a:prstGeom prst="rect">
            <a:avLst/>
          </a:prstGeom>
        </p:spPr>
        <p:txBody>
          <a:bodyPr wrap="square">
            <a:spAutoFit/>
          </a:bodyPr>
          <a:lstStyle/>
          <a:p>
            <a:r>
              <a:rPr lang="en-US" b="1" dirty="0"/>
              <a:t>Senate Armed Services Committee Testimony</a:t>
            </a:r>
          </a:p>
          <a:p>
            <a:r>
              <a:rPr lang="en-US" dirty="0"/>
              <a:t>Admiral Cecil D. Haney </a:t>
            </a:r>
            <a:br>
              <a:rPr lang="en-US" dirty="0"/>
            </a:br>
            <a:r>
              <a:rPr lang="en-US" dirty="0"/>
              <a:t>3/19/2015 </a:t>
            </a:r>
          </a:p>
        </p:txBody>
      </p:sp>
    </p:spTree>
    <p:extLst>
      <p:ext uri="{BB962C8B-B14F-4D97-AF65-F5344CB8AC3E}">
        <p14:creationId xmlns:p14="http://schemas.microsoft.com/office/powerpoint/2010/main" val="275400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89427-A047-41A7-99B5-385705E10284}" type="slidenum">
              <a:rPr lang="en-US" smtClean="0"/>
              <a:t>2</a:t>
            </a:fld>
            <a:endParaRPr lang="en-US" dirty="0"/>
          </a:p>
        </p:txBody>
      </p:sp>
    </p:spTree>
    <p:extLst>
      <p:ext uri="{BB962C8B-B14F-4D97-AF65-F5344CB8AC3E}">
        <p14:creationId xmlns:p14="http://schemas.microsoft.com/office/powerpoint/2010/main" val="1630671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BADF3B-7EFC-4A41-8083-E8BCAC0B1F4E}" type="slidenum">
              <a:rPr lang="en-CA" smtClean="0"/>
              <a:pPr/>
              <a:t>3</a:t>
            </a:fld>
            <a:endParaRPr lang="en-CA"/>
          </a:p>
        </p:txBody>
      </p:sp>
    </p:spTree>
    <p:extLst>
      <p:ext uri="{BB962C8B-B14F-4D97-AF65-F5344CB8AC3E}">
        <p14:creationId xmlns:p14="http://schemas.microsoft.com/office/powerpoint/2010/main" val="4162638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89427-A047-41A7-99B5-385705E10284}" type="slidenum">
              <a:rPr lang="en-US" smtClean="0"/>
              <a:t>4</a:t>
            </a:fld>
            <a:endParaRPr lang="en-US" dirty="0"/>
          </a:p>
        </p:txBody>
      </p:sp>
    </p:spTree>
    <p:extLst>
      <p:ext uri="{BB962C8B-B14F-4D97-AF65-F5344CB8AC3E}">
        <p14:creationId xmlns:p14="http://schemas.microsoft.com/office/powerpoint/2010/main" val="816123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89427-A047-41A7-99B5-385705E10284}" type="slidenum">
              <a:rPr lang="en-US" smtClean="0"/>
              <a:t>6</a:t>
            </a:fld>
            <a:endParaRPr lang="en-US" dirty="0"/>
          </a:p>
        </p:txBody>
      </p:sp>
    </p:spTree>
    <p:extLst>
      <p:ext uri="{BB962C8B-B14F-4D97-AF65-F5344CB8AC3E}">
        <p14:creationId xmlns:p14="http://schemas.microsoft.com/office/powerpoint/2010/main" val="634318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962824" y="8840788"/>
            <a:ext cx="3047577" cy="455612"/>
          </a:xfrm>
          <a:prstGeom prst="rect">
            <a:avLst/>
          </a:prstGeom>
          <a:noFill/>
          <a:ln w="9525">
            <a:noFill/>
            <a:miter lim="800000"/>
            <a:headEnd/>
            <a:tailEnd/>
          </a:ln>
        </p:spPr>
        <p:txBody>
          <a:bodyPr wrap="none" lIns="91401" tIns="45700" rIns="91401" bIns="45700" anchor="b"/>
          <a:lstStyle/>
          <a:p>
            <a:pPr algn="r"/>
            <a:fld id="{030D4448-6903-4235-B431-80C2DDC3BCF0}" type="slidenum">
              <a:rPr lang="en-US" sz="1200" b="1">
                <a:solidFill>
                  <a:schemeClr val="bg2"/>
                </a:solidFill>
              </a:rPr>
              <a:pPr algn="r"/>
              <a:t>7</a:t>
            </a:fld>
            <a:endParaRPr lang="en-US" sz="1200" b="1" dirty="0">
              <a:solidFill>
                <a:schemeClr val="bg2"/>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10575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 values of I0 = 2.75e-12</a:t>
            </a:r>
            <a:r>
              <a:rPr lang="en-US" baseline="0" dirty="0" smtClean="0"/>
              <a:t> for open filter</a:t>
            </a:r>
          </a:p>
          <a:p>
            <a:r>
              <a:rPr lang="en-US" baseline="0" dirty="0" smtClean="0"/>
              <a:t>I0=6.95e-12 for B filter</a:t>
            </a:r>
          </a:p>
          <a:p>
            <a:r>
              <a:rPr lang="en-US" baseline="0" dirty="0" smtClean="0"/>
              <a:t>I0=2.254e-12 for R filter</a:t>
            </a:r>
          </a:p>
          <a:p>
            <a:r>
              <a:rPr lang="en-US" baseline="0" dirty="0" smtClean="0"/>
              <a:t>I0=1.196e-12 for I band</a:t>
            </a:r>
            <a:endParaRPr lang="en-US" dirty="0"/>
          </a:p>
        </p:txBody>
      </p:sp>
      <p:sp>
        <p:nvSpPr>
          <p:cNvPr id="4" name="Slide Number Placeholder 3"/>
          <p:cNvSpPr>
            <a:spLocks noGrp="1"/>
          </p:cNvSpPr>
          <p:nvPr>
            <p:ph type="sldNum" sz="quarter" idx="10"/>
          </p:nvPr>
        </p:nvSpPr>
        <p:spPr/>
        <p:txBody>
          <a:bodyPr/>
          <a:lstStyle/>
          <a:p>
            <a:pPr>
              <a:defRPr/>
            </a:pPr>
            <a:fld id="{0A907A67-F7C8-404C-9916-2EA2C6A3A66F}" type="slidenum">
              <a:rPr lang="en-US" smtClean="0"/>
              <a:pPr>
                <a:defRPr/>
              </a:pPr>
              <a:t>8</a:t>
            </a:fld>
            <a:endParaRPr lang="en-US" dirty="0"/>
          </a:p>
        </p:txBody>
      </p:sp>
    </p:spTree>
    <p:extLst>
      <p:ext uri="{BB962C8B-B14F-4D97-AF65-F5344CB8AC3E}">
        <p14:creationId xmlns:p14="http://schemas.microsoft.com/office/powerpoint/2010/main" val="64277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89427-A047-41A7-99B5-385705E10284}" type="slidenum">
              <a:rPr lang="en-US" smtClean="0"/>
              <a:t>9</a:t>
            </a:fld>
            <a:endParaRPr lang="en-US" dirty="0"/>
          </a:p>
        </p:txBody>
      </p:sp>
    </p:spTree>
    <p:extLst>
      <p:ext uri="{BB962C8B-B14F-4D97-AF65-F5344CB8AC3E}">
        <p14:creationId xmlns:p14="http://schemas.microsoft.com/office/powerpoint/2010/main" val="3033935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BF278F-22B2-4A4A-A91F-FB976B84EC4B}" type="slidenum">
              <a:rPr lang="en-US" smtClean="0"/>
              <a:pPr/>
              <a:t>12</a:t>
            </a:fld>
            <a:endParaRPr lang="en-US" dirty="0"/>
          </a:p>
        </p:txBody>
      </p:sp>
    </p:spTree>
    <p:extLst>
      <p:ext uri="{BB962C8B-B14F-4D97-AF65-F5344CB8AC3E}">
        <p14:creationId xmlns:p14="http://schemas.microsoft.com/office/powerpoint/2010/main" val="1752160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pic>
        <p:nvPicPr>
          <p:cNvPr id="11" name="Picture 2" descr="C:\Users\hubermc\Desktop\AFRL_shield_briefing_templates\AFRL_Shield_Logo_2011_PMS_colors.png"/>
          <p:cNvPicPr>
            <a:picLocks noChangeAspect="1" noChangeArrowheads="1"/>
          </p:cNvPicPr>
          <p:nvPr userDrawn="1"/>
        </p:nvPicPr>
        <p:blipFill>
          <a:blip r:embed="rId2" cstate="print"/>
          <a:srcRect/>
          <a:stretch>
            <a:fillRect/>
          </a:stretch>
        </p:blipFill>
        <p:spPr bwMode="auto">
          <a:xfrm>
            <a:off x="135402" y="1529080"/>
            <a:ext cx="4131798" cy="4109720"/>
          </a:xfrm>
          <a:prstGeom prst="rect">
            <a:avLst/>
          </a:prstGeom>
          <a:noFill/>
        </p:spPr>
      </p:pic>
      <p:sp>
        <p:nvSpPr>
          <p:cNvPr id="13" name="Integrity Service Excellence"/>
          <p:cNvSpPr txBox="1">
            <a:spLocks noChangeArrowheads="1"/>
          </p:cNvSpPr>
          <p:nvPr/>
        </p:nvSpPr>
        <p:spPr bwMode="auto">
          <a:xfrm>
            <a:off x="251520" y="5636096"/>
            <a:ext cx="4032448" cy="457200"/>
          </a:xfrm>
          <a:prstGeom prst="rect">
            <a:avLst/>
          </a:prstGeom>
          <a:noFill/>
          <a:ln w="9525" algn="ctr">
            <a:noFill/>
            <a:miter lim="800000"/>
            <a:headEnd/>
            <a:tailEnd/>
          </a:ln>
          <a:effectLst/>
        </p:spPr>
        <p:txBody>
          <a:bodyPr anchor="ctr"/>
          <a:lstStyle/>
          <a:p>
            <a:pPr algn="ctr">
              <a:spcBef>
                <a:spcPct val="0"/>
              </a:spcBef>
              <a:buFontTx/>
              <a:buNone/>
              <a:defRPr/>
            </a:pPr>
            <a:r>
              <a:rPr lang="en-US" sz="1800" b="1" i="1" dirty="0">
                <a:effectLst>
                  <a:outerShdw blurRad="38100" dist="38100" dir="2700000" algn="tl">
                    <a:srgbClr val="C0C0C0"/>
                  </a:outerShdw>
                </a:effectLst>
                <a:latin typeface="Arial" pitchFamily="34" charset="0"/>
              </a:rPr>
              <a:t>Integrity </a:t>
            </a:r>
            <a:r>
              <a:rPr lang="en-US" sz="1800" b="1" i="1" dirty="0">
                <a:effectLst>
                  <a:outerShdw blurRad="38100" dist="38100" dir="2700000" algn="tl">
                    <a:srgbClr val="C0C0C0"/>
                  </a:outerShdw>
                </a:effectLst>
                <a:latin typeface="Arial" pitchFamily="34" charset="0"/>
                <a:sym typeface="Wingdings" pitchFamily="2" charset="2"/>
              </a:rPr>
              <a:t> </a:t>
            </a:r>
            <a:r>
              <a:rPr lang="en-US" sz="1800" b="1" i="1" dirty="0">
                <a:effectLst>
                  <a:outerShdw blurRad="38100" dist="38100" dir="2700000" algn="tl">
                    <a:srgbClr val="C0C0C0"/>
                  </a:outerShdw>
                </a:effectLst>
                <a:latin typeface="Arial" pitchFamily="34" charset="0"/>
              </a:rPr>
              <a:t>Service </a:t>
            </a:r>
            <a:r>
              <a:rPr lang="en-US" sz="1800" b="1" i="1" dirty="0">
                <a:effectLst>
                  <a:outerShdw blurRad="38100" dist="38100" dir="2700000" algn="tl">
                    <a:srgbClr val="C0C0C0"/>
                  </a:outerShdw>
                </a:effectLst>
                <a:latin typeface="Arial" pitchFamily="34" charset="0"/>
                <a:sym typeface="Wingdings" pitchFamily="2" charset="2"/>
              </a:rPr>
              <a:t> </a:t>
            </a:r>
            <a:r>
              <a:rPr lang="en-US" sz="1800" b="1" i="1" dirty="0">
                <a:effectLst>
                  <a:outerShdw blurRad="38100" dist="38100" dir="2700000" algn="tl">
                    <a:srgbClr val="C0C0C0"/>
                  </a:outerShdw>
                </a:effectLst>
                <a:latin typeface="Arial" pitchFamily="34" charset="0"/>
              </a:rPr>
              <a:t>Excellence</a:t>
            </a:r>
          </a:p>
        </p:txBody>
      </p:sp>
      <p:sp>
        <p:nvSpPr>
          <p:cNvPr id="14" name="Briefing Title"/>
          <p:cNvSpPr>
            <a:spLocks noGrp="1"/>
          </p:cNvSpPr>
          <p:nvPr>
            <p:ph sz="half" idx="2" hasCustomPrompt="1"/>
          </p:nvPr>
        </p:nvSpPr>
        <p:spPr>
          <a:xfrm>
            <a:off x="4191000" y="1600200"/>
            <a:ext cx="4419600" cy="1676400"/>
          </a:xfrm>
          <a:prstGeom prst="rect">
            <a:avLst/>
          </a:prstGeom>
        </p:spPr>
        <p:txBody>
          <a:bodyPr anchor="ctr" anchorCtr="0"/>
          <a:lstStyle>
            <a:lvl1pPr algn="r">
              <a:buNone/>
              <a:defRPr sz="28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a:defRPr sz="16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Briefing Title</a:t>
            </a:r>
          </a:p>
        </p:txBody>
      </p:sp>
      <p:sp>
        <p:nvSpPr>
          <p:cNvPr id="16" name="Date"/>
          <p:cNvSpPr>
            <a:spLocks noGrp="1"/>
          </p:cNvSpPr>
          <p:nvPr>
            <p:ph sz="half" idx="10" hasCustomPrompt="1"/>
          </p:nvPr>
        </p:nvSpPr>
        <p:spPr>
          <a:xfrm>
            <a:off x="4191000" y="3657600"/>
            <a:ext cx="4495800" cy="533400"/>
          </a:xfrm>
          <a:prstGeom prst="rect">
            <a:avLst/>
          </a:prstGeom>
        </p:spPr>
        <p:txBody>
          <a:bodyPr anchor="ctr" anchorCtr="0"/>
          <a:lstStyle>
            <a:lvl1pPr algn="r">
              <a:buNone/>
              <a:defRPr sz="20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a:defRPr sz="16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Date: DD MMM YYYY</a:t>
            </a:r>
          </a:p>
        </p:txBody>
      </p:sp>
      <p:sp>
        <p:nvSpPr>
          <p:cNvPr id="17" name="Name, Rank, Office Symbol"/>
          <p:cNvSpPr>
            <a:spLocks noGrp="1"/>
          </p:cNvSpPr>
          <p:nvPr>
            <p:ph sz="half" idx="11" hasCustomPrompt="1"/>
          </p:nvPr>
        </p:nvSpPr>
        <p:spPr>
          <a:xfrm>
            <a:off x="4191000" y="4495800"/>
            <a:ext cx="4495800" cy="1676400"/>
          </a:xfrm>
          <a:prstGeom prst="rect">
            <a:avLst/>
          </a:prstGeom>
        </p:spPr>
        <p:txBody>
          <a:bodyPr anchor="ctr" anchorCtr="0"/>
          <a:lstStyle>
            <a:lvl1pPr algn="r">
              <a:buNone/>
              <a:defRPr sz="20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a:defRPr sz="16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Name, Rank, Office Symbol,   Air Force Research Laboratory (each on separate lines)</a:t>
            </a:r>
          </a:p>
          <a:p>
            <a:pPr lvl="0"/>
            <a:endParaRPr lang="en-US" dirty="0" smtClean="0"/>
          </a:p>
        </p:txBody>
      </p:sp>
      <p:sp>
        <p:nvSpPr>
          <p:cNvPr id="7" name="object 3"/>
          <p:cNvSpPr txBox="1">
            <a:spLocks noGrp="1"/>
          </p:cNvSpPr>
          <p:nvPr userDrawn="1"/>
        </p:nvSpPr>
        <p:spPr>
          <a:xfrm>
            <a:off x="955993" y="152400"/>
            <a:ext cx="7232014" cy="687961"/>
          </a:xfrm>
          <a:prstGeom prst="rect">
            <a:avLst/>
          </a:prstGeom>
        </p:spPr>
        <p:txBody>
          <a:bodyPr vert="horz" wrap="square" lIns="0" tIns="198708" rIns="0" bIns="0" rtlCol="0">
            <a:spAutoFit/>
          </a:bodyPr>
          <a:lstStyle>
            <a:lvl1pPr>
              <a:defRPr sz="3200" b="1" i="0">
                <a:solidFill>
                  <a:schemeClr val="tx1"/>
                </a:solidFill>
                <a:latin typeface="Arial"/>
                <a:ea typeface="+mj-ea"/>
                <a:cs typeface="Arial"/>
              </a:defRPr>
            </a:lvl1pPr>
          </a:lstStyle>
          <a:p>
            <a:pPr algn="ctr">
              <a:lnSpc>
                <a:spcPts val="3810"/>
              </a:lnSpc>
            </a:pPr>
            <a:r>
              <a:rPr dirty="0"/>
              <a:t>A</a:t>
            </a:r>
            <a:r>
              <a:rPr spc="-5" dirty="0"/>
              <a:t>i</a:t>
            </a:r>
            <a:r>
              <a:rPr dirty="0"/>
              <a:t>r</a:t>
            </a:r>
            <a:r>
              <a:rPr spc="-5" dirty="0"/>
              <a:t> Fo</a:t>
            </a:r>
            <a:r>
              <a:rPr dirty="0"/>
              <a:t>r</a:t>
            </a:r>
            <a:r>
              <a:rPr spc="-10" dirty="0"/>
              <a:t>c</a:t>
            </a:r>
            <a:r>
              <a:rPr dirty="0"/>
              <a:t>e</a:t>
            </a:r>
            <a:r>
              <a:rPr spc="-20" dirty="0"/>
              <a:t> </a:t>
            </a:r>
            <a:r>
              <a:rPr dirty="0"/>
              <a:t>R</a:t>
            </a:r>
            <a:r>
              <a:rPr spc="-10" dirty="0"/>
              <a:t>esea</a:t>
            </a:r>
            <a:r>
              <a:rPr dirty="0"/>
              <a:t>r</a:t>
            </a:r>
            <a:r>
              <a:rPr spc="-10" dirty="0"/>
              <a:t>c</a:t>
            </a:r>
            <a:r>
              <a:rPr dirty="0"/>
              <a:t>h</a:t>
            </a:r>
            <a:r>
              <a:rPr spc="-20" dirty="0"/>
              <a:t> </a:t>
            </a:r>
            <a:r>
              <a:rPr spc="-5" dirty="0"/>
              <a:t>L</a:t>
            </a:r>
            <a:r>
              <a:rPr spc="-10" dirty="0"/>
              <a:t>a</a:t>
            </a:r>
            <a:r>
              <a:rPr spc="-5" dirty="0"/>
              <a:t>bo</a:t>
            </a:r>
            <a:r>
              <a:rPr dirty="0"/>
              <a:t>r</a:t>
            </a:r>
            <a:r>
              <a:rPr spc="-10" dirty="0"/>
              <a:t>a</a:t>
            </a:r>
            <a:r>
              <a:rPr dirty="0"/>
              <a:t>t</a:t>
            </a:r>
            <a:r>
              <a:rPr spc="-5" dirty="0"/>
              <a:t>o</a:t>
            </a:r>
            <a:r>
              <a:rPr dirty="0"/>
              <a:t>ry</a:t>
            </a:r>
          </a:p>
        </p:txBody>
      </p:sp>
    </p:spTree>
    <p:extLst>
      <p:ext uri="{BB962C8B-B14F-4D97-AF65-F5344CB8AC3E}">
        <p14:creationId xmlns:p14="http://schemas.microsoft.com/office/powerpoint/2010/main" val="33400802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2237571" y="6627168"/>
            <a:ext cx="5099473" cy="246221"/>
          </a:xfrm>
          <a:prstGeom prst="rect">
            <a:avLst/>
          </a:prstGeom>
          <a:noFill/>
        </p:spPr>
        <p:txBody>
          <a:bodyPr wrap="none" rtlCol="0">
            <a:spAutoFit/>
          </a:bodyPr>
          <a:lstStyle/>
          <a:p>
            <a:r>
              <a:rPr lang="en-US" sz="1000" b="1" dirty="0"/>
              <a:t>DISTRIBUTION STATEMENT A</a:t>
            </a:r>
            <a:r>
              <a:rPr lang="en-US" sz="1000" b="1" dirty="0" smtClean="0"/>
              <a:t>. </a:t>
            </a:r>
            <a:r>
              <a:rPr lang="en-US" sz="1000" dirty="0" smtClean="0"/>
              <a:t> </a:t>
            </a:r>
            <a:r>
              <a:rPr lang="en-US" sz="1000" dirty="0"/>
              <a:t>Approved for public release; distribution is unlimited.</a:t>
            </a:r>
            <a:endParaRPr lang="en-US" sz="1000" dirty="0" smtClean="0">
              <a:latin typeface="Helvetica" pitchFamily="34" charset="0"/>
            </a:endParaRPr>
          </a:p>
        </p:txBody>
      </p:sp>
    </p:spTree>
    <p:extLst>
      <p:ext uri="{BB962C8B-B14F-4D97-AF65-F5344CB8AC3E}">
        <p14:creationId xmlns:p14="http://schemas.microsoft.com/office/powerpoint/2010/main" val="189720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Header">
    <p:spTree>
      <p:nvGrpSpPr>
        <p:cNvPr id="1" name=""/>
        <p:cNvGrpSpPr/>
        <p:nvPr/>
      </p:nvGrpSpPr>
      <p:grpSpPr>
        <a:xfrm>
          <a:off x="0" y="0"/>
          <a:ext cx="0" cy="0"/>
          <a:chOff x="0" y="0"/>
          <a:chExt cx="0" cy="0"/>
        </a:xfrm>
      </p:grpSpPr>
      <p:sp>
        <p:nvSpPr>
          <p:cNvPr id="32" name="Rectangle 73"/>
          <p:cNvSpPr>
            <a:spLocks noChangeArrowheads="1"/>
          </p:cNvSpPr>
          <p:nvPr userDrawn="1"/>
        </p:nvSpPr>
        <p:spPr bwMode="auto">
          <a:xfrm>
            <a:off x="0" y="1079021"/>
            <a:ext cx="9144000" cy="45719"/>
          </a:xfrm>
          <a:prstGeom prst="rect">
            <a:avLst/>
          </a:prstGeom>
          <a:solidFill>
            <a:srgbClr val="000099"/>
          </a:solidFill>
          <a:ln w="9525">
            <a:noFill/>
            <a:miter lim="800000"/>
            <a:headEnd/>
            <a:tailEnd/>
          </a:ln>
          <a:effectLst/>
        </p:spPr>
        <p:txBody>
          <a:bodyPr anchor="ctr" anchorCtr="1"/>
          <a:lstStyle/>
          <a:p>
            <a:pPr algn="ctr"/>
            <a:endParaRPr lang="en-US" dirty="0"/>
          </a:p>
        </p:txBody>
      </p:sp>
      <p:sp>
        <p:nvSpPr>
          <p:cNvPr id="3" name="Title 1"/>
          <p:cNvSpPr>
            <a:spLocks noGrp="1"/>
          </p:cNvSpPr>
          <p:nvPr>
            <p:ph type="title"/>
          </p:nvPr>
        </p:nvSpPr>
        <p:spPr>
          <a:xfrm>
            <a:off x="457200" y="0"/>
            <a:ext cx="8229600" cy="1143000"/>
          </a:xfrm>
          <a:prstGeom prst="rect">
            <a:avLst/>
          </a:prstGeom>
        </p:spPr>
        <p:txBody>
          <a:bodyPr anchor="ctr" anchorCtr="0"/>
          <a:lstStyle>
            <a:lvl1pPr>
              <a:defRPr sz="3200" b="1">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21620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1" y="6476250"/>
            <a:ext cx="2133600" cy="365125"/>
          </a:xfrm>
          <a:prstGeom prst="rect">
            <a:avLst/>
          </a:prstGeom>
        </p:spPr>
        <p:txBody>
          <a:bodyPr/>
          <a:lstStyle/>
          <a:p>
            <a:fld id="{27D6ABFC-DF50-468A-8215-B828F99326D5}" type="datetime1">
              <a:rPr lang="en-US" smtClean="0"/>
              <a:t>9/6/2016</a:t>
            </a:fld>
            <a:endParaRPr lang="en-US" dirty="0"/>
          </a:p>
        </p:txBody>
      </p:sp>
      <p:sp>
        <p:nvSpPr>
          <p:cNvPr id="11" name="Title 10"/>
          <p:cNvSpPr>
            <a:spLocks noGrp="1"/>
          </p:cNvSpPr>
          <p:nvPr>
            <p:ph type="title"/>
          </p:nvPr>
        </p:nvSpPr>
        <p:spPr>
          <a:xfrm>
            <a:off x="1828800" y="76200"/>
            <a:ext cx="5775308" cy="1143000"/>
          </a:xfrm>
        </p:spPr>
        <p:txBody>
          <a:bodyPr/>
          <a:lstStyle>
            <a:lvl1pPr algn="ctr">
              <a:defRPr/>
            </a:lvl1pPr>
          </a:lstStyle>
          <a:p>
            <a:r>
              <a:rPr lang="en-US" dirty="0" smtClean="0"/>
              <a:t>Click to edit Master title style</a:t>
            </a:r>
            <a:endParaRPr lang="en-US" dirty="0"/>
          </a:p>
        </p:txBody>
      </p:sp>
      <p:sp>
        <p:nvSpPr>
          <p:cNvPr id="12" name="Slide Number Placeholder 5"/>
          <p:cNvSpPr>
            <a:spLocks noGrp="1"/>
          </p:cNvSpPr>
          <p:nvPr>
            <p:ph type="sldNum" sz="quarter" idx="4"/>
          </p:nvPr>
        </p:nvSpPr>
        <p:spPr>
          <a:xfrm>
            <a:off x="6553200" y="6476250"/>
            <a:ext cx="2133600" cy="365125"/>
          </a:xfrm>
          <a:prstGeom prst="rect">
            <a:avLst/>
          </a:prstGeom>
        </p:spPr>
        <p:txBody>
          <a:bodyPr vert="horz" lIns="91427" tIns="45713" rIns="91427" bIns="45713" rtlCol="0" anchor="ctr"/>
          <a:lstStyle>
            <a:lvl1pPr algn="r">
              <a:defRPr sz="1200">
                <a:solidFill>
                  <a:schemeClr val="tx1">
                    <a:tint val="75000"/>
                  </a:schemeClr>
                </a:solidFill>
                <a:latin typeface="Helvetica" pitchFamily="34" charset="0"/>
                <a:cs typeface="Arial" pitchFamily="34" charset="0"/>
              </a:defRPr>
            </a:lvl1pPr>
          </a:lstStyle>
          <a:p>
            <a:fld id="{357AEEF8-78ED-401B-934D-4282C4109446}"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6833" y="467833"/>
            <a:ext cx="799069" cy="738417"/>
          </a:xfrm>
          <a:prstGeom prst="rect">
            <a:avLst/>
          </a:prstGeom>
        </p:spPr>
      </p:pic>
      <p:sp>
        <p:nvSpPr>
          <p:cNvPr id="17" name="Rectangle 16"/>
          <p:cNvSpPr/>
          <p:nvPr userDrawn="1"/>
        </p:nvSpPr>
        <p:spPr>
          <a:xfrm>
            <a:off x="0" y="1219200"/>
            <a:ext cx="9144000" cy="76200"/>
          </a:xfrm>
          <a:prstGeom prst="rect">
            <a:avLst/>
          </a:prstGeom>
          <a:gradFill flip="none" rotWithShape="1">
            <a:gsLst>
              <a:gs pos="0">
                <a:srgbClr val="76CAD4">
                  <a:alpha val="40000"/>
                </a:srgbClr>
              </a:gs>
              <a:gs pos="100000">
                <a:srgbClr val="0A4C8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rtlCol="0" anchor="ctr"/>
          <a:lstStyle/>
          <a:p>
            <a:pPr algn="ctr"/>
            <a:endParaRPr lang="en-US"/>
          </a:p>
        </p:txBody>
      </p:sp>
      <p:pic>
        <p:nvPicPr>
          <p:cNvPr id="18" name="Picture 137" descr="AFSPCLogo_Small"/>
          <p:cNvPicPr>
            <a:picLocks noChangeAspect="1" noChangeArrowheads="1"/>
          </p:cNvPicPr>
          <p:nvPr userDrawn="1"/>
        </p:nvPicPr>
        <p:blipFill>
          <a:blip r:embed="rId3" cstate="print"/>
          <a:srcRect/>
          <a:stretch>
            <a:fillRect/>
          </a:stretch>
        </p:blipFill>
        <p:spPr bwMode="auto">
          <a:xfrm>
            <a:off x="-76200" y="0"/>
            <a:ext cx="862013" cy="857250"/>
          </a:xfrm>
          <a:prstGeom prst="rect">
            <a:avLst/>
          </a:prstGeom>
          <a:noFill/>
          <a:ln w="9525">
            <a:noFill/>
            <a:miter lim="800000"/>
            <a:headEnd/>
            <a:tailEnd/>
          </a:ln>
        </p:spPr>
      </p:pic>
      <p:pic>
        <p:nvPicPr>
          <p:cNvPr id="19" name="Picture 138" descr="021113 SMC Shield Small"/>
          <p:cNvPicPr>
            <a:picLocks noChangeAspect="1" noChangeArrowheads="1"/>
          </p:cNvPicPr>
          <p:nvPr userDrawn="1"/>
        </p:nvPicPr>
        <p:blipFill>
          <a:blip r:embed="rId4" cstate="print"/>
          <a:srcRect/>
          <a:stretch>
            <a:fillRect/>
          </a:stretch>
        </p:blipFill>
        <p:spPr bwMode="auto">
          <a:xfrm>
            <a:off x="249237" y="315912"/>
            <a:ext cx="817563" cy="827088"/>
          </a:xfrm>
          <a:prstGeom prst="rect">
            <a:avLst/>
          </a:prstGeom>
          <a:noFill/>
          <a:ln w="9525">
            <a:noFill/>
            <a:miter lim="800000"/>
            <a:headEnd/>
            <a:tailEnd/>
          </a:ln>
        </p:spPr>
      </p:pic>
      <p:pic>
        <p:nvPicPr>
          <p:cNvPr id="20" name="Picture 12" descr="AFRL Shield.png"/>
          <p:cNvPicPr>
            <a:picLocks noChangeAspect="1"/>
          </p:cNvPicPr>
          <p:nvPr userDrawn="1"/>
        </p:nvPicPr>
        <p:blipFill>
          <a:blip r:embed="rId5" cstate="print"/>
          <a:srcRect/>
          <a:stretch>
            <a:fillRect/>
          </a:stretch>
        </p:blipFill>
        <p:spPr bwMode="auto">
          <a:xfrm>
            <a:off x="8392965" y="14390"/>
            <a:ext cx="761668" cy="760012"/>
          </a:xfrm>
          <a:prstGeom prst="rect">
            <a:avLst/>
          </a:prstGeom>
          <a:noFill/>
          <a:ln w="9525">
            <a:noFill/>
            <a:miter lim="800000"/>
            <a:headEnd/>
            <a:tailEnd/>
          </a:ln>
        </p:spPr>
      </p:pic>
      <p:pic>
        <p:nvPicPr>
          <p:cNvPr id="21" name="Picture 2" descr="C:\Users\HamptonLF\OTLocal\SMC Livelink\Workbin\2032009.R.O\SY Space Superiority 11_medium.gif"/>
          <p:cNvPicPr>
            <a:picLocks noChangeAspect="1" noChangeArrowheads="1"/>
          </p:cNvPicPr>
          <p:nvPr userDrawn="1"/>
        </p:nvPicPr>
        <p:blipFill>
          <a:blip r:embed="rId6" cstate="print">
            <a:lum bright="-22000"/>
          </a:blip>
          <a:srcRect/>
          <a:stretch>
            <a:fillRect/>
          </a:stretch>
        </p:blipFill>
        <p:spPr bwMode="auto">
          <a:xfrm>
            <a:off x="685800" y="609600"/>
            <a:ext cx="838200" cy="849860"/>
          </a:xfrm>
          <a:prstGeom prst="rect">
            <a:avLst/>
          </a:prstGeom>
          <a:noFill/>
          <a:ln w="9525">
            <a:noFill/>
            <a:miter lim="800000"/>
            <a:headEnd/>
            <a:tailEnd/>
          </a:ln>
        </p:spPr>
      </p:pic>
      <p:sp>
        <p:nvSpPr>
          <p:cNvPr id="14" name="TextBox 13"/>
          <p:cNvSpPr txBox="1"/>
          <p:nvPr userDrawn="1"/>
        </p:nvSpPr>
        <p:spPr>
          <a:xfrm>
            <a:off x="1981200" y="6531658"/>
            <a:ext cx="5428858" cy="276999"/>
          </a:xfrm>
          <a:prstGeom prst="rect">
            <a:avLst/>
          </a:prstGeom>
          <a:noFill/>
        </p:spPr>
        <p:txBody>
          <a:bodyPr wrap="none" rtlCol="0">
            <a:spAutoFit/>
          </a:bodyPr>
          <a:lstStyle/>
          <a:p>
            <a:r>
              <a:rPr lang="en-US" sz="1200" b="1" dirty="0"/>
              <a:t>DISTRIBUTION STATEMENT A.</a:t>
            </a:r>
            <a:r>
              <a:rPr lang="en-US" sz="1200" dirty="0"/>
              <a:t> Approved for public release; distribution is unlimited.</a:t>
            </a:r>
            <a:endParaRPr lang="en-US" sz="1200" dirty="0" smtClean="0">
              <a:latin typeface="Helvetica" pitchFamily="34" charset="0"/>
            </a:endParaRPr>
          </a:p>
        </p:txBody>
      </p:sp>
    </p:spTree>
    <p:extLst>
      <p:ext uri="{BB962C8B-B14F-4D97-AF65-F5344CB8AC3E}">
        <p14:creationId xmlns:p14="http://schemas.microsoft.com/office/powerpoint/2010/main" val="13348060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50259" y="58333"/>
            <a:ext cx="7324166" cy="88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p>
            <a:pPr lvl="0"/>
            <a:r>
              <a:rPr lang="en-US" dirty="0"/>
              <a:t>Click to edit Master title style</a:t>
            </a:r>
          </a:p>
        </p:txBody>
      </p:sp>
      <p:pic>
        <p:nvPicPr>
          <p:cNvPr id="9" name="Picture 8" descr="AFRL Shield.png"/>
          <p:cNvPicPr>
            <a:picLocks noChangeAspect="1"/>
          </p:cNvPicPr>
          <p:nvPr/>
        </p:nvPicPr>
        <p:blipFill>
          <a:blip r:embed="rId6" cstate="screen"/>
          <a:stretch>
            <a:fillRect/>
          </a:stretch>
        </p:blipFill>
        <p:spPr>
          <a:xfrm>
            <a:off x="8184533" y="67386"/>
            <a:ext cx="893417" cy="892280"/>
          </a:xfrm>
          <a:prstGeom prst="rect">
            <a:avLst/>
          </a:prstGeom>
          <a:effectLst>
            <a:outerShdw blurRad="63500" sx="102000" sy="102000" algn="ctr" rotWithShape="0">
              <a:prstClr val="black">
                <a:alpha val="40000"/>
              </a:prstClr>
            </a:outerShdw>
          </a:effectLst>
        </p:spPr>
      </p:pic>
      <p:pic>
        <p:nvPicPr>
          <p:cNvPr id="10" name="Picture 8" descr="blue_std"/>
          <p:cNvPicPr>
            <a:picLocks noChangeAspect="1" noChangeArrowheads="1"/>
          </p:cNvPicPr>
          <p:nvPr/>
        </p:nvPicPr>
        <p:blipFill>
          <a:blip r:embed="rId7" cstate="screen"/>
          <a:srcRect l="14286" r="14286" b="19647"/>
          <a:stretch>
            <a:fillRect/>
          </a:stretch>
        </p:blipFill>
        <p:spPr bwMode="auto">
          <a:xfrm>
            <a:off x="45265" y="58332"/>
            <a:ext cx="996745" cy="883227"/>
          </a:xfrm>
          <a:prstGeom prst="rect">
            <a:avLst/>
          </a:prstGeom>
          <a:noFill/>
          <a:ln w="9525">
            <a:noFill/>
            <a:miter lim="800000"/>
            <a:headEnd/>
            <a:tailEnd/>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19885122"/>
      </p:ext>
    </p:extLst>
  </p:cSld>
  <p:clrMap bg1="lt1" tx1="dk1" bg2="lt2" tx2="dk2" accent1="accent1" accent2="accent2" accent3="accent3" accent4="accent4" accent5="accent5" accent6="accent6" hlink="hlink" folHlink="folHlink"/>
  <p:sldLayoutIdLst>
    <p:sldLayoutId id="2147483830" r:id="rId1"/>
    <p:sldLayoutId id="2147483668" r:id="rId2"/>
    <p:sldLayoutId id="2147483831" r:id="rId3"/>
    <p:sldLayoutId id="2147483832" r:id="rId4"/>
  </p:sldLayoutIdLst>
  <p:hf hdr="0" ftr="0"/>
  <p:txStyles>
    <p:titleStyle>
      <a:lvl1pPr algn="ctr" rtl="0" eaLnBrk="0" fontAlgn="base" hangingPunct="0">
        <a:spcBef>
          <a:spcPct val="0"/>
        </a:spcBef>
        <a:spcAft>
          <a:spcPct val="0"/>
        </a:spcAft>
        <a:defRPr sz="28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0.png"/><Relationship Id="rId4" Type="http://schemas.openxmlformats.org/officeDocument/2006/relationships/image" Target="../media/image3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jpg"/><Relationship Id="rId11" Type="http://schemas.openxmlformats.org/officeDocument/2006/relationships/image" Target="../media/image48.png"/><Relationship Id="rId5" Type="http://schemas.microsoft.com/office/2007/relationships/hdphoto" Target="../media/hdphoto1.wdp"/><Relationship Id="rId15" Type="http://schemas.microsoft.com/office/2007/relationships/hdphoto" Target="../media/hdphoto2.wdp"/><Relationship Id="rId10" Type="http://schemas.openxmlformats.org/officeDocument/2006/relationships/image" Target="../media/image47.jpeg"/><Relationship Id="rId4" Type="http://schemas.openxmlformats.org/officeDocument/2006/relationships/image" Target="../media/image42.jpeg"/><Relationship Id="rId9" Type="http://schemas.openxmlformats.org/officeDocument/2006/relationships/image" Target="../media/image46.png"/><Relationship Id="rId1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Briefing Title"/>
          <p:cNvSpPr>
            <a:spLocks noGrp="1"/>
          </p:cNvSpPr>
          <p:nvPr>
            <p:ph sz="half" idx="2"/>
          </p:nvPr>
        </p:nvSpPr>
        <p:spPr/>
        <p:txBody>
          <a:bodyPr/>
          <a:lstStyle/>
          <a:p>
            <a:r>
              <a:rPr lang="en-US" dirty="0"/>
              <a:t>Space Situational Awareness:</a:t>
            </a:r>
          </a:p>
          <a:p>
            <a:r>
              <a:rPr lang="en-US" dirty="0"/>
              <a:t>Current Relevance and </a:t>
            </a:r>
            <a:r>
              <a:rPr lang="en-US" dirty="0" smtClean="0"/>
              <a:t>Challenges</a:t>
            </a:r>
            <a:endParaRPr lang="en-US" dirty="0"/>
          </a:p>
        </p:txBody>
      </p:sp>
      <p:sp>
        <p:nvSpPr>
          <p:cNvPr id="22" name="Date"/>
          <p:cNvSpPr>
            <a:spLocks noGrp="1"/>
          </p:cNvSpPr>
          <p:nvPr>
            <p:ph sz="half" idx="10"/>
          </p:nvPr>
        </p:nvSpPr>
        <p:spPr/>
        <p:txBody>
          <a:bodyPr/>
          <a:lstStyle/>
          <a:p>
            <a:r>
              <a:rPr lang="en-US" dirty="0" smtClean="0"/>
              <a:t>17</a:t>
            </a:r>
            <a:r>
              <a:rPr lang="en-US" dirty="0" smtClean="0"/>
              <a:t> Sept </a:t>
            </a:r>
            <a:r>
              <a:rPr lang="en-US" dirty="0" smtClean="0"/>
              <a:t>2016</a:t>
            </a:r>
            <a:endParaRPr lang="en-US" dirty="0"/>
          </a:p>
        </p:txBody>
      </p:sp>
      <p:sp>
        <p:nvSpPr>
          <p:cNvPr id="23" name="Name, Rank, Office Symbol"/>
          <p:cNvSpPr>
            <a:spLocks noGrp="1"/>
          </p:cNvSpPr>
          <p:nvPr>
            <p:ph sz="half" idx="11"/>
          </p:nvPr>
        </p:nvSpPr>
        <p:spPr>
          <a:xfrm>
            <a:off x="4133619" y="4239426"/>
            <a:ext cx="4495800" cy="1676400"/>
          </a:xfrm>
        </p:spPr>
        <p:txBody>
          <a:bodyPr/>
          <a:lstStyle/>
          <a:p>
            <a:r>
              <a:rPr lang="en-US" dirty="0" smtClean="0"/>
              <a:t>Dr. Thomas </a:t>
            </a:r>
            <a:r>
              <a:rPr lang="en-US" dirty="0" err="1" smtClean="0"/>
              <a:t>Cooley,</a:t>
            </a:r>
            <a:r>
              <a:rPr lang="en-US" dirty="0" smtClean="0"/>
              <a:t> ST</a:t>
            </a:r>
          </a:p>
          <a:p>
            <a:r>
              <a:rPr lang="en-US" dirty="0" smtClean="0"/>
              <a:t>AFRL / RD</a:t>
            </a:r>
          </a:p>
          <a:p>
            <a:r>
              <a:rPr lang="en-US" dirty="0" smtClean="0"/>
              <a:t>Air Force Research Laboratory</a:t>
            </a:r>
            <a:endParaRPr lang="en-US" dirty="0"/>
          </a:p>
        </p:txBody>
      </p:sp>
      <p:sp>
        <p:nvSpPr>
          <p:cNvPr id="5" name="Rectangle 4"/>
          <p:cNvSpPr/>
          <p:nvPr/>
        </p:nvSpPr>
        <p:spPr>
          <a:xfrm>
            <a:off x="3799684" y="5950831"/>
            <a:ext cx="5163670" cy="646331"/>
          </a:xfrm>
          <a:prstGeom prst="rect">
            <a:avLst/>
          </a:prstGeom>
          <a:ln>
            <a:solidFill>
              <a:schemeClr val="bg1"/>
            </a:solidFill>
          </a:ln>
        </p:spPr>
        <p:txBody>
          <a:bodyPr wrap="square">
            <a:spAutoFit/>
          </a:bodyPr>
          <a:lstStyle/>
          <a:p>
            <a:r>
              <a:rPr lang="en-US" sz="1200" dirty="0"/>
              <a:t>This briefing, presentation, or document is for information only. </a:t>
            </a:r>
            <a:r>
              <a:rPr lang="en-US" sz="1200" dirty="0" smtClean="0"/>
              <a:t> No US </a:t>
            </a:r>
            <a:r>
              <a:rPr lang="en-US" sz="1200" dirty="0"/>
              <a:t>Government commitment to sell, loan, lease, co-develop or co-produce defense articles or provide defense services is implied or intended. </a:t>
            </a:r>
          </a:p>
        </p:txBody>
      </p:sp>
      <p:sp>
        <p:nvSpPr>
          <p:cNvPr id="6" name="TextBox 5"/>
          <p:cNvSpPr txBox="1"/>
          <p:nvPr/>
        </p:nvSpPr>
        <p:spPr>
          <a:xfrm>
            <a:off x="2211937" y="6622800"/>
            <a:ext cx="5099473" cy="246221"/>
          </a:xfrm>
          <a:prstGeom prst="rect">
            <a:avLst/>
          </a:prstGeom>
          <a:noFill/>
        </p:spPr>
        <p:txBody>
          <a:bodyPr wrap="none" rtlCol="0">
            <a:spAutoFit/>
          </a:bodyPr>
          <a:lstStyle/>
          <a:p>
            <a:r>
              <a:rPr lang="en-US" sz="1000" b="1" dirty="0"/>
              <a:t>DISTRIBUTION STATEMENT A</a:t>
            </a:r>
            <a:r>
              <a:rPr lang="en-US" sz="1000" b="1" dirty="0" smtClean="0"/>
              <a:t>. </a:t>
            </a:r>
            <a:r>
              <a:rPr lang="en-US" sz="1000" dirty="0" smtClean="0"/>
              <a:t> </a:t>
            </a:r>
            <a:r>
              <a:rPr lang="en-US" sz="1000" dirty="0"/>
              <a:t>Approved for public release; distribution is unlimited.</a:t>
            </a:r>
            <a:endParaRPr lang="en-US" sz="1000" dirty="0" smtClean="0">
              <a:latin typeface="Helvetica" pitchFamily="34" charset="0"/>
            </a:endParaRPr>
          </a:p>
        </p:txBody>
      </p:sp>
    </p:spTree>
    <p:extLst>
      <p:ext uri="{BB962C8B-B14F-4D97-AF65-F5344CB8AC3E}">
        <p14:creationId xmlns:p14="http://schemas.microsoft.com/office/powerpoint/2010/main" val="3446618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59" y="58332"/>
            <a:ext cx="7324166" cy="954531"/>
          </a:xfrm>
        </p:spPr>
        <p:txBody>
          <a:bodyPr/>
          <a:lstStyle/>
          <a:p>
            <a:r>
              <a:rPr lang="en-US" sz="3200" b="1" i="0" dirty="0" smtClean="0">
                <a:solidFill>
                  <a:schemeClr val="accent6">
                    <a:lumMod val="75000"/>
                  </a:schemeClr>
                </a:solidFill>
              </a:rPr>
              <a:t>Light-Curve Phenomenology</a:t>
            </a:r>
            <a:endParaRPr lang="en-US" sz="3200" b="1" i="0" dirty="0">
              <a:solidFill>
                <a:schemeClr val="accent6">
                  <a:lumMod val="75000"/>
                </a:schemeClr>
              </a:solidFill>
            </a:endParaRPr>
          </a:p>
        </p:txBody>
      </p:sp>
      <p:pic>
        <p:nvPicPr>
          <p:cNvPr id="4" name="myBRDF2.avi">
            <a:hlinkClick r:id="" action="ppaction://media"/>
          </p:cNvPr>
          <p:cNvPicPr>
            <a:picLocks noGrp="1" noChangeAspect="1"/>
          </p:cNvPicPr>
          <p:nvPr>
            <p:ph idx="4294967295"/>
            <a:videoFile r:link="rId2"/>
            <p:extLst>
              <p:ext uri="{DAA4B4D4-6D71-4841-9C94-3DE7FCFB9230}">
                <p14:media xmlns:p14="http://schemas.microsoft.com/office/powerpoint/2010/main" r:embed="rId1"/>
              </p:ext>
            </p:extLst>
          </p:nvPr>
        </p:nvPicPr>
        <p:blipFill>
          <a:blip r:embed="rId4"/>
          <a:stretch>
            <a:fillRect/>
          </a:stretch>
        </p:blipFill>
        <p:spPr>
          <a:xfrm>
            <a:off x="0" y="1123950"/>
            <a:ext cx="9983788" cy="4537075"/>
          </a:xfrm>
          <a:prstGeom prst="rect">
            <a:avLst/>
          </a:prstGeom>
        </p:spPr>
      </p:pic>
      <p:sp>
        <p:nvSpPr>
          <p:cNvPr id="5" name="TextBox 4"/>
          <p:cNvSpPr txBox="1"/>
          <p:nvPr/>
        </p:nvSpPr>
        <p:spPr>
          <a:xfrm>
            <a:off x="174924" y="2716488"/>
            <a:ext cx="1341259" cy="1200329"/>
          </a:xfrm>
          <a:prstGeom prst="rect">
            <a:avLst/>
          </a:prstGeom>
          <a:noFill/>
        </p:spPr>
        <p:txBody>
          <a:bodyPr wrap="square" rtlCol="0">
            <a:spAutoFit/>
          </a:bodyPr>
          <a:lstStyle/>
          <a:p>
            <a:r>
              <a:rPr lang="en-US" sz="1800" dirty="0" smtClean="0">
                <a:solidFill>
                  <a:schemeClr val="bg1"/>
                </a:solidFill>
              </a:rPr>
              <a:t>Satellite reflectance function (BRDF)</a:t>
            </a:r>
            <a:endParaRPr lang="en-US" sz="1800" dirty="0">
              <a:solidFill>
                <a:schemeClr val="bg1"/>
              </a:solidFill>
            </a:endParaRPr>
          </a:p>
        </p:txBody>
      </p:sp>
      <p:sp>
        <p:nvSpPr>
          <p:cNvPr id="6" name="TextBox 5"/>
          <p:cNvSpPr txBox="1"/>
          <p:nvPr/>
        </p:nvSpPr>
        <p:spPr>
          <a:xfrm>
            <a:off x="6368452" y="5337185"/>
            <a:ext cx="1010598" cy="338554"/>
          </a:xfrm>
          <a:prstGeom prst="rect">
            <a:avLst/>
          </a:prstGeom>
          <a:solidFill>
            <a:schemeClr val="tx1">
              <a:lumMod val="65000"/>
              <a:lumOff val="35000"/>
            </a:schemeClr>
          </a:solidFill>
        </p:spPr>
        <p:txBody>
          <a:bodyPr wrap="none" rtlCol="0">
            <a:spAutoFit/>
          </a:bodyPr>
          <a:lstStyle/>
          <a:p>
            <a:r>
              <a:rPr lang="en-US" sz="1600" dirty="0" smtClean="0">
                <a:solidFill>
                  <a:schemeClr val="bg1"/>
                </a:solidFill>
              </a:rPr>
              <a:t>Time (hr)</a:t>
            </a:r>
            <a:endParaRPr lang="en-US" sz="1600" dirty="0">
              <a:solidFill>
                <a:schemeClr val="bg1"/>
              </a:solidFill>
            </a:endParaRPr>
          </a:p>
        </p:txBody>
      </p:sp>
      <p:sp>
        <p:nvSpPr>
          <p:cNvPr id="9" name="TextBox 8"/>
          <p:cNvSpPr txBox="1"/>
          <p:nvPr/>
        </p:nvSpPr>
        <p:spPr>
          <a:xfrm>
            <a:off x="6189508" y="1121310"/>
            <a:ext cx="1337226" cy="338554"/>
          </a:xfrm>
          <a:prstGeom prst="rect">
            <a:avLst/>
          </a:prstGeom>
          <a:solidFill>
            <a:schemeClr val="tx1">
              <a:lumMod val="65000"/>
              <a:lumOff val="35000"/>
            </a:schemeClr>
          </a:solidFill>
        </p:spPr>
        <p:txBody>
          <a:bodyPr wrap="none" rtlCol="0">
            <a:spAutoFit/>
          </a:bodyPr>
          <a:lstStyle/>
          <a:p>
            <a:r>
              <a:rPr lang="en-US" sz="1600" dirty="0" smtClean="0">
                <a:solidFill>
                  <a:schemeClr val="bg1"/>
                </a:solidFill>
              </a:rPr>
              <a:t>Socorro, NM</a:t>
            </a:r>
            <a:endParaRPr lang="en-US" sz="1600" dirty="0">
              <a:solidFill>
                <a:schemeClr val="bg1"/>
              </a:solidFill>
            </a:endParaRPr>
          </a:p>
        </p:txBody>
      </p:sp>
      <p:sp>
        <p:nvSpPr>
          <p:cNvPr id="10" name="TextBox 9"/>
          <p:cNvSpPr txBox="1"/>
          <p:nvPr/>
        </p:nvSpPr>
        <p:spPr>
          <a:xfrm>
            <a:off x="8000414" y="1106162"/>
            <a:ext cx="992579" cy="369332"/>
          </a:xfrm>
          <a:prstGeom prst="rect">
            <a:avLst/>
          </a:prstGeom>
          <a:solidFill>
            <a:schemeClr val="tx1">
              <a:lumMod val="65000"/>
              <a:lumOff val="35000"/>
            </a:schemeClr>
          </a:solidFill>
        </p:spPr>
        <p:txBody>
          <a:bodyPr wrap="none" rtlCol="0">
            <a:spAutoFit/>
          </a:bodyPr>
          <a:lstStyle/>
          <a:p>
            <a:r>
              <a:rPr lang="en-US" sz="1800" dirty="0" smtClean="0">
                <a:solidFill>
                  <a:schemeClr val="bg1"/>
                </a:solidFill>
              </a:rPr>
              <a:t>LEOSat</a:t>
            </a:r>
            <a:endParaRPr lang="en-US" sz="1800" dirty="0">
              <a:solidFill>
                <a:schemeClr val="bg1"/>
              </a:solidFill>
            </a:endParaRPr>
          </a:p>
        </p:txBody>
      </p:sp>
      <p:sp>
        <p:nvSpPr>
          <p:cNvPr id="11" name="TextBox 10"/>
          <p:cNvSpPr txBox="1"/>
          <p:nvPr/>
        </p:nvSpPr>
        <p:spPr>
          <a:xfrm>
            <a:off x="429902" y="6144336"/>
            <a:ext cx="8283275" cy="369332"/>
          </a:xfrm>
          <a:prstGeom prst="rect">
            <a:avLst/>
          </a:prstGeom>
          <a:solidFill>
            <a:srgbClr val="FFFFB7"/>
          </a:solidFill>
          <a:ln w="12700">
            <a:solidFill>
              <a:schemeClr val="tx1"/>
            </a:solidFill>
          </a:ln>
        </p:spPr>
        <p:txBody>
          <a:bodyPr wrap="square" rtlCol="0">
            <a:spAutoFit/>
          </a:bodyPr>
          <a:lstStyle/>
          <a:p>
            <a:pPr algn="ctr"/>
            <a:r>
              <a:rPr lang="en-US" sz="1800" dirty="0" smtClean="0"/>
              <a:t>Challenge:  Signature changes with time and location of observer</a:t>
            </a:r>
          </a:p>
        </p:txBody>
      </p:sp>
      <p:sp>
        <p:nvSpPr>
          <p:cNvPr id="12" name="TextBox 11"/>
          <p:cNvSpPr txBox="1"/>
          <p:nvPr/>
        </p:nvSpPr>
        <p:spPr>
          <a:xfrm>
            <a:off x="7997952" y="5325467"/>
            <a:ext cx="1010598" cy="338554"/>
          </a:xfrm>
          <a:prstGeom prst="rect">
            <a:avLst/>
          </a:prstGeom>
          <a:solidFill>
            <a:schemeClr val="tx1">
              <a:lumMod val="65000"/>
              <a:lumOff val="35000"/>
            </a:schemeClr>
          </a:solidFill>
        </p:spPr>
        <p:txBody>
          <a:bodyPr wrap="none" rtlCol="0">
            <a:spAutoFit/>
          </a:bodyPr>
          <a:lstStyle/>
          <a:p>
            <a:r>
              <a:rPr lang="en-US" sz="1600" dirty="0" smtClean="0">
                <a:solidFill>
                  <a:schemeClr val="bg1"/>
                </a:solidFill>
              </a:rPr>
              <a:t>Time (hr)</a:t>
            </a:r>
            <a:endParaRPr lang="en-US" sz="1600" dirty="0">
              <a:solidFill>
                <a:schemeClr val="bg1"/>
              </a:solidFill>
            </a:endParaRPr>
          </a:p>
        </p:txBody>
      </p:sp>
    </p:spTree>
    <p:extLst>
      <p:ext uri="{BB962C8B-B14F-4D97-AF65-F5344CB8AC3E}">
        <p14:creationId xmlns:p14="http://schemas.microsoft.com/office/powerpoint/2010/main" val="222511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850" y="100793"/>
            <a:ext cx="7318418" cy="883226"/>
          </a:xfrm>
        </p:spPr>
        <p:txBody>
          <a:bodyPr/>
          <a:lstStyle/>
          <a:p>
            <a:r>
              <a:rPr lang="en-US" sz="3200" b="1" i="0" dirty="0" smtClean="0">
                <a:solidFill>
                  <a:schemeClr val="accent6">
                    <a:lumMod val="75000"/>
                  </a:schemeClr>
                </a:solidFill>
              </a:rPr>
              <a:t>GOLDS Collection Campaigns</a:t>
            </a:r>
            <a:endParaRPr lang="en-US" sz="3200" b="1" i="0" dirty="0">
              <a:solidFill>
                <a:schemeClr val="accent6">
                  <a:lumMod val="75000"/>
                </a:schemeClr>
              </a:solidFill>
            </a:endParaRPr>
          </a:p>
        </p:txBody>
      </p:sp>
      <p:sp>
        <p:nvSpPr>
          <p:cNvPr id="36" name="Content Placeholder 2"/>
          <p:cNvSpPr>
            <a:spLocks noGrp="1"/>
          </p:cNvSpPr>
          <p:nvPr>
            <p:ph idx="4294967295"/>
          </p:nvPr>
        </p:nvSpPr>
        <p:spPr>
          <a:xfrm>
            <a:off x="143217" y="4726962"/>
            <a:ext cx="4371838" cy="1672770"/>
          </a:xfrm>
          <a:prstGeom prst="rect">
            <a:avLst/>
          </a:prstGeom>
        </p:spPr>
        <p:txBody>
          <a:bodyPr lIns="91440" rIns="91440" numCol="1"/>
          <a:lstStyle/>
          <a:p>
            <a:pPr marL="0" indent="0">
              <a:buClr>
                <a:schemeClr val="tx1">
                  <a:lumMod val="95000"/>
                  <a:lumOff val="5000"/>
                </a:schemeClr>
              </a:buClr>
              <a:buSzPct val="100000"/>
              <a:buNone/>
            </a:pPr>
            <a:r>
              <a:rPr lang="en-US" sz="1800" b="1" dirty="0"/>
              <a:t>GOLDS</a:t>
            </a:r>
            <a:r>
              <a:rPr lang="en-US" sz="1800" dirty="0"/>
              <a:t> – </a:t>
            </a:r>
            <a:r>
              <a:rPr lang="en-US" sz="1800" dirty="0" smtClean="0"/>
              <a:t>GEO stationary </a:t>
            </a:r>
            <a:r>
              <a:rPr lang="en-US" sz="1800" dirty="0"/>
              <a:t>Observations with Latitudinal Diversity, </a:t>
            </a:r>
            <a:r>
              <a:rPr lang="en-US" sz="1800" dirty="0" smtClean="0"/>
              <a:t>Simultaneously</a:t>
            </a:r>
          </a:p>
          <a:p>
            <a:pPr marL="460375" lvl="1" indent="-233363">
              <a:buClr>
                <a:schemeClr val="tx1">
                  <a:lumMod val="95000"/>
                  <a:lumOff val="5000"/>
                </a:schemeClr>
              </a:buClr>
              <a:buSzPct val="100000"/>
              <a:buFont typeface="Wingdings" panose="05000000000000000000" pitchFamily="2" charset="2"/>
              <a:buChar char="§"/>
            </a:pPr>
            <a:r>
              <a:rPr lang="en-US" sz="1600" b="0" dirty="0" smtClean="0"/>
              <a:t>GOLDS 1 Feb-Mar 2013</a:t>
            </a:r>
          </a:p>
          <a:p>
            <a:pPr marL="460375" lvl="1" indent="-233363">
              <a:buClr>
                <a:schemeClr val="tx1">
                  <a:lumMod val="95000"/>
                  <a:lumOff val="5000"/>
                </a:schemeClr>
              </a:buClr>
              <a:buSzPct val="100000"/>
              <a:buFont typeface="Wingdings" panose="05000000000000000000" pitchFamily="2" charset="2"/>
              <a:buChar char="§"/>
            </a:pPr>
            <a:r>
              <a:rPr lang="en-US" sz="1600" b="0" dirty="0" smtClean="0"/>
              <a:t>GOLDS 2 Oct 2014</a:t>
            </a:r>
          </a:p>
          <a:p>
            <a:pPr marL="460375" lvl="1" indent="-233363">
              <a:buClr>
                <a:schemeClr val="tx1">
                  <a:lumMod val="95000"/>
                  <a:lumOff val="5000"/>
                </a:schemeClr>
              </a:buClr>
              <a:buSzPct val="100000"/>
              <a:buFont typeface="Wingdings" panose="05000000000000000000" pitchFamily="2" charset="2"/>
              <a:buChar char="§"/>
            </a:pPr>
            <a:r>
              <a:rPr lang="en-US" sz="1600" b="0" dirty="0" smtClean="0"/>
              <a:t>GOLDS Bridge Jul 2014- Jul 2015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9" y="1136198"/>
            <a:ext cx="904498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147" y="3650798"/>
            <a:ext cx="21691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547" y="3803198"/>
            <a:ext cx="21691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149048"/>
            <a:ext cx="21691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9529" y="1888673"/>
            <a:ext cx="21691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0647" y="2202998"/>
            <a:ext cx="21691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674360"/>
            <a:ext cx="21691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3874635"/>
            <a:ext cx="1524000" cy="307777"/>
          </a:xfrm>
          <a:prstGeom prst="rect">
            <a:avLst/>
          </a:prstGeom>
          <a:noFill/>
        </p:spPr>
        <p:txBody>
          <a:bodyPr wrap="square" rtlCol="0">
            <a:spAutoFit/>
          </a:bodyPr>
          <a:lstStyle/>
          <a:p>
            <a:r>
              <a:rPr lang="en-US" sz="1400" b="1" i="1" dirty="0" smtClean="0">
                <a:solidFill>
                  <a:schemeClr val="accent3"/>
                </a:solidFill>
                <a:latin typeface="Calibri" panose="020F0502020204030204" pitchFamily="34" charset="0"/>
              </a:rPr>
              <a:t>Maui Ravens</a:t>
            </a:r>
            <a:endParaRPr lang="en-US" sz="1400" b="1" i="1" dirty="0">
              <a:solidFill>
                <a:schemeClr val="accent3"/>
              </a:solidFill>
              <a:latin typeface="Calibri" panose="020F0502020204030204" pitchFamily="34" charset="0"/>
            </a:endParaRPr>
          </a:p>
        </p:txBody>
      </p:sp>
      <p:sp>
        <p:nvSpPr>
          <p:cNvPr id="12" name="TextBox 11"/>
          <p:cNvSpPr txBox="1"/>
          <p:nvPr/>
        </p:nvSpPr>
        <p:spPr>
          <a:xfrm>
            <a:off x="4675421" y="2283006"/>
            <a:ext cx="1524000" cy="307777"/>
          </a:xfrm>
          <a:prstGeom prst="rect">
            <a:avLst/>
          </a:prstGeom>
          <a:noFill/>
        </p:spPr>
        <p:txBody>
          <a:bodyPr wrap="square" rtlCol="0">
            <a:spAutoFit/>
          </a:bodyPr>
          <a:lstStyle/>
          <a:p>
            <a:r>
              <a:rPr lang="en-US" sz="1400" b="1" i="1" dirty="0" smtClean="0">
                <a:solidFill>
                  <a:schemeClr val="accent3"/>
                </a:solidFill>
                <a:latin typeface="Calibri" panose="020F0502020204030204" pitchFamily="34" charset="0"/>
              </a:rPr>
              <a:t>ABQ Raven</a:t>
            </a:r>
            <a:endParaRPr lang="en-US" sz="1400" b="1" i="1" dirty="0">
              <a:solidFill>
                <a:schemeClr val="accent3"/>
              </a:solidFill>
              <a:latin typeface="Calibri" panose="020F0502020204030204" pitchFamily="34" charset="0"/>
            </a:endParaRPr>
          </a:p>
        </p:txBody>
      </p:sp>
      <p:sp>
        <p:nvSpPr>
          <p:cNvPr id="13" name="TextBox 12"/>
          <p:cNvSpPr txBox="1"/>
          <p:nvPr/>
        </p:nvSpPr>
        <p:spPr>
          <a:xfrm>
            <a:off x="4212619" y="1637100"/>
            <a:ext cx="1696913" cy="307777"/>
          </a:xfrm>
          <a:prstGeom prst="rect">
            <a:avLst/>
          </a:prstGeom>
          <a:noFill/>
        </p:spPr>
        <p:txBody>
          <a:bodyPr wrap="square" rtlCol="0">
            <a:spAutoFit/>
          </a:bodyPr>
          <a:lstStyle/>
          <a:p>
            <a:pPr algn="ctr"/>
            <a:r>
              <a:rPr lang="en-US" sz="1400" b="1" i="1" dirty="0" smtClean="0">
                <a:solidFill>
                  <a:schemeClr val="accent3"/>
                </a:solidFill>
                <a:latin typeface="Calibri" panose="020F0502020204030204" pitchFamily="34" charset="0"/>
              </a:rPr>
              <a:t>USAFA Telescope</a:t>
            </a:r>
            <a:endParaRPr lang="en-US" sz="1400" b="1" i="1" dirty="0">
              <a:solidFill>
                <a:schemeClr val="accent3"/>
              </a:solidFill>
              <a:latin typeface="Calibri" panose="020F0502020204030204" pitchFamily="34" charset="0"/>
            </a:endParaRPr>
          </a:p>
        </p:txBody>
      </p:sp>
      <p:sp>
        <p:nvSpPr>
          <p:cNvPr id="14" name="TextBox 13"/>
          <p:cNvSpPr txBox="1"/>
          <p:nvPr/>
        </p:nvSpPr>
        <p:spPr>
          <a:xfrm>
            <a:off x="6781800" y="1390570"/>
            <a:ext cx="2133600" cy="307777"/>
          </a:xfrm>
          <a:prstGeom prst="rect">
            <a:avLst/>
          </a:prstGeom>
          <a:noFill/>
        </p:spPr>
        <p:txBody>
          <a:bodyPr wrap="square" rtlCol="0">
            <a:spAutoFit/>
          </a:bodyPr>
          <a:lstStyle/>
          <a:p>
            <a:r>
              <a:rPr lang="en-US" sz="1400" b="1" i="1" dirty="0" smtClean="0">
                <a:solidFill>
                  <a:schemeClr val="accent3"/>
                </a:solidFill>
                <a:latin typeface="Calibri" panose="020F0502020204030204" pitchFamily="34" charset="0"/>
              </a:rPr>
              <a:t>Dayton Telescope</a:t>
            </a:r>
            <a:endParaRPr lang="en-US" sz="1400" b="1" i="1" dirty="0">
              <a:solidFill>
                <a:schemeClr val="accent3"/>
              </a:solidFill>
              <a:latin typeface="Calibri" panose="020F0502020204030204" pitchFamily="34" charset="0"/>
            </a:endParaRPr>
          </a:p>
        </p:txBody>
      </p:sp>
      <p:cxnSp>
        <p:nvCxnSpPr>
          <p:cNvPr id="11" name="Straight Arrow Connector 10"/>
          <p:cNvCxnSpPr>
            <a:stCxn id="6" idx="3"/>
            <a:endCxn id="38" idx="0"/>
          </p:cNvCxnSpPr>
          <p:nvPr/>
        </p:nvCxnSpPr>
        <p:spPr bwMode="auto">
          <a:xfrm flipV="1">
            <a:off x="870457" y="3451371"/>
            <a:ext cx="6260148" cy="423265"/>
          </a:xfrm>
          <a:prstGeom prst="straightConnector1">
            <a:avLst/>
          </a:prstGeom>
          <a:noFill/>
          <a:ln w="25400" cap="flat" cmpd="sng" algn="ctr">
            <a:solidFill>
              <a:srgbClr val="FF0000"/>
            </a:solidFill>
            <a:prstDash val="solid"/>
            <a:round/>
            <a:headEnd type="none" w="med" len="med"/>
            <a:tailEnd type="arrow"/>
          </a:ln>
          <a:effectLst/>
        </p:spPr>
      </p:cxnSp>
      <p:cxnSp>
        <p:nvCxnSpPr>
          <p:cNvPr id="22" name="Straight Arrow Connector 21"/>
          <p:cNvCxnSpPr>
            <a:stCxn id="1027" idx="3"/>
            <a:endCxn id="38" idx="0"/>
          </p:cNvCxnSpPr>
          <p:nvPr/>
        </p:nvCxnSpPr>
        <p:spPr bwMode="auto">
          <a:xfrm flipV="1">
            <a:off x="718057" y="3451371"/>
            <a:ext cx="6412548" cy="270865"/>
          </a:xfrm>
          <a:prstGeom prst="straightConnector1">
            <a:avLst/>
          </a:prstGeom>
          <a:noFill/>
          <a:ln w="25400" cap="flat" cmpd="sng" algn="ctr">
            <a:solidFill>
              <a:srgbClr val="FF0000"/>
            </a:solidFill>
            <a:prstDash val="solid"/>
            <a:round/>
            <a:headEnd type="none" w="med" len="med"/>
            <a:tailEnd type="arrow"/>
          </a:ln>
          <a:effectLst/>
        </p:spPr>
      </p:cxnSp>
      <p:cxnSp>
        <p:nvCxnSpPr>
          <p:cNvPr id="25" name="Straight Arrow Connector 24"/>
          <p:cNvCxnSpPr>
            <a:stCxn id="9" idx="2"/>
            <a:endCxn id="38" idx="0"/>
          </p:cNvCxnSpPr>
          <p:nvPr/>
        </p:nvCxnSpPr>
        <p:spPr bwMode="auto">
          <a:xfrm>
            <a:off x="5619102" y="2345873"/>
            <a:ext cx="1511503" cy="1105498"/>
          </a:xfrm>
          <a:prstGeom prst="straightConnector1">
            <a:avLst/>
          </a:prstGeom>
          <a:noFill/>
          <a:ln w="25400" cap="flat" cmpd="sng" algn="ctr">
            <a:solidFill>
              <a:srgbClr val="FF0000"/>
            </a:solidFill>
            <a:prstDash val="solid"/>
            <a:round/>
            <a:headEnd type="none" w="med" len="med"/>
            <a:tailEnd type="arrow"/>
          </a:ln>
          <a:effectLst/>
        </p:spPr>
      </p:cxnSp>
      <p:cxnSp>
        <p:nvCxnSpPr>
          <p:cNvPr id="28" name="Straight Arrow Connector 27"/>
          <p:cNvCxnSpPr>
            <a:stCxn id="8" idx="2"/>
            <a:endCxn id="38" idx="0"/>
          </p:cNvCxnSpPr>
          <p:nvPr/>
        </p:nvCxnSpPr>
        <p:spPr bwMode="auto">
          <a:xfrm>
            <a:off x="5677984" y="2031548"/>
            <a:ext cx="1452621" cy="1419823"/>
          </a:xfrm>
          <a:prstGeom prst="straightConnector1">
            <a:avLst/>
          </a:prstGeom>
          <a:noFill/>
          <a:ln w="25400" cap="flat" cmpd="sng" algn="ctr">
            <a:solidFill>
              <a:srgbClr val="FF0000"/>
            </a:solidFill>
            <a:prstDash val="solid"/>
            <a:round/>
            <a:headEnd type="none" w="med" len="med"/>
            <a:tailEnd type="arrow"/>
          </a:ln>
          <a:effectLst/>
        </p:spPr>
      </p:cxnSp>
      <p:cxnSp>
        <p:nvCxnSpPr>
          <p:cNvPr id="31" name="Straight Arrow Connector 30"/>
          <p:cNvCxnSpPr>
            <a:stCxn id="7" idx="3"/>
            <a:endCxn id="38" idx="0"/>
          </p:cNvCxnSpPr>
          <p:nvPr/>
        </p:nvCxnSpPr>
        <p:spPr bwMode="auto">
          <a:xfrm>
            <a:off x="5779510" y="1220486"/>
            <a:ext cx="1351095" cy="2230885"/>
          </a:xfrm>
          <a:prstGeom prst="straightConnector1">
            <a:avLst/>
          </a:prstGeom>
          <a:noFill/>
          <a:ln w="25400" cap="flat" cmpd="sng" algn="ctr">
            <a:solidFill>
              <a:srgbClr val="FF0000"/>
            </a:solidFill>
            <a:prstDash val="solid"/>
            <a:round/>
            <a:headEnd type="none" w="med" len="med"/>
            <a:tailEnd type="arrow"/>
          </a:ln>
          <a:effectLst/>
        </p:spPr>
      </p:cxnSp>
      <p:cxnSp>
        <p:nvCxnSpPr>
          <p:cNvPr id="34" name="Straight Arrow Connector 33"/>
          <p:cNvCxnSpPr>
            <a:stCxn id="10" idx="2"/>
            <a:endCxn id="38" idx="3"/>
          </p:cNvCxnSpPr>
          <p:nvPr/>
        </p:nvCxnSpPr>
        <p:spPr bwMode="auto">
          <a:xfrm flipH="1">
            <a:off x="7562853" y="1817235"/>
            <a:ext cx="165602" cy="1126026"/>
          </a:xfrm>
          <a:prstGeom prst="straightConnector1">
            <a:avLst/>
          </a:prstGeom>
          <a:noFill/>
          <a:ln w="25400" cap="flat" cmpd="sng" algn="ctr">
            <a:solidFill>
              <a:srgbClr val="FF0000"/>
            </a:solidFill>
            <a:prstDash val="solid"/>
            <a:round/>
            <a:headEnd type="none" w="med" len="med"/>
            <a:tailEnd type="arrow"/>
          </a:ln>
          <a:effectLst/>
        </p:spPr>
      </p:cxnSp>
      <p:sp>
        <p:nvSpPr>
          <p:cNvPr id="32" name="TextBox 31"/>
          <p:cNvSpPr txBox="1"/>
          <p:nvPr/>
        </p:nvSpPr>
        <p:spPr>
          <a:xfrm>
            <a:off x="3678150" y="1113880"/>
            <a:ext cx="2363010" cy="523220"/>
          </a:xfrm>
          <a:prstGeom prst="rect">
            <a:avLst/>
          </a:prstGeom>
          <a:noFill/>
        </p:spPr>
        <p:txBody>
          <a:bodyPr wrap="square" rtlCol="0">
            <a:spAutoFit/>
          </a:bodyPr>
          <a:lstStyle/>
          <a:p>
            <a:r>
              <a:rPr lang="en-US" sz="1400" b="1" i="1" dirty="0" smtClean="0">
                <a:solidFill>
                  <a:schemeClr val="accent3"/>
                </a:solidFill>
                <a:latin typeface="Calibri" panose="020F0502020204030204" pitchFamily="34" charset="0"/>
              </a:rPr>
              <a:t>Plentywood, MT</a:t>
            </a:r>
          </a:p>
          <a:p>
            <a:r>
              <a:rPr lang="en-US" sz="1400" b="1" i="1" dirty="0" smtClean="0">
                <a:solidFill>
                  <a:schemeClr val="accent3"/>
                </a:solidFill>
                <a:latin typeface="Calibri" panose="020F0502020204030204" pitchFamily="34" charset="0"/>
              </a:rPr>
              <a:t>USAFA Deployable Telescope</a:t>
            </a:r>
            <a:endParaRPr lang="en-US" sz="1400" b="1" i="1" dirty="0">
              <a:solidFill>
                <a:schemeClr val="accent3"/>
              </a:solidFill>
              <a:latin typeface="Calibri" panose="020F0502020204030204" pitchFamily="34" charset="0"/>
            </a:endParaRPr>
          </a:p>
        </p:txBody>
      </p:sp>
      <p:pic>
        <p:nvPicPr>
          <p:cNvPr id="3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155611">
            <a:off x="6789008" y="3250945"/>
            <a:ext cx="1214437"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S:\RVBY\SOST\Plentywood Photos\photo 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677" y="1038727"/>
            <a:ext cx="3155951" cy="236696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52002" y="2948377"/>
            <a:ext cx="3156126" cy="307777"/>
          </a:xfrm>
          <a:prstGeom prst="rect">
            <a:avLst/>
          </a:prstGeom>
          <a:solidFill>
            <a:schemeClr val="tx1">
              <a:alpha val="80000"/>
            </a:schemeClr>
          </a:solidFill>
        </p:spPr>
        <p:txBody>
          <a:bodyPr wrap="square" rtlCol="0">
            <a:spAutoFit/>
          </a:bodyPr>
          <a:lstStyle/>
          <a:p>
            <a:pPr algn="ctr"/>
            <a:r>
              <a:rPr lang="en-US" sz="1400" b="1" i="1" dirty="0" smtClean="0">
                <a:solidFill>
                  <a:schemeClr val="bg1"/>
                </a:solidFill>
                <a:latin typeface="Calibri" panose="020F0502020204030204" pitchFamily="34" charset="0"/>
              </a:rPr>
              <a:t>Montana, Feb 2013</a:t>
            </a:r>
            <a:endParaRPr lang="en-US" sz="1400" i="1" dirty="0">
              <a:solidFill>
                <a:schemeClr val="bg1"/>
              </a:solidFill>
              <a:latin typeface="Calibri" panose="020F0502020204030204" pitchFamily="34" charset="0"/>
            </a:endParaRPr>
          </a:p>
        </p:txBody>
      </p:sp>
      <p:sp>
        <p:nvSpPr>
          <p:cNvPr id="19" name="Rectangle 18"/>
          <p:cNvSpPr/>
          <p:nvPr/>
        </p:nvSpPr>
        <p:spPr>
          <a:xfrm>
            <a:off x="4545309" y="4758629"/>
            <a:ext cx="4704669" cy="701731"/>
          </a:xfrm>
          <a:prstGeom prst="rect">
            <a:avLst/>
          </a:prstGeom>
        </p:spPr>
        <p:txBody>
          <a:bodyPr wrap="square">
            <a:spAutoFit/>
          </a:bodyPr>
          <a:lstStyle/>
          <a:p>
            <a:pPr marL="342900" lvl="0" indent="-342900" eaLnBrk="0" hangingPunct="0">
              <a:spcBef>
                <a:spcPct val="20000"/>
              </a:spcBef>
              <a:buClr>
                <a:schemeClr val="tx1">
                  <a:lumMod val="95000"/>
                  <a:lumOff val="5000"/>
                </a:schemeClr>
              </a:buClr>
              <a:buSzPct val="100000"/>
              <a:buFont typeface="Wingdings" panose="05000000000000000000" pitchFamily="2" charset="2"/>
              <a:buChar char="§"/>
            </a:pPr>
            <a:r>
              <a:rPr lang="en-US" sz="1800" b="1" kern="0" dirty="0">
                <a:solidFill>
                  <a:srgbClr val="000000"/>
                </a:solidFill>
                <a:latin typeface="Arial"/>
              </a:rPr>
              <a:t>Key Performers: </a:t>
            </a:r>
            <a:r>
              <a:rPr lang="en-US" sz="1800" kern="0" dirty="0">
                <a:solidFill>
                  <a:srgbClr val="000000"/>
                </a:solidFill>
                <a:latin typeface="Arial"/>
              </a:rPr>
              <a:t>AFRL RV/RD, </a:t>
            </a:r>
            <a:r>
              <a:rPr lang="en-US" sz="1800" kern="0" dirty="0" smtClean="0">
                <a:solidFill>
                  <a:srgbClr val="000000"/>
                </a:solidFill>
                <a:latin typeface="Arial"/>
              </a:rPr>
              <a:t>USAFA</a:t>
            </a:r>
            <a:endParaRPr lang="en-US" sz="1200" b="1" kern="0" dirty="0">
              <a:solidFill>
                <a:srgbClr val="000000"/>
              </a:solidFill>
              <a:latin typeface="Arial"/>
            </a:endParaRPr>
          </a:p>
          <a:p>
            <a:pPr marL="342900" lvl="0" indent="-342900" eaLnBrk="0" hangingPunct="0">
              <a:spcBef>
                <a:spcPct val="20000"/>
              </a:spcBef>
              <a:buClr>
                <a:schemeClr val="tx1">
                  <a:lumMod val="95000"/>
                  <a:lumOff val="5000"/>
                </a:schemeClr>
              </a:buClr>
              <a:buSzPct val="100000"/>
              <a:buFont typeface="Wingdings" panose="05000000000000000000" pitchFamily="2" charset="2"/>
              <a:buChar char="§"/>
            </a:pPr>
            <a:r>
              <a:rPr lang="en-US" sz="1800" b="1" kern="0" dirty="0">
                <a:solidFill>
                  <a:srgbClr val="000000"/>
                </a:solidFill>
                <a:latin typeface="Arial"/>
              </a:rPr>
              <a:t>Collaborators: </a:t>
            </a:r>
            <a:r>
              <a:rPr lang="en-US" sz="1800" kern="0" dirty="0">
                <a:solidFill>
                  <a:srgbClr val="000000"/>
                </a:solidFill>
                <a:latin typeface="Arial"/>
              </a:rPr>
              <a:t>AFRL/RY &amp; RH, </a:t>
            </a:r>
            <a:r>
              <a:rPr lang="en-US" sz="1800" kern="0" dirty="0" smtClean="0">
                <a:solidFill>
                  <a:srgbClr val="000000"/>
                </a:solidFill>
                <a:latin typeface="Arial"/>
              </a:rPr>
              <a:t>AFIT</a:t>
            </a:r>
            <a:endParaRPr lang="en-US" sz="1800" kern="0" dirty="0">
              <a:solidFill>
                <a:srgbClr val="000000"/>
              </a:solidFill>
              <a:latin typeface="Arial"/>
            </a:endParaRPr>
          </a:p>
        </p:txBody>
      </p:sp>
      <p:sp>
        <p:nvSpPr>
          <p:cNvPr id="42" name="TextBox 41"/>
          <p:cNvSpPr txBox="1"/>
          <p:nvPr/>
        </p:nvSpPr>
        <p:spPr>
          <a:xfrm>
            <a:off x="4919049" y="6091955"/>
            <a:ext cx="4089857" cy="307777"/>
          </a:xfrm>
          <a:prstGeom prst="rect">
            <a:avLst/>
          </a:prstGeom>
          <a:solidFill>
            <a:srgbClr val="FFFFB7"/>
          </a:solidFill>
          <a:ln w="12700">
            <a:solidFill>
              <a:schemeClr val="tx1"/>
            </a:solidFill>
          </a:ln>
        </p:spPr>
        <p:txBody>
          <a:bodyPr wrap="square" rtlCol="0">
            <a:spAutoFit/>
          </a:bodyPr>
          <a:lstStyle/>
          <a:p>
            <a:r>
              <a:rPr lang="en-US" sz="1400" dirty="0" smtClean="0"/>
              <a:t>S.A</a:t>
            </a:r>
            <a:r>
              <a:rPr lang="en-US" sz="1400" dirty="0"/>
              <a:t>. </a:t>
            </a:r>
            <a:r>
              <a:rPr lang="en-US" sz="1400" dirty="0" smtClean="0"/>
              <a:t>Gregory</a:t>
            </a:r>
            <a:r>
              <a:rPr lang="en-US" sz="1400" dirty="0"/>
              <a:t> </a:t>
            </a:r>
            <a:r>
              <a:rPr lang="en-US" sz="1400" dirty="0" smtClean="0"/>
              <a:t>et al., NI-SOI Workshop, Sept 2013</a:t>
            </a:r>
            <a:endParaRPr lang="en-US" sz="700" dirty="0"/>
          </a:p>
        </p:txBody>
      </p:sp>
    </p:spTree>
    <p:extLst>
      <p:ext uri="{BB962C8B-B14F-4D97-AF65-F5344CB8AC3E}">
        <p14:creationId xmlns:p14="http://schemas.microsoft.com/office/powerpoint/2010/main" val="1951285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084" y="2915932"/>
            <a:ext cx="2457649" cy="237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 name="Rectangle 235"/>
          <p:cNvSpPr/>
          <p:nvPr/>
        </p:nvSpPr>
        <p:spPr bwMode="auto">
          <a:xfrm>
            <a:off x="0" y="4294754"/>
            <a:ext cx="6012450" cy="898503"/>
          </a:xfrm>
          <a:prstGeom prst="rect">
            <a:avLst/>
          </a:prstGeom>
          <a:solidFill>
            <a:schemeClr val="accent6">
              <a:lumMod val="20000"/>
              <a:lumOff val="8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Helvetica" pitchFamily="34" charset="0"/>
            </a:endParaRPr>
          </a:p>
        </p:txBody>
      </p:sp>
      <p:sp>
        <p:nvSpPr>
          <p:cNvPr id="2" name="Title 1"/>
          <p:cNvSpPr>
            <a:spLocks noGrp="1"/>
          </p:cNvSpPr>
          <p:nvPr>
            <p:ph type="title"/>
          </p:nvPr>
        </p:nvSpPr>
        <p:spPr>
          <a:xfrm>
            <a:off x="1405148" y="76200"/>
            <a:ext cx="6388107" cy="990600"/>
          </a:xfrm>
        </p:spPr>
        <p:txBody>
          <a:bodyPr>
            <a:normAutofit/>
          </a:bodyPr>
          <a:lstStyle/>
          <a:p>
            <a:r>
              <a:rPr lang="en-US" sz="2800" dirty="0" smtClean="0"/>
              <a:t>JMS ARCADE Provides Bridge Across the “Valley of Death”</a:t>
            </a:r>
            <a:endParaRPr lang="en-US" sz="2800" dirty="0"/>
          </a:p>
        </p:txBody>
      </p:sp>
      <p:grpSp>
        <p:nvGrpSpPr>
          <p:cNvPr id="3" name="Group 5"/>
          <p:cNvGrpSpPr/>
          <p:nvPr/>
        </p:nvGrpSpPr>
        <p:grpSpPr>
          <a:xfrm>
            <a:off x="1614278" y="4675748"/>
            <a:ext cx="4235627" cy="296723"/>
            <a:chOff x="-1635711" y="3662"/>
            <a:chExt cx="4235627" cy="368408"/>
          </a:xfrm>
          <a:solidFill>
            <a:schemeClr val="accent1"/>
          </a:solidFill>
        </p:grpSpPr>
        <p:sp>
          <p:nvSpPr>
            <p:cNvPr id="47" name="Rounded Rectangle 46"/>
            <p:cNvSpPr/>
            <p:nvPr/>
          </p:nvSpPr>
          <p:spPr>
            <a:xfrm>
              <a:off x="-1635711" y="67270"/>
              <a:ext cx="4176814" cy="3048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914400"/>
              <a:endParaRPr lang="en-US" sz="800" b="1" dirty="0">
                <a:solidFill>
                  <a:schemeClr val="tx1"/>
                </a:solidFill>
                <a:latin typeface="Helvetica" pitchFamily="34" charset="0"/>
              </a:endParaRPr>
            </a:p>
          </p:txBody>
        </p:sp>
        <p:sp>
          <p:nvSpPr>
            <p:cNvPr id="48" name="Rounded Rectangle 47"/>
            <p:cNvSpPr/>
            <p:nvPr/>
          </p:nvSpPr>
          <p:spPr>
            <a:xfrm>
              <a:off x="-1608702" y="35466"/>
              <a:ext cx="4176814" cy="3048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914400"/>
              <a:endParaRPr lang="en-US" sz="800" b="1" dirty="0">
                <a:solidFill>
                  <a:schemeClr val="tx1"/>
                </a:solidFill>
                <a:latin typeface="Helvetica" pitchFamily="34" charset="0"/>
              </a:endParaRPr>
            </a:p>
          </p:txBody>
        </p:sp>
        <p:sp>
          <p:nvSpPr>
            <p:cNvPr id="49" name="Rounded Rectangle 48"/>
            <p:cNvSpPr/>
            <p:nvPr/>
          </p:nvSpPr>
          <p:spPr>
            <a:xfrm>
              <a:off x="-1576898" y="3662"/>
              <a:ext cx="4176814" cy="3048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914400"/>
              <a:r>
                <a:rPr lang="en-US" sz="800" b="1" dirty="0">
                  <a:solidFill>
                    <a:schemeClr val="bg1"/>
                  </a:solidFill>
                  <a:effectLst>
                    <a:outerShdw blurRad="38100" dist="38100" dir="2700000" algn="tl">
                      <a:srgbClr val="000000">
                        <a:alpha val="43137"/>
                      </a:srgbClr>
                    </a:outerShdw>
                  </a:effectLst>
                  <a:latin typeface="Helvetica" pitchFamily="34" charset="0"/>
                </a:rPr>
                <a:t>Prototype Application and UDOP Perspective </a:t>
              </a:r>
              <a:r>
                <a:rPr lang="en-US" sz="800" b="1" dirty="0" smtClean="0">
                  <a:solidFill>
                    <a:schemeClr val="bg1"/>
                  </a:solidFill>
                  <a:effectLst>
                    <a:outerShdw blurRad="38100" dist="38100" dir="2700000" algn="tl">
                      <a:srgbClr val="000000">
                        <a:alpha val="43137"/>
                      </a:srgbClr>
                    </a:outerShdw>
                  </a:effectLst>
                  <a:latin typeface="Helvetica" pitchFamily="34" charset="0"/>
                </a:rPr>
                <a:t>Development</a:t>
              </a:r>
              <a:endParaRPr lang="en-US" sz="800" b="1" dirty="0">
                <a:solidFill>
                  <a:schemeClr val="bg1"/>
                </a:solidFill>
                <a:effectLst>
                  <a:outerShdw blurRad="38100" dist="38100" dir="2700000" algn="tl">
                    <a:srgbClr val="000000">
                      <a:alpha val="43137"/>
                    </a:srgbClr>
                  </a:outerShdw>
                </a:effectLst>
                <a:latin typeface="Helvetica" pitchFamily="34" charset="0"/>
              </a:endParaRPr>
            </a:p>
          </p:txBody>
        </p:sp>
      </p:grpSp>
      <p:grpSp>
        <p:nvGrpSpPr>
          <p:cNvPr id="4" name="Group 237"/>
          <p:cNvGrpSpPr/>
          <p:nvPr/>
        </p:nvGrpSpPr>
        <p:grpSpPr>
          <a:xfrm>
            <a:off x="3609044" y="3607660"/>
            <a:ext cx="914400" cy="301752"/>
            <a:chOff x="4253075" y="3774585"/>
            <a:chExt cx="1277431" cy="374243"/>
          </a:xfrm>
          <a:solidFill>
            <a:schemeClr val="accent1"/>
          </a:solidFill>
        </p:grpSpPr>
        <p:sp>
          <p:nvSpPr>
            <p:cNvPr id="92" name="Rounded Rectangle 91"/>
            <p:cNvSpPr/>
            <p:nvPr/>
          </p:nvSpPr>
          <p:spPr>
            <a:xfrm>
              <a:off x="4253075" y="3844028"/>
              <a:ext cx="1209206" cy="3048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914400"/>
              <a:endParaRPr lang="en-US" sz="800" b="1" dirty="0">
                <a:solidFill>
                  <a:schemeClr val="tx1"/>
                </a:solidFill>
                <a:latin typeface="Helvetica" pitchFamily="34" charset="0"/>
              </a:endParaRPr>
            </a:p>
          </p:txBody>
        </p:sp>
        <p:sp>
          <p:nvSpPr>
            <p:cNvPr id="93" name="Rounded Rectangle 92"/>
            <p:cNvSpPr/>
            <p:nvPr/>
          </p:nvSpPr>
          <p:spPr>
            <a:xfrm>
              <a:off x="4289496" y="3808814"/>
              <a:ext cx="1209206" cy="3048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914400"/>
              <a:endParaRPr lang="en-US" sz="800" b="1" dirty="0">
                <a:solidFill>
                  <a:schemeClr val="tx1"/>
                </a:solidFill>
                <a:latin typeface="Helvetica" pitchFamily="34" charset="0"/>
              </a:endParaRPr>
            </a:p>
          </p:txBody>
        </p:sp>
        <p:sp>
          <p:nvSpPr>
            <p:cNvPr id="101" name="Rounded Rectangle 100"/>
            <p:cNvSpPr/>
            <p:nvPr/>
          </p:nvSpPr>
          <p:spPr>
            <a:xfrm>
              <a:off x="4321300" y="3774585"/>
              <a:ext cx="1209206" cy="3048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914400"/>
              <a:r>
                <a:rPr lang="en-US" sz="800" b="1" dirty="0">
                  <a:solidFill>
                    <a:schemeClr val="bg1"/>
                  </a:solidFill>
                  <a:effectLst>
                    <a:outerShdw blurRad="38100" dist="38100" dir="2700000" algn="tl">
                      <a:srgbClr val="000000">
                        <a:alpha val="43137"/>
                      </a:srgbClr>
                    </a:outerShdw>
                  </a:effectLst>
                  <a:latin typeface="Helvetica" pitchFamily="34" charset="0"/>
                </a:rPr>
                <a:t>Exercises</a:t>
              </a:r>
            </a:p>
          </p:txBody>
        </p:sp>
      </p:grpSp>
      <p:grpSp>
        <p:nvGrpSpPr>
          <p:cNvPr id="6" name="Group 231"/>
          <p:cNvGrpSpPr/>
          <p:nvPr/>
        </p:nvGrpSpPr>
        <p:grpSpPr>
          <a:xfrm>
            <a:off x="22287" y="4675748"/>
            <a:ext cx="1337183" cy="304800"/>
            <a:chOff x="22287" y="5230981"/>
            <a:chExt cx="1337183" cy="378436"/>
          </a:xfrm>
          <a:solidFill>
            <a:schemeClr val="accent1"/>
          </a:solidFill>
        </p:grpSpPr>
        <p:sp>
          <p:nvSpPr>
            <p:cNvPr id="42" name="Rounded Rectangle 41"/>
            <p:cNvSpPr/>
            <p:nvPr/>
          </p:nvSpPr>
          <p:spPr>
            <a:xfrm>
              <a:off x="22287" y="5304617"/>
              <a:ext cx="1295400" cy="3048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914400"/>
              <a:endParaRPr lang="en-US" sz="800" b="1" dirty="0">
                <a:solidFill>
                  <a:schemeClr val="tx1"/>
                </a:solidFill>
                <a:latin typeface="Helvetica" pitchFamily="34" charset="0"/>
              </a:endParaRPr>
            </a:p>
          </p:txBody>
        </p:sp>
        <p:sp>
          <p:nvSpPr>
            <p:cNvPr id="43" name="Rounded Rectangle 42"/>
            <p:cNvSpPr/>
            <p:nvPr/>
          </p:nvSpPr>
          <p:spPr>
            <a:xfrm>
              <a:off x="38189" y="5267775"/>
              <a:ext cx="1295400" cy="3048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914400"/>
              <a:endParaRPr lang="en-US" sz="800" b="1" dirty="0">
                <a:solidFill>
                  <a:schemeClr val="tx1"/>
                </a:solidFill>
                <a:latin typeface="Helvetica" pitchFamily="34" charset="0"/>
              </a:endParaRPr>
            </a:p>
          </p:txBody>
        </p:sp>
        <p:sp>
          <p:nvSpPr>
            <p:cNvPr id="44" name="Rounded Rectangle 43"/>
            <p:cNvSpPr/>
            <p:nvPr/>
          </p:nvSpPr>
          <p:spPr>
            <a:xfrm>
              <a:off x="64070" y="5230981"/>
              <a:ext cx="1295400" cy="3048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914400"/>
              <a:r>
                <a:rPr lang="en-US" sz="800" b="1" dirty="0" smtClean="0">
                  <a:solidFill>
                    <a:schemeClr val="bg1"/>
                  </a:solidFill>
                  <a:effectLst>
                    <a:outerShdw blurRad="38100" dist="38100" dir="2700000" algn="tl">
                      <a:srgbClr val="000000">
                        <a:alpha val="43137"/>
                      </a:srgbClr>
                    </a:outerShdw>
                  </a:effectLst>
                  <a:latin typeface="Helvetica" pitchFamily="34" charset="0"/>
                </a:rPr>
                <a:t>Algorithm Development</a:t>
              </a:r>
              <a:endParaRPr lang="en-US" sz="800" b="1" dirty="0">
                <a:solidFill>
                  <a:schemeClr val="bg1"/>
                </a:solidFill>
                <a:effectLst>
                  <a:outerShdw blurRad="38100" dist="38100" dir="2700000" algn="tl">
                    <a:srgbClr val="000000">
                      <a:alpha val="43137"/>
                    </a:srgbClr>
                  </a:outerShdw>
                </a:effectLst>
                <a:latin typeface="Helvetica" pitchFamily="34" charset="0"/>
              </a:endParaRPr>
            </a:p>
          </p:txBody>
        </p:sp>
      </p:grpSp>
      <p:grpSp>
        <p:nvGrpSpPr>
          <p:cNvPr id="8" name="Group 230"/>
          <p:cNvGrpSpPr/>
          <p:nvPr/>
        </p:nvGrpSpPr>
        <p:grpSpPr>
          <a:xfrm>
            <a:off x="1976072" y="3607263"/>
            <a:ext cx="914400" cy="301752"/>
            <a:chOff x="2652875" y="4177808"/>
            <a:chExt cx="1354731" cy="352942"/>
          </a:xfrm>
          <a:solidFill>
            <a:schemeClr val="accent1"/>
          </a:solidFill>
        </p:grpSpPr>
        <p:sp>
          <p:nvSpPr>
            <p:cNvPr id="130" name="Rounded Rectangle 129"/>
            <p:cNvSpPr/>
            <p:nvPr/>
          </p:nvSpPr>
          <p:spPr>
            <a:xfrm>
              <a:off x="2652875" y="4225950"/>
              <a:ext cx="1276885" cy="3048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914400"/>
              <a:endParaRPr lang="en-US" sz="800" b="1" dirty="0">
                <a:solidFill>
                  <a:schemeClr val="tx1"/>
                </a:solidFill>
                <a:latin typeface="Helvetica" pitchFamily="34" charset="0"/>
              </a:endParaRPr>
            </a:p>
          </p:txBody>
        </p:sp>
        <p:sp>
          <p:nvSpPr>
            <p:cNvPr id="131" name="Rounded Rectangle 130"/>
            <p:cNvSpPr/>
            <p:nvPr/>
          </p:nvSpPr>
          <p:spPr>
            <a:xfrm>
              <a:off x="2691438" y="4196994"/>
              <a:ext cx="1276885" cy="3048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914400"/>
              <a:endParaRPr lang="en-US" sz="800" b="1" dirty="0">
                <a:solidFill>
                  <a:schemeClr val="tx1"/>
                </a:solidFill>
                <a:latin typeface="Helvetica" pitchFamily="34" charset="0"/>
              </a:endParaRPr>
            </a:p>
          </p:txBody>
        </p:sp>
        <p:sp>
          <p:nvSpPr>
            <p:cNvPr id="133" name="Rounded Rectangle 132"/>
            <p:cNvSpPr/>
            <p:nvPr/>
          </p:nvSpPr>
          <p:spPr>
            <a:xfrm>
              <a:off x="2730721" y="4177808"/>
              <a:ext cx="1276885" cy="3048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914400"/>
              <a:r>
                <a:rPr lang="en-US" sz="800" b="1" dirty="0">
                  <a:solidFill>
                    <a:schemeClr val="bg1"/>
                  </a:solidFill>
                  <a:effectLst>
                    <a:outerShdw blurRad="38100" dist="38100" dir="2700000" algn="tl">
                      <a:srgbClr val="000000">
                        <a:alpha val="43137"/>
                      </a:srgbClr>
                    </a:outerShdw>
                  </a:effectLst>
                  <a:latin typeface="Helvetica" pitchFamily="34" charset="0"/>
                </a:rPr>
                <a:t>Evolving </a:t>
              </a:r>
              <a:r>
                <a:rPr lang="en-US" sz="800" b="1" dirty="0" err="1">
                  <a:solidFill>
                    <a:schemeClr val="bg1"/>
                  </a:solidFill>
                  <a:effectLst>
                    <a:outerShdw blurRad="38100" dist="38100" dir="2700000" algn="tl">
                      <a:srgbClr val="000000">
                        <a:alpha val="43137"/>
                      </a:srgbClr>
                    </a:outerShdw>
                  </a:effectLst>
                  <a:latin typeface="Helvetica" pitchFamily="34" charset="0"/>
                </a:rPr>
                <a:t>JSpOC</a:t>
              </a:r>
              <a:r>
                <a:rPr lang="en-US" sz="800" b="1" dirty="0">
                  <a:solidFill>
                    <a:schemeClr val="bg1"/>
                  </a:solidFill>
                  <a:effectLst>
                    <a:outerShdw blurRad="38100" dist="38100" dir="2700000" algn="tl">
                      <a:srgbClr val="000000">
                        <a:alpha val="43137"/>
                      </a:srgbClr>
                    </a:outerShdw>
                  </a:effectLst>
                  <a:latin typeface="Helvetica" pitchFamily="34" charset="0"/>
                </a:rPr>
                <a:t> </a:t>
              </a:r>
              <a:r>
                <a:rPr lang="en-US" sz="800" b="1" dirty="0" smtClean="0">
                  <a:solidFill>
                    <a:schemeClr val="bg1"/>
                  </a:solidFill>
                  <a:effectLst>
                    <a:outerShdw blurRad="38100" dist="38100" dir="2700000" algn="tl">
                      <a:srgbClr val="000000">
                        <a:alpha val="43137"/>
                      </a:srgbClr>
                    </a:outerShdw>
                  </a:effectLst>
                  <a:latin typeface="Helvetica" pitchFamily="34" charset="0"/>
                </a:rPr>
                <a:t/>
              </a:r>
              <a:br>
                <a:rPr lang="en-US" sz="800" b="1" dirty="0" smtClean="0">
                  <a:solidFill>
                    <a:schemeClr val="bg1"/>
                  </a:solidFill>
                  <a:effectLst>
                    <a:outerShdw blurRad="38100" dist="38100" dir="2700000" algn="tl">
                      <a:srgbClr val="000000">
                        <a:alpha val="43137"/>
                      </a:srgbClr>
                    </a:outerShdw>
                  </a:effectLst>
                  <a:latin typeface="Helvetica" pitchFamily="34" charset="0"/>
                </a:rPr>
              </a:br>
              <a:r>
                <a:rPr lang="en-US" sz="800" b="1" dirty="0" smtClean="0">
                  <a:solidFill>
                    <a:schemeClr val="bg1"/>
                  </a:solidFill>
                  <a:effectLst>
                    <a:outerShdw blurRad="38100" dist="38100" dir="2700000" algn="tl">
                      <a:srgbClr val="000000">
                        <a:alpha val="43137"/>
                      </a:srgbClr>
                    </a:outerShdw>
                  </a:effectLst>
                  <a:latin typeface="Helvetica" pitchFamily="34" charset="0"/>
                </a:rPr>
                <a:t>Workflows</a:t>
              </a:r>
              <a:endParaRPr lang="en-US" sz="800" b="1" dirty="0">
                <a:solidFill>
                  <a:schemeClr val="bg1"/>
                </a:solidFill>
                <a:effectLst>
                  <a:outerShdw blurRad="38100" dist="38100" dir="2700000" algn="tl">
                    <a:srgbClr val="000000">
                      <a:alpha val="43137"/>
                    </a:srgbClr>
                  </a:outerShdw>
                </a:effectLst>
                <a:latin typeface="Helvetica" pitchFamily="34" charset="0"/>
              </a:endParaRPr>
            </a:p>
          </p:txBody>
        </p:sp>
      </p:grpSp>
      <p:grpSp>
        <p:nvGrpSpPr>
          <p:cNvPr id="9" name="Group 239"/>
          <p:cNvGrpSpPr>
            <a:grpSpLocks noChangeAspect="1"/>
          </p:cNvGrpSpPr>
          <p:nvPr/>
        </p:nvGrpSpPr>
        <p:grpSpPr>
          <a:xfrm>
            <a:off x="5028035" y="2994141"/>
            <a:ext cx="1064715" cy="1292662"/>
            <a:chOff x="6106619" y="1354183"/>
            <a:chExt cx="1469321" cy="1783890"/>
          </a:xfrm>
        </p:grpSpPr>
        <p:sp>
          <p:nvSpPr>
            <p:cNvPr id="165" name="TextBox 164"/>
            <p:cNvSpPr txBox="1"/>
            <p:nvPr/>
          </p:nvSpPr>
          <p:spPr>
            <a:xfrm>
              <a:off x="6106619" y="1354183"/>
              <a:ext cx="1469321" cy="1783890"/>
            </a:xfrm>
            <a:prstGeom prst="rect">
              <a:avLst/>
            </a:prstGeom>
            <a:noFill/>
          </p:spPr>
          <p:txBody>
            <a:bodyPr wrap="none" rtlCol="0">
              <a:spAutoFit/>
            </a:bodyPr>
            <a:lstStyle/>
            <a:p>
              <a:pPr algn="ctr"/>
              <a:r>
                <a:rPr lang="en-US" sz="800" b="1" dirty="0" smtClean="0">
                  <a:latin typeface="Helvetica" pitchFamily="34" charset="0"/>
                </a:rPr>
                <a:t>R&amp;PC</a:t>
              </a:r>
              <a:endParaRPr lang="en-US" sz="1100" b="1" dirty="0" smtClean="0">
                <a:latin typeface="Helvetica" pitchFamily="34" charset="0"/>
              </a:endParaRPr>
            </a:p>
            <a:p>
              <a:pPr algn="ctr"/>
              <a:endParaRPr lang="en-US" sz="1100" b="1" dirty="0" smtClean="0">
                <a:latin typeface="Helvetica" pitchFamily="34" charset="0"/>
              </a:endParaRPr>
            </a:p>
            <a:p>
              <a:pPr algn="ctr"/>
              <a:r>
                <a:rPr lang="en-US" sz="1000" b="1" dirty="0" smtClean="0">
                  <a:latin typeface="Helvetica" pitchFamily="34" charset="0"/>
                </a:rPr>
                <a:t>6 Mo.</a:t>
              </a:r>
            </a:p>
            <a:p>
              <a:pPr algn="ctr"/>
              <a:r>
                <a:rPr lang="en-US" sz="1000" b="1" dirty="0" smtClean="0">
                  <a:latin typeface="Helvetica" pitchFamily="34" charset="0"/>
                </a:rPr>
                <a:t>Cycle</a:t>
              </a:r>
            </a:p>
            <a:p>
              <a:pPr algn="ctr"/>
              <a:endParaRPr lang="en-US" sz="1100" b="1" dirty="0" smtClean="0">
                <a:latin typeface="Helvetica" pitchFamily="34" charset="0"/>
              </a:endParaRPr>
            </a:p>
            <a:p>
              <a:pPr algn="ctr"/>
              <a:r>
                <a:rPr lang="en-US" sz="700" b="1" dirty="0" smtClean="0">
                  <a:latin typeface="Helvetica" pitchFamily="34" charset="0"/>
                </a:rPr>
                <a:t>Changes CDD</a:t>
              </a:r>
            </a:p>
            <a:p>
              <a:pPr algn="ctr"/>
              <a:r>
                <a:rPr lang="en-US" sz="700" b="1" dirty="0" smtClean="0">
                  <a:latin typeface="Helvetica" pitchFamily="34" charset="0"/>
                </a:rPr>
                <a:t>KSA or OSA </a:t>
              </a:r>
            </a:p>
            <a:p>
              <a:pPr algn="ctr"/>
              <a:r>
                <a:rPr lang="en-US" sz="700" b="1" dirty="0">
                  <a:latin typeface="Helvetica" pitchFamily="34" charset="0"/>
                </a:rPr>
                <a:t>t</a:t>
              </a:r>
              <a:r>
                <a:rPr lang="en-US" sz="700" b="1" dirty="0" smtClean="0">
                  <a:latin typeface="Helvetica" pitchFamily="34" charset="0"/>
                </a:rPr>
                <a:t>o Promote ARCADE</a:t>
              </a:r>
            </a:p>
            <a:p>
              <a:pPr algn="ctr"/>
              <a:r>
                <a:rPr lang="en-US" sz="700" b="1" dirty="0" smtClean="0">
                  <a:latin typeface="Helvetica" pitchFamily="34" charset="0"/>
                </a:rPr>
                <a:t>Application</a:t>
              </a:r>
              <a:endParaRPr lang="en-US" sz="700" b="1" dirty="0">
                <a:latin typeface="Helvetica" pitchFamily="34" charset="0"/>
              </a:endParaRPr>
            </a:p>
          </p:txBody>
        </p:sp>
        <p:pic>
          <p:nvPicPr>
            <p:cNvPr id="166" name="Picture 2" descr="C:\Users\1167353920E\AppData\Local\Microsoft\Windows\Temporary Internet Files\Content.IE5\4KRERWBJ\MC910216324[1].png"/>
            <p:cNvPicPr>
              <a:picLocks noChangeAspect="1" noChangeArrowheads="1"/>
            </p:cNvPicPr>
            <p:nvPr/>
          </p:nvPicPr>
          <p:blipFill>
            <a:blip r:embed="rId4" cstate="print"/>
            <a:srcRect/>
            <a:stretch>
              <a:fillRect/>
            </a:stretch>
          </p:blipFill>
          <p:spPr bwMode="auto">
            <a:xfrm>
              <a:off x="6371540" y="1555025"/>
              <a:ext cx="915696" cy="974820"/>
            </a:xfrm>
            <a:prstGeom prst="rect">
              <a:avLst/>
            </a:prstGeom>
            <a:noFill/>
          </p:spPr>
        </p:pic>
      </p:grpSp>
      <p:sp>
        <p:nvSpPr>
          <p:cNvPr id="230" name="TextBox 229"/>
          <p:cNvSpPr txBox="1"/>
          <p:nvPr/>
        </p:nvSpPr>
        <p:spPr>
          <a:xfrm>
            <a:off x="4725359" y="2590800"/>
            <a:ext cx="1099981" cy="246221"/>
          </a:xfrm>
          <a:prstGeom prst="rect">
            <a:avLst/>
          </a:prstGeom>
          <a:noFill/>
        </p:spPr>
        <p:txBody>
          <a:bodyPr wrap="none" rtlCol="0">
            <a:spAutoFit/>
          </a:bodyPr>
          <a:lstStyle/>
          <a:p>
            <a:r>
              <a:rPr lang="en-US" sz="1000" b="1" dirty="0" smtClean="0">
                <a:solidFill>
                  <a:srgbClr val="C00000"/>
                </a:solidFill>
                <a:latin typeface="Helvetica" pitchFamily="34" charset="0"/>
              </a:rPr>
              <a:t>Valley of Death</a:t>
            </a:r>
            <a:endParaRPr lang="en-US" sz="1000" b="1" dirty="0">
              <a:solidFill>
                <a:srgbClr val="C00000"/>
              </a:solidFill>
              <a:latin typeface="Helvetica" pitchFamily="34" charset="0"/>
            </a:endParaRPr>
          </a:p>
        </p:txBody>
      </p:sp>
      <p:sp>
        <p:nvSpPr>
          <p:cNvPr id="234" name="TextBox 233"/>
          <p:cNvSpPr txBox="1"/>
          <p:nvPr/>
        </p:nvSpPr>
        <p:spPr>
          <a:xfrm>
            <a:off x="234564" y="1385744"/>
            <a:ext cx="8674872" cy="1323439"/>
          </a:xfrm>
          <a:prstGeom prst="rect">
            <a:avLst/>
          </a:prstGeom>
          <a:noFill/>
        </p:spPr>
        <p:txBody>
          <a:bodyPr wrap="square" rtlCol="0">
            <a:spAutoFit/>
          </a:bodyPr>
          <a:lstStyle/>
          <a:p>
            <a:pPr marL="171450" indent="-171450">
              <a:buFont typeface="Arial" pitchFamily="34" charset="0"/>
              <a:buChar char="•"/>
            </a:pPr>
            <a:r>
              <a:rPr lang="en-US" sz="1600" dirty="0" smtClean="0">
                <a:latin typeface="Helvetica" pitchFamily="34" charset="0"/>
              </a:rPr>
              <a:t>Future Increments will leverage JMS Requirements &amp; Planning Council (R&amp;PC) governance to guide S&amp;T Investment early on and make final acquisition decisions</a:t>
            </a:r>
          </a:p>
          <a:p>
            <a:pPr marL="171450" indent="-171450">
              <a:buFont typeface="Arial" pitchFamily="34" charset="0"/>
              <a:buChar char="•"/>
            </a:pPr>
            <a:r>
              <a:rPr lang="en-US" sz="1600" dirty="0" smtClean="0">
                <a:latin typeface="Helvetica" pitchFamily="34" charset="0"/>
              </a:rPr>
              <a:t>JMS Program will use ARCADE as a proving ground for prototype capabilities and expose these early to the JSpOC via exercises</a:t>
            </a:r>
          </a:p>
          <a:p>
            <a:pPr marL="171450" indent="-171450">
              <a:buFont typeface="Arial" pitchFamily="34" charset="0"/>
              <a:buChar char="•"/>
            </a:pPr>
            <a:r>
              <a:rPr lang="en-US" sz="1600" dirty="0" smtClean="0">
                <a:latin typeface="Helvetica" pitchFamily="34" charset="0"/>
              </a:rPr>
              <a:t>ARCADE security infrastructure will protect intellectual property of industry capabilities</a:t>
            </a:r>
          </a:p>
        </p:txBody>
      </p:sp>
      <p:cxnSp>
        <p:nvCxnSpPr>
          <p:cNvPr id="5" name="Elbow Connector 4"/>
          <p:cNvCxnSpPr/>
          <p:nvPr/>
        </p:nvCxnSpPr>
        <p:spPr bwMode="auto">
          <a:xfrm rot="5400000">
            <a:off x="5224050" y="2633073"/>
            <a:ext cx="768098" cy="452884"/>
          </a:xfrm>
          <a:prstGeom prst="bentConnector3">
            <a:avLst/>
          </a:prstGeom>
          <a:solidFill>
            <a:schemeClr val="accent1"/>
          </a:solidFill>
          <a:ln w="12700" cap="flat" cmpd="sng" algn="ctr">
            <a:noFill/>
            <a:prstDash val="solid"/>
            <a:round/>
            <a:headEnd type="none" w="med" len="med"/>
            <a:tailEnd type="arrow"/>
          </a:ln>
          <a:effectLst/>
        </p:spPr>
      </p:cxnSp>
      <p:cxnSp>
        <p:nvCxnSpPr>
          <p:cNvPr id="41" name="Elbow Connector 40"/>
          <p:cNvCxnSpPr/>
          <p:nvPr/>
        </p:nvCxnSpPr>
        <p:spPr bwMode="auto">
          <a:xfrm rot="5400000">
            <a:off x="5122968" y="2701912"/>
            <a:ext cx="606352" cy="866766"/>
          </a:xfrm>
          <a:prstGeom prst="bentConnector2">
            <a:avLst/>
          </a:prstGeom>
          <a:solidFill>
            <a:schemeClr val="accent1"/>
          </a:solidFill>
          <a:ln w="12700" cap="flat" cmpd="sng" algn="ctr">
            <a:noFill/>
            <a:prstDash val="solid"/>
            <a:round/>
            <a:headEnd type="none" w="med" len="med"/>
            <a:tailEnd type="arrow"/>
          </a:ln>
          <a:effectLst/>
        </p:spPr>
      </p:cxnSp>
      <p:cxnSp>
        <p:nvCxnSpPr>
          <p:cNvPr id="51" name="Elbow Connector 50"/>
          <p:cNvCxnSpPr>
            <a:stCxn id="166" idx="3"/>
            <a:endCxn id="4098" idx="1"/>
          </p:cNvCxnSpPr>
          <p:nvPr/>
        </p:nvCxnSpPr>
        <p:spPr bwMode="auto">
          <a:xfrm>
            <a:off x="5883546" y="3492870"/>
            <a:ext cx="501538" cy="609431"/>
          </a:xfrm>
          <a:prstGeom prst="bentConnector3">
            <a:avLst>
              <a:gd name="adj1" fmla="val 50000"/>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3632530" y="3011159"/>
            <a:ext cx="914400" cy="250115"/>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914400"/>
            <a:r>
              <a:rPr lang="en-US" sz="800" b="1" dirty="0">
                <a:solidFill>
                  <a:schemeClr val="bg1"/>
                </a:solidFill>
                <a:effectLst>
                  <a:outerShdw blurRad="38100" dist="38100" dir="2700000" algn="tl">
                    <a:srgbClr val="000000">
                      <a:alpha val="43137"/>
                    </a:srgbClr>
                  </a:outerShdw>
                </a:effectLst>
                <a:latin typeface="Helvetica" pitchFamily="34" charset="0"/>
              </a:rPr>
              <a:t>Bull Pen</a:t>
            </a:r>
          </a:p>
        </p:txBody>
      </p:sp>
      <p:sp>
        <p:nvSpPr>
          <p:cNvPr id="78" name="Slide Number Placeholder 3"/>
          <p:cNvSpPr>
            <a:spLocks noGrp="1"/>
          </p:cNvSpPr>
          <p:nvPr>
            <p:ph type="sldNum" sz="quarter" idx="4294967295"/>
          </p:nvPr>
        </p:nvSpPr>
        <p:spPr>
          <a:xfrm>
            <a:off x="6996112" y="6650038"/>
            <a:ext cx="2147888" cy="207962"/>
          </a:xfrm>
          <a:prstGeom prst="rect">
            <a:avLst/>
          </a:prstGeom>
        </p:spPr>
        <p:txBody>
          <a:bodyPr lIns="91427" tIns="45713" rIns="91427" bIns="45713"/>
          <a:lstStyle/>
          <a:p>
            <a:pPr>
              <a:defRPr/>
            </a:pPr>
            <a:fld id="{67227EB5-974E-4543-9AB3-56E8CEC1DA78}" type="slidenum">
              <a:rPr lang="en-US" sz="900" smtClean="0"/>
              <a:pPr>
                <a:defRPr/>
              </a:pPr>
              <a:t>12</a:t>
            </a:fld>
            <a:endParaRPr lang="en-US" sz="900" dirty="0"/>
          </a:p>
        </p:txBody>
      </p:sp>
      <p:pic>
        <p:nvPicPr>
          <p:cNvPr id="91" name="Picture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0422" y="4223086"/>
            <a:ext cx="1103603" cy="396439"/>
          </a:xfrm>
          <a:prstGeom prst="rect">
            <a:avLst/>
          </a:prstGeom>
        </p:spPr>
      </p:pic>
      <p:sp>
        <p:nvSpPr>
          <p:cNvPr id="229" name="Rounded Rectangle 228"/>
          <p:cNvSpPr/>
          <p:nvPr/>
        </p:nvSpPr>
        <p:spPr bwMode="auto">
          <a:xfrm>
            <a:off x="3558231" y="2832118"/>
            <a:ext cx="3351452" cy="3140659"/>
          </a:xfrm>
          <a:prstGeom prst="roundRect">
            <a:avLst/>
          </a:prstGeom>
          <a:noFill/>
          <a:ln w="12700" cap="flat" cmpd="sng" algn="ctr">
            <a:solidFill>
              <a:srgbClr val="C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Helvetica" pitchFamily="34" charset="0"/>
            </a:endParaRPr>
          </a:p>
        </p:txBody>
      </p:sp>
      <p:sp>
        <p:nvSpPr>
          <p:cNvPr id="250" name="Arc 249"/>
          <p:cNvSpPr/>
          <p:nvPr/>
        </p:nvSpPr>
        <p:spPr>
          <a:xfrm>
            <a:off x="3862701" y="3959054"/>
            <a:ext cx="637066" cy="698854"/>
          </a:xfrm>
          <a:prstGeom prst="arc">
            <a:avLst>
              <a:gd name="adj1" fmla="val 7048299"/>
              <a:gd name="adj2" fmla="val 15175779"/>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Helvetica" pitchFamily="34" charset="0"/>
            </a:endParaRPr>
          </a:p>
        </p:txBody>
      </p:sp>
      <p:sp>
        <p:nvSpPr>
          <p:cNvPr id="99" name="Arc 98"/>
          <p:cNvSpPr/>
          <p:nvPr/>
        </p:nvSpPr>
        <p:spPr>
          <a:xfrm rot="10800000">
            <a:off x="3795068" y="3982904"/>
            <a:ext cx="518526" cy="659099"/>
          </a:xfrm>
          <a:prstGeom prst="arc">
            <a:avLst>
              <a:gd name="adj1" fmla="val 6167021"/>
              <a:gd name="adj2" fmla="val 15454444"/>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Helvetica" pitchFamily="34" charset="0"/>
            </a:endParaRPr>
          </a:p>
        </p:txBody>
      </p:sp>
      <p:sp>
        <p:nvSpPr>
          <p:cNvPr id="102" name="Arc 101"/>
          <p:cNvSpPr/>
          <p:nvPr/>
        </p:nvSpPr>
        <p:spPr>
          <a:xfrm rot="5400000">
            <a:off x="3043142" y="3522005"/>
            <a:ext cx="457201" cy="572976"/>
          </a:xfrm>
          <a:prstGeom prst="arc">
            <a:avLst>
              <a:gd name="adj1" fmla="val 6440107"/>
              <a:gd name="adj2" fmla="val 16070819"/>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Helvetica" pitchFamily="34" charset="0"/>
            </a:endParaRPr>
          </a:p>
        </p:txBody>
      </p:sp>
      <p:sp>
        <p:nvSpPr>
          <p:cNvPr id="103" name="Arc 102"/>
          <p:cNvSpPr/>
          <p:nvPr/>
        </p:nvSpPr>
        <p:spPr>
          <a:xfrm rot="16200000">
            <a:off x="3045473" y="3508610"/>
            <a:ext cx="457201" cy="572976"/>
          </a:xfrm>
          <a:prstGeom prst="arc">
            <a:avLst>
              <a:gd name="adj1" fmla="val 6440107"/>
              <a:gd name="adj2" fmla="val 16070819"/>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Helvetica" pitchFamily="34" charset="0"/>
            </a:endParaRPr>
          </a:p>
        </p:txBody>
      </p:sp>
      <p:sp>
        <p:nvSpPr>
          <p:cNvPr id="252" name="TextBox 251"/>
          <p:cNvSpPr txBox="1"/>
          <p:nvPr/>
        </p:nvSpPr>
        <p:spPr>
          <a:xfrm rot="16200000">
            <a:off x="3367513" y="4160905"/>
            <a:ext cx="708848" cy="307777"/>
          </a:xfrm>
          <a:prstGeom prst="rect">
            <a:avLst/>
          </a:prstGeom>
          <a:noFill/>
        </p:spPr>
        <p:txBody>
          <a:bodyPr wrap="none" rtlCol="0">
            <a:spAutoFit/>
          </a:bodyPr>
          <a:lstStyle/>
          <a:p>
            <a:pPr algn="ctr"/>
            <a:r>
              <a:rPr lang="en-US" sz="700" b="1" dirty="0" smtClean="0">
                <a:latin typeface="Helvetica" pitchFamily="34" charset="0"/>
              </a:rPr>
              <a:t>Trial</a:t>
            </a:r>
          </a:p>
          <a:p>
            <a:pPr algn="ctr"/>
            <a:r>
              <a:rPr lang="en-US" sz="700" b="1" dirty="0" smtClean="0">
                <a:latin typeface="Helvetica" pitchFamily="34" charset="0"/>
              </a:rPr>
              <a:t>applications</a:t>
            </a:r>
            <a:endParaRPr lang="en-US" sz="700" b="1" dirty="0">
              <a:latin typeface="Helvetica" pitchFamily="34" charset="0"/>
            </a:endParaRPr>
          </a:p>
        </p:txBody>
      </p:sp>
      <p:sp>
        <p:nvSpPr>
          <p:cNvPr id="104" name="TextBox 103"/>
          <p:cNvSpPr txBox="1"/>
          <p:nvPr/>
        </p:nvSpPr>
        <p:spPr>
          <a:xfrm rot="16200000">
            <a:off x="4162976" y="4160904"/>
            <a:ext cx="673582" cy="307777"/>
          </a:xfrm>
          <a:prstGeom prst="rect">
            <a:avLst/>
          </a:prstGeom>
          <a:noFill/>
        </p:spPr>
        <p:txBody>
          <a:bodyPr wrap="none" rtlCol="0">
            <a:spAutoFit/>
          </a:bodyPr>
          <a:lstStyle/>
          <a:p>
            <a:pPr algn="ctr"/>
            <a:r>
              <a:rPr lang="en-US" sz="700" b="1" dirty="0" smtClean="0">
                <a:latin typeface="Helvetica" pitchFamily="34" charset="0"/>
              </a:rPr>
              <a:t>Application</a:t>
            </a:r>
          </a:p>
          <a:p>
            <a:pPr algn="ctr"/>
            <a:r>
              <a:rPr lang="en-US" sz="700" b="1" dirty="0" smtClean="0">
                <a:latin typeface="Helvetica" pitchFamily="34" charset="0"/>
              </a:rPr>
              <a:t>feedback</a:t>
            </a:r>
            <a:endParaRPr lang="en-US" sz="700" b="1" dirty="0">
              <a:latin typeface="Helvetica" pitchFamily="34" charset="0"/>
            </a:endParaRPr>
          </a:p>
        </p:txBody>
      </p:sp>
      <p:sp>
        <p:nvSpPr>
          <p:cNvPr id="105" name="TextBox 104"/>
          <p:cNvSpPr txBox="1"/>
          <p:nvPr/>
        </p:nvSpPr>
        <p:spPr>
          <a:xfrm>
            <a:off x="2956634" y="3301992"/>
            <a:ext cx="639919" cy="307777"/>
          </a:xfrm>
          <a:prstGeom prst="rect">
            <a:avLst/>
          </a:prstGeom>
          <a:noFill/>
        </p:spPr>
        <p:txBody>
          <a:bodyPr wrap="none" rtlCol="0">
            <a:spAutoFit/>
          </a:bodyPr>
          <a:lstStyle/>
          <a:p>
            <a:pPr algn="ctr"/>
            <a:r>
              <a:rPr lang="en-US" sz="700" b="1" dirty="0" smtClean="0">
                <a:latin typeface="Helvetica" pitchFamily="34" charset="0"/>
              </a:rPr>
              <a:t>Workflows</a:t>
            </a:r>
          </a:p>
          <a:p>
            <a:pPr algn="ctr"/>
            <a:r>
              <a:rPr lang="en-US" sz="700" b="1" dirty="0" smtClean="0">
                <a:latin typeface="Helvetica" pitchFamily="34" charset="0"/>
              </a:rPr>
              <a:t>and Tools</a:t>
            </a:r>
          </a:p>
        </p:txBody>
      </p:sp>
      <p:sp>
        <p:nvSpPr>
          <p:cNvPr id="106" name="TextBox 105"/>
          <p:cNvSpPr txBox="1"/>
          <p:nvPr/>
        </p:nvSpPr>
        <p:spPr>
          <a:xfrm>
            <a:off x="2946549" y="3986404"/>
            <a:ext cx="657699" cy="307777"/>
          </a:xfrm>
          <a:prstGeom prst="rect">
            <a:avLst/>
          </a:prstGeom>
          <a:noFill/>
        </p:spPr>
        <p:txBody>
          <a:bodyPr wrap="square" rtlCol="0">
            <a:spAutoFit/>
          </a:bodyPr>
          <a:lstStyle/>
          <a:p>
            <a:pPr algn="ctr"/>
            <a:r>
              <a:rPr lang="en-US" sz="700" b="1" dirty="0" smtClean="0">
                <a:latin typeface="Helvetica" pitchFamily="34" charset="0"/>
              </a:rPr>
              <a:t>Exercise</a:t>
            </a:r>
          </a:p>
          <a:p>
            <a:pPr algn="ctr"/>
            <a:r>
              <a:rPr lang="en-US" sz="700" b="1" dirty="0" smtClean="0">
                <a:latin typeface="Helvetica" pitchFamily="34" charset="0"/>
              </a:rPr>
              <a:t>Feedback</a:t>
            </a:r>
            <a:endParaRPr lang="en-US" sz="700" b="1" dirty="0">
              <a:latin typeface="Helvetica" pitchFamily="34" charset="0"/>
            </a:endParaRPr>
          </a:p>
        </p:txBody>
      </p:sp>
      <p:sp>
        <p:nvSpPr>
          <p:cNvPr id="107" name="TextBox 106"/>
          <p:cNvSpPr txBox="1"/>
          <p:nvPr/>
        </p:nvSpPr>
        <p:spPr>
          <a:xfrm>
            <a:off x="4070484" y="3309968"/>
            <a:ext cx="708848" cy="307777"/>
          </a:xfrm>
          <a:prstGeom prst="rect">
            <a:avLst/>
          </a:prstGeom>
          <a:noFill/>
        </p:spPr>
        <p:txBody>
          <a:bodyPr wrap="none" rtlCol="0">
            <a:spAutoFit/>
          </a:bodyPr>
          <a:lstStyle/>
          <a:p>
            <a:r>
              <a:rPr lang="en-US" sz="700" b="1" dirty="0">
                <a:latin typeface="Helvetica" pitchFamily="34" charset="0"/>
              </a:rPr>
              <a:t>Nominated</a:t>
            </a:r>
          </a:p>
          <a:p>
            <a:r>
              <a:rPr lang="en-US" sz="700" b="1" dirty="0">
                <a:latin typeface="Helvetica" pitchFamily="34" charset="0"/>
              </a:rPr>
              <a:t>applications</a:t>
            </a:r>
          </a:p>
        </p:txBody>
      </p:sp>
      <p:cxnSp>
        <p:nvCxnSpPr>
          <p:cNvPr id="108" name="Elbow Connector 107"/>
          <p:cNvCxnSpPr>
            <a:stCxn id="83" idx="3"/>
            <a:endCxn id="166" idx="1"/>
          </p:cNvCxnSpPr>
          <p:nvPr/>
        </p:nvCxnSpPr>
        <p:spPr bwMode="auto">
          <a:xfrm>
            <a:off x="4546930" y="3136217"/>
            <a:ext cx="673075" cy="356653"/>
          </a:xfrm>
          <a:prstGeom prst="bentConnector3">
            <a:avLst>
              <a:gd name="adj1" fmla="val 50000"/>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78"/>
          <p:cNvGrpSpPr>
            <a:grpSpLocks noChangeAspect="1"/>
          </p:cNvGrpSpPr>
          <p:nvPr/>
        </p:nvGrpSpPr>
        <p:grpSpPr>
          <a:xfrm>
            <a:off x="321644" y="3189415"/>
            <a:ext cx="1002197" cy="1077218"/>
            <a:chOff x="6149757" y="1332239"/>
            <a:chExt cx="1383046" cy="1486574"/>
          </a:xfrm>
        </p:grpSpPr>
        <p:sp>
          <p:nvSpPr>
            <p:cNvPr id="80" name="TextBox 79"/>
            <p:cNvSpPr txBox="1"/>
            <p:nvPr/>
          </p:nvSpPr>
          <p:spPr>
            <a:xfrm>
              <a:off x="6149757" y="1332239"/>
              <a:ext cx="1383046" cy="1486574"/>
            </a:xfrm>
            <a:prstGeom prst="rect">
              <a:avLst/>
            </a:prstGeom>
            <a:noFill/>
          </p:spPr>
          <p:txBody>
            <a:bodyPr wrap="none" rtlCol="0">
              <a:spAutoFit/>
            </a:bodyPr>
            <a:lstStyle/>
            <a:p>
              <a:pPr algn="ctr"/>
              <a:r>
                <a:rPr lang="en-US" sz="800" b="1" dirty="0" smtClean="0">
                  <a:latin typeface="Helvetica" pitchFamily="34" charset="0"/>
                </a:rPr>
                <a:t>R&amp;PC</a:t>
              </a:r>
              <a:endParaRPr lang="en-US" sz="1100" b="1" dirty="0" smtClean="0">
                <a:latin typeface="Helvetica" pitchFamily="34" charset="0"/>
              </a:endParaRPr>
            </a:p>
            <a:p>
              <a:pPr algn="ctr"/>
              <a:endParaRPr lang="en-US" sz="1100" b="1" dirty="0" smtClean="0">
                <a:latin typeface="Helvetica" pitchFamily="34" charset="0"/>
              </a:endParaRPr>
            </a:p>
            <a:p>
              <a:pPr algn="ctr"/>
              <a:r>
                <a:rPr lang="en-US" sz="1000" b="1" dirty="0" smtClean="0">
                  <a:latin typeface="Helvetica" pitchFamily="34" charset="0"/>
                </a:rPr>
                <a:t>6 Mo.</a:t>
              </a:r>
            </a:p>
            <a:p>
              <a:pPr algn="ctr"/>
              <a:r>
                <a:rPr lang="en-US" sz="1000" b="1" dirty="0" smtClean="0">
                  <a:latin typeface="Helvetica" pitchFamily="34" charset="0"/>
                </a:rPr>
                <a:t>Cycle</a:t>
              </a:r>
            </a:p>
            <a:p>
              <a:pPr algn="ctr"/>
              <a:endParaRPr lang="en-US" sz="1100" b="1" dirty="0">
                <a:latin typeface="Helvetica" pitchFamily="34" charset="0"/>
              </a:endParaRPr>
            </a:p>
            <a:p>
              <a:pPr algn="ctr"/>
              <a:r>
                <a:rPr lang="en-US" sz="700" b="1" dirty="0" smtClean="0">
                  <a:latin typeface="Helvetica" pitchFamily="34" charset="0"/>
                </a:rPr>
                <a:t>IDs </a:t>
              </a:r>
              <a:r>
                <a:rPr lang="en-US" sz="700" b="1" dirty="0">
                  <a:latin typeface="Helvetica" pitchFamily="34" charset="0"/>
                </a:rPr>
                <a:t>Priorities</a:t>
              </a:r>
            </a:p>
            <a:p>
              <a:pPr algn="ctr"/>
              <a:r>
                <a:rPr lang="en-US" sz="700" b="1" dirty="0">
                  <a:latin typeface="Helvetica" pitchFamily="34" charset="0"/>
                </a:rPr>
                <a:t>For Early Research</a:t>
              </a:r>
            </a:p>
          </p:txBody>
        </p:sp>
        <p:pic>
          <p:nvPicPr>
            <p:cNvPr id="81" name="Picture 2" descr="C:\Users\1167353920E\AppData\Local\Microsoft\Windows\Temporary Internet Files\Content.IE5\4KRERWBJ\MC910216324[1].png"/>
            <p:cNvPicPr>
              <a:picLocks noChangeAspect="1" noChangeArrowheads="1"/>
            </p:cNvPicPr>
            <p:nvPr/>
          </p:nvPicPr>
          <p:blipFill>
            <a:blip r:embed="rId4" cstate="print"/>
            <a:srcRect/>
            <a:stretch>
              <a:fillRect/>
            </a:stretch>
          </p:blipFill>
          <p:spPr bwMode="auto">
            <a:xfrm>
              <a:off x="6371540" y="1555025"/>
              <a:ext cx="915696" cy="974820"/>
            </a:xfrm>
            <a:prstGeom prst="rect">
              <a:avLst/>
            </a:prstGeom>
            <a:noFill/>
          </p:spPr>
        </p:pic>
      </p:grpSp>
      <p:cxnSp>
        <p:nvCxnSpPr>
          <p:cNvPr id="224" name="Straight Arrow Connector 223"/>
          <p:cNvCxnSpPr/>
          <p:nvPr/>
        </p:nvCxnSpPr>
        <p:spPr>
          <a:xfrm>
            <a:off x="1240412" y="3732639"/>
            <a:ext cx="573152" cy="1"/>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0" idx="2"/>
          </p:cNvCxnSpPr>
          <p:nvPr/>
        </p:nvCxnSpPr>
        <p:spPr>
          <a:xfrm>
            <a:off x="822743" y="4266633"/>
            <a:ext cx="0" cy="305186"/>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1" idx="0"/>
            <a:endCxn id="83" idx="2"/>
          </p:cNvCxnSpPr>
          <p:nvPr/>
        </p:nvCxnSpPr>
        <p:spPr>
          <a:xfrm flipH="1" flipV="1">
            <a:off x="4089730" y="3261274"/>
            <a:ext cx="932" cy="346386"/>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Right Arrow 78"/>
          <p:cNvSpPr/>
          <p:nvPr/>
        </p:nvSpPr>
        <p:spPr>
          <a:xfrm>
            <a:off x="-1" y="5276597"/>
            <a:ext cx="9126905" cy="22036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endParaRPr lang="en-US" sz="2000" b="1">
              <a:solidFill>
                <a:srgbClr val="FFFFFF"/>
              </a:solidFill>
              <a:latin typeface="Helvetica" pitchFamily="34" charset="0"/>
            </a:endParaRPr>
          </a:p>
        </p:txBody>
      </p:sp>
      <p:cxnSp>
        <p:nvCxnSpPr>
          <p:cNvPr id="82" name="Straight Connector 81"/>
          <p:cNvCxnSpPr/>
          <p:nvPr/>
        </p:nvCxnSpPr>
        <p:spPr>
          <a:xfrm>
            <a:off x="373267" y="5302339"/>
            <a:ext cx="0"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07008" y="5095030"/>
            <a:ext cx="540533" cy="246221"/>
          </a:xfrm>
          <a:prstGeom prst="rect">
            <a:avLst/>
          </a:prstGeom>
          <a:noFill/>
        </p:spPr>
        <p:txBody>
          <a:bodyPr wrap="none" rtlCol="0">
            <a:spAutoFit/>
          </a:bodyPr>
          <a:lstStyle/>
          <a:p>
            <a:pPr>
              <a:spcBef>
                <a:spcPct val="20000"/>
              </a:spcBef>
            </a:pPr>
            <a:r>
              <a:rPr lang="en-US" sz="1000" b="1" dirty="0" smtClean="0">
                <a:solidFill>
                  <a:srgbClr val="000000"/>
                </a:solidFill>
                <a:latin typeface="Helvetica" pitchFamily="34" charset="0"/>
              </a:rPr>
              <a:t>TRL 1</a:t>
            </a:r>
            <a:endParaRPr lang="en-US" sz="1000" b="1" dirty="0">
              <a:solidFill>
                <a:srgbClr val="000000"/>
              </a:solidFill>
              <a:latin typeface="Helvetica" pitchFamily="34" charset="0"/>
            </a:endParaRPr>
          </a:p>
        </p:txBody>
      </p:sp>
      <p:sp>
        <p:nvSpPr>
          <p:cNvPr id="85" name="TextBox 84"/>
          <p:cNvSpPr txBox="1"/>
          <p:nvPr/>
        </p:nvSpPr>
        <p:spPr>
          <a:xfrm>
            <a:off x="-66379" y="5942213"/>
            <a:ext cx="878766" cy="458587"/>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Basic Principles</a:t>
            </a:r>
          </a:p>
          <a:p>
            <a:pPr algn="ctr">
              <a:spcBef>
                <a:spcPct val="20000"/>
              </a:spcBef>
            </a:pPr>
            <a:r>
              <a:rPr lang="en-US" sz="700" b="1" dirty="0" smtClean="0">
                <a:solidFill>
                  <a:srgbClr val="000000"/>
                </a:solidFill>
                <a:latin typeface="Helvetica" pitchFamily="34" charset="0"/>
              </a:rPr>
              <a:t>Observed and </a:t>
            </a:r>
          </a:p>
          <a:p>
            <a:pPr algn="ctr">
              <a:spcBef>
                <a:spcPct val="20000"/>
              </a:spcBef>
            </a:pPr>
            <a:r>
              <a:rPr lang="en-US" sz="700" b="1" dirty="0" smtClean="0">
                <a:solidFill>
                  <a:srgbClr val="000000"/>
                </a:solidFill>
                <a:latin typeface="Helvetica" pitchFamily="34" charset="0"/>
              </a:rPr>
              <a:t>Reported</a:t>
            </a:r>
            <a:endParaRPr lang="en-US" sz="700" b="1" dirty="0">
              <a:solidFill>
                <a:srgbClr val="000000"/>
              </a:solidFill>
              <a:latin typeface="Helvetica" pitchFamily="34" charset="0"/>
            </a:endParaRPr>
          </a:p>
        </p:txBody>
      </p:sp>
      <p:cxnSp>
        <p:nvCxnSpPr>
          <p:cNvPr id="86" name="Straight Connector 85"/>
          <p:cNvCxnSpPr/>
          <p:nvPr/>
        </p:nvCxnSpPr>
        <p:spPr>
          <a:xfrm>
            <a:off x="1381965" y="5310578"/>
            <a:ext cx="0"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15706" y="5103269"/>
            <a:ext cx="540533" cy="246221"/>
          </a:xfrm>
          <a:prstGeom prst="rect">
            <a:avLst/>
          </a:prstGeom>
          <a:noFill/>
        </p:spPr>
        <p:txBody>
          <a:bodyPr wrap="none" rtlCol="0">
            <a:spAutoFit/>
          </a:bodyPr>
          <a:lstStyle/>
          <a:p>
            <a:pPr>
              <a:spcBef>
                <a:spcPct val="20000"/>
              </a:spcBef>
            </a:pPr>
            <a:r>
              <a:rPr lang="en-US" sz="1000" b="1" dirty="0" smtClean="0">
                <a:solidFill>
                  <a:srgbClr val="000000"/>
                </a:solidFill>
                <a:latin typeface="Helvetica" pitchFamily="34" charset="0"/>
              </a:rPr>
              <a:t>TRL 2</a:t>
            </a:r>
            <a:endParaRPr lang="en-US" sz="1000" b="1" dirty="0">
              <a:solidFill>
                <a:srgbClr val="000000"/>
              </a:solidFill>
              <a:latin typeface="Helvetica" pitchFamily="34" charset="0"/>
            </a:endParaRPr>
          </a:p>
        </p:txBody>
      </p:sp>
      <p:sp>
        <p:nvSpPr>
          <p:cNvPr id="90" name="TextBox 89"/>
          <p:cNvSpPr txBox="1"/>
          <p:nvPr/>
        </p:nvSpPr>
        <p:spPr>
          <a:xfrm>
            <a:off x="953882" y="5942213"/>
            <a:ext cx="857927" cy="458587"/>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Tech Concept</a:t>
            </a:r>
          </a:p>
          <a:p>
            <a:pPr algn="ctr">
              <a:spcBef>
                <a:spcPct val="20000"/>
              </a:spcBef>
            </a:pPr>
            <a:r>
              <a:rPr lang="en-US" sz="700" b="1" dirty="0">
                <a:solidFill>
                  <a:srgbClr val="000000"/>
                </a:solidFill>
                <a:latin typeface="Helvetica" pitchFamily="34" charset="0"/>
              </a:rPr>
              <a:t>a</a:t>
            </a:r>
            <a:r>
              <a:rPr lang="en-US" sz="700" b="1" dirty="0" smtClean="0">
                <a:solidFill>
                  <a:srgbClr val="000000"/>
                </a:solidFill>
                <a:latin typeface="Helvetica" pitchFamily="34" charset="0"/>
              </a:rPr>
              <a:t>nd Application</a:t>
            </a:r>
          </a:p>
          <a:p>
            <a:pPr algn="ctr">
              <a:spcBef>
                <a:spcPct val="20000"/>
              </a:spcBef>
            </a:pPr>
            <a:r>
              <a:rPr lang="en-US" sz="700" b="1" dirty="0" smtClean="0">
                <a:solidFill>
                  <a:srgbClr val="000000"/>
                </a:solidFill>
                <a:latin typeface="Helvetica" pitchFamily="34" charset="0"/>
              </a:rPr>
              <a:t>Formulated</a:t>
            </a:r>
            <a:endParaRPr lang="en-US" sz="700" b="1" dirty="0">
              <a:solidFill>
                <a:srgbClr val="000000"/>
              </a:solidFill>
              <a:latin typeface="Helvetica" pitchFamily="34" charset="0"/>
            </a:endParaRPr>
          </a:p>
        </p:txBody>
      </p:sp>
      <p:cxnSp>
        <p:nvCxnSpPr>
          <p:cNvPr id="94" name="Straight Connector 93"/>
          <p:cNvCxnSpPr/>
          <p:nvPr/>
        </p:nvCxnSpPr>
        <p:spPr>
          <a:xfrm>
            <a:off x="2390663" y="5310578"/>
            <a:ext cx="0"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124404" y="5103269"/>
            <a:ext cx="540533" cy="246221"/>
          </a:xfrm>
          <a:prstGeom prst="rect">
            <a:avLst/>
          </a:prstGeom>
          <a:noFill/>
        </p:spPr>
        <p:txBody>
          <a:bodyPr wrap="none" rtlCol="0">
            <a:spAutoFit/>
          </a:bodyPr>
          <a:lstStyle/>
          <a:p>
            <a:pPr>
              <a:spcBef>
                <a:spcPct val="20000"/>
              </a:spcBef>
            </a:pPr>
            <a:r>
              <a:rPr lang="en-US" sz="1000" b="1" dirty="0" smtClean="0">
                <a:solidFill>
                  <a:srgbClr val="000000"/>
                </a:solidFill>
                <a:latin typeface="Helvetica" pitchFamily="34" charset="0"/>
              </a:rPr>
              <a:t>TRL 3</a:t>
            </a:r>
            <a:endParaRPr lang="en-US" sz="1000" b="1" dirty="0">
              <a:solidFill>
                <a:srgbClr val="000000"/>
              </a:solidFill>
              <a:latin typeface="Helvetica" pitchFamily="34" charset="0"/>
            </a:endParaRPr>
          </a:p>
        </p:txBody>
      </p:sp>
      <p:sp>
        <p:nvSpPr>
          <p:cNvPr id="96" name="TextBox 95"/>
          <p:cNvSpPr txBox="1"/>
          <p:nvPr/>
        </p:nvSpPr>
        <p:spPr>
          <a:xfrm>
            <a:off x="1886207" y="5942213"/>
            <a:ext cx="1016624" cy="329321"/>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Algorithms Defined</a:t>
            </a:r>
          </a:p>
          <a:p>
            <a:pPr algn="ctr">
              <a:spcBef>
                <a:spcPct val="20000"/>
              </a:spcBef>
            </a:pPr>
            <a:r>
              <a:rPr lang="en-US" sz="700" b="1" dirty="0" smtClean="0">
                <a:solidFill>
                  <a:srgbClr val="000000"/>
                </a:solidFill>
                <a:latin typeface="Helvetica" pitchFamily="34" charset="0"/>
              </a:rPr>
              <a:t>Exploratory Coding</a:t>
            </a:r>
            <a:endParaRPr lang="en-US" sz="700" b="1" dirty="0">
              <a:solidFill>
                <a:srgbClr val="000000"/>
              </a:solidFill>
              <a:latin typeface="Helvetica" pitchFamily="34" charset="0"/>
            </a:endParaRPr>
          </a:p>
        </p:txBody>
      </p:sp>
      <p:cxnSp>
        <p:nvCxnSpPr>
          <p:cNvPr id="97" name="Straight Connector 96"/>
          <p:cNvCxnSpPr/>
          <p:nvPr/>
        </p:nvCxnSpPr>
        <p:spPr>
          <a:xfrm>
            <a:off x="3399361" y="5310578"/>
            <a:ext cx="0"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3133102" y="5103269"/>
            <a:ext cx="540533" cy="246221"/>
          </a:xfrm>
          <a:prstGeom prst="rect">
            <a:avLst/>
          </a:prstGeom>
          <a:noFill/>
        </p:spPr>
        <p:txBody>
          <a:bodyPr wrap="none" rtlCol="0">
            <a:spAutoFit/>
          </a:bodyPr>
          <a:lstStyle/>
          <a:p>
            <a:pPr>
              <a:spcBef>
                <a:spcPct val="20000"/>
              </a:spcBef>
            </a:pPr>
            <a:r>
              <a:rPr lang="en-US" sz="1000" b="1" dirty="0" smtClean="0">
                <a:solidFill>
                  <a:srgbClr val="000000"/>
                </a:solidFill>
                <a:latin typeface="Helvetica" pitchFamily="34" charset="0"/>
              </a:rPr>
              <a:t>TRL 4</a:t>
            </a:r>
            <a:endParaRPr lang="en-US" sz="1000" b="1" dirty="0">
              <a:solidFill>
                <a:srgbClr val="000000"/>
              </a:solidFill>
              <a:latin typeface="Helvetica" pitchFamily="34" charset="0"/>
            </a:endParaRPr>
          </a:p>
        </p:txBody>
      </p:sp>
      <p:sp>
        <p:nvSpPr>
          <p:cNvPr id="100" name="TextBox 99"/>
          <p:cNvSpPr txBox="1"/>
          <p:nvPr/>
        </p:nvSpPr>
        <p:spPr>
          <a:xfrm>
            <a:off x="2888184" y="5942213"/>
            <a:ext cx="1019830" cy="458587"/>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Coding</a:t>
            </a:r>
          </a:p>
          <a:p>
            <a:pPr algn="ctr">
              <a:spcBef>
                <a:spcPct val="20000"/>
              </a:spcBef>
            </a:pPr>
            <a:r>
              <a:rPr lang="en-US" sz="700" b="1" dirty="0" smtClean="0">
                <a:solidFill>
                  <a:srgbClr val="000000"/>
                </a:solidFill>
                <a:latin typeface="Helvetica" pitchFamily="34" charset="0"/>
              </a:rPr>
              <a:t>Ad Hoc Component</a:t>
            </a:r>
          </a:p>
          <a:p>
            <a:pPr algn="ctr">
              <a:spcBef>
                <a:spcPct val="20000"/>
              </a:spcBef>
            </a:pPr>
            <a:r>
              <a:rPr lang="en-US" sz="700" b="1" dirty="0" smtClean="0">
                <a:solidFill>
                  <a:srgbClr val="000000"/>
                </a:solidFill>
                <a:latin typeface="Helvetica" pitchFamily="34" charset="0"/>
              </a:rPr>
              <a:t>Integration</a:t>
            </a:r>
            <a:endParaRPr lang="en-US" sz="700" b="1" dirty="0">
              <a:solidFill>
                <a:srgbClr val="000000"/>
              </a:solidFill>
              <a:latin typeface="Helvetica" pitchFamily="34" charset="0"/>
            </a:endParaRPr>
          </a:p>
        </p:txBody>
      </p:sp>
      <p:cxnSp>
        <p:nvCxnSpPr>
          <p:cNvPr id="109" name="Straight Connector 108"/>
          <p:cNvCxnSpPr/>
          <p:nvPr/>
        </p:nvCxnSpPr>
        <p:spPr>
          <a:xfrm>
            <a:off x="4408059" y="5310578"/>
            <a:ext cx="0"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4141800" y="5103269"/>
            <a:ext cx="540533" cy="246221"/>
          </a:xfrm>
          <a:prstGeom prst="rect">
            <a:avLst/>
          </a:prstGeom>
          <a:noFill/>
        </p:spPr>
        <p:txBody>
          <a:bodyPr wrap="none" rtlCol="0">
            <a:spAutoFit/>
          </a:bodyPr>
          <a:lstStyle/>
          <a:p>
            <a:pPr>
              <a:spcBef>
                <a:spcPct val="20000"/>
              </a:spcBef>
            </a:pPr>
            <a:r>
              <a:rPr lang="en-US" sz="1000" b="1" dirty="0" smtClean="0">
                <a:solidFill>
                  <a:srgbClr val="000000"/>
                </a:solidFill>
                <a:latin typeface="Helvetica" pitchFamily="34" charset="0"/>
              </a:rPr>
              <a:t>TRL 5</a:t>
            </a:r>
            <a:endParaRPr lang="en-US" sz="1000" b="1" dirty="0">
              <a:solidFill>
                <a:srgbClr val="000000"/>
              </a:solidFill>
              <a:latin typeface="Helvetica" pitchFamily="34" charset="0"/>
            </a:endParaRPr>
          </a:p>
        </p:txBody>
      </p:sp>
      <p:sp>
        <p:nvSpPr>
          <p:cNvPr id="111" name="TextBox 110"/>
          <p:cNvSpPr txBox="1"/>
          <p:nvPr/>
        </p:nvSpPr>
        <p:spPr>
          <a:xfrm>
            <a:off x="3797170" y="5942213"/>
            <a:ext cx="1226618" cy="458587"/>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Architecture Defined</a:t>
            </a:r>
          </a:p>
          <a:p>
            <a:pPr algn="ctr">
              <a:spcBef>
                <a:spcPct val="20000"/>
              </a:spcBef>
            </a:pPr>
            <a:r>
              <a:rPr lang="en-US" sz="700" b="1" dirty="0" smtClean="0">
                <a:solidFill>
                  <a:srgbClr val="000000"/>
                </a:solidFill>
                <a:latin typeface="Helvetica" pitchFamily="34" charset="0"/>
              </a:rPr>
              <a:t>CM/Test Defined</a:t>
            </a:r>
          </a:p>
          <a:p>
            <a:pPr algn="ctr">
              <a:spcBef>
                <a:spcPct val="20000"/>
              </a:spcBef>
            </a:pPr>
            <a:r>
              <a:rPr lang="en-US" sz="700" b="1" dirty="0" smtClean="0">
                <a:solidFill>
                  <a:srgbClr val="000000"/>
                </a:solidFill>
                <a:latin typeface="Helvetica" pitchFamily="34" charset="0"/>
              </a:rPr>
              <a:t>Laboratory Environment</a:t>
            </a:r>
            <a:endParaRPr lang="en-US" sz="700" b="1" dirty="0">
              <a:solidFill>
                <a:srgbClr val="000000"/>
              </a:solidFill>
              <a:latin typeface="Helvetica" pitchFamily="34" charset="0"/>
            </a:endParaRPr>
          </a:p>
        </p:txBody>
      </p:sp>
      <p:cxnSp>
        <p:nvCxnSpPr>
          <p:cNvPr id="112" name="Straight Connector 111"/>
          <p:cNvCxnSpPr/>
          <p:nvPr/>
        </p:nvCxnSpPr>
        <p:spPr>
          <a:xfrm>
            <a:off x="5416757" y="5310578"/>
            <a:ext cx="0"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5150498" y="5103269"/>
            <a:ext cx="540533" cy="246221"/>
          </a:xfrm>
          <a:prstGeom prst="rect">
            <a:avLst/>
          </a:prstGeom>
          <a:noFill/>
        </p:spPr>
        <p:txBody>
          <a:bodyPr wrap="none" rtlCol="0">
            <a:spAutoFit/>
          </a:bodyPr>
          <a:lstStyle/>
          <a:p>
            <a:pPr>
              <a:spcBef>
                <a:spcPct val="20000"/>
              </a:spcBef>
            </a:pPr>
            <a:r>
              <a:rPr lang="en-US" sz="1000" b="1" dirty="0" smtClean="0">
                <a:solidFill>
                  <a:srgbClr val="000000"/>
                </a:solidFill>
                <a:latin typeface="Helvetica" pitchFamily="34" charset="0"/>
              </a:rPr>
              <a:t>TRL 6</a:t>
            </a:r>
            <a:endParaRPr lang="en-US" sz="1000" b="1" dirty="0">
              <a:solidFill>
                <a:srgbClr val="000000"/>
              </a:solidFill>
              <a:latin typeface="Helvetica" pitchFamily="34" charset="0"/>
            </a:endParaRPr>
          </a:p>
        </p:txBody>
      </p:sp>
      <p:sp>
        <p:nvSpPr>
          <p:cNvPr id="114" name="TextBox 113"/>
          <p:cNvSpPr txBox="1"/>
          <p:nvPr/>
        </p:nvSpPr>
        <p:spPr>
          <a:xfrm>
            <a:off x="4855548" y="5942213"/>
            <a:ext cx="1132040" cy="329321"/>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Alpha Version</a:t>
            </a:r>
          </a:p>
          <a:p>
            <a:pPr algn="ctr">
              <a:spcBef>
                <a:spcPct val="20000"/>
              </a:spcBef>
            </a:pPr>
            <a:r>
              <a:rPr lang="en-US" sz="700" b="1" dirty="0" smtClean="0">
                <a:solidFill>
                  <a:srgbClr val="000000"/>
                </a:solidFill>
                <a:latin typeface="Helvetica" pitchFamily="34" charset="0"/>
              </a:rPr>
              <a:t>Relevant Environment</a:t>
            </a:r>
            <a:endParaRPr lang="en-US" sz="700" b="1" dirty="0">
              <a:solidFill>
                <a:srgbClr val="000000"/>
              </a:solidFill>
              <a:latin typeface="Helvetica" pitchFamily="34" charset="0"/>
            </a:endParaRPr>
          </a:p>
        </p:txBody>
      </p:sp>
      <p:cxnSp>
        <p:nvCxnSpPr>
          <p:cNvPr id="115" name="Straight Connector 114"/>
          <p:cNvCxnSpPr/>
          <p:nvPr/>
        </p:nvCxnSpPr>
        <p:spPr>
          <a:xfrm>
            <a:off x="6425455" y="5308608"/>
            <a:ext cx="0"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6159196" y="5101299"/>
            <a:ext cx="540533" cy="246221"/>
          </a:xfrm>
          <a:prstGeom prst="rect">
            <a:avLst/>
          </a:prstGeom>
          <a:noFill/>
        </p:spPr>
        <p:txBody>
          <a:bodyPr wrap="none" rtlCol="0">
            <a:spAutoFit/>
          </a:bodyPr>
          <a:lstStyle/>
          <a:p>
            <a:pPr>
              <a:spcBef>
                <a:spcPct val="20000"/>
              </a:spcBef>
            </a:pPr>
            <a:r>
              <a:rPr lang="en-US" sz="1000" b="1" dirty="0" smtClean="0">
                <a:solidFill>
                  <a:srgbClr val="000000"/>
                </a:solidFill>
                <a:latin typeface="Helvetica" pitchFamily="34" charset="0"/>
              </a:rPr>
              <a:t>TRL 7</a:t>
            </a:r>
            <a:endParaRPr lang="en-US" sz="1000" b="1" dirty="0">
              <a:solidFill>
                <a:srgbClr val="000000"/>
              </a:solidFill>
              <a:latin typeface="Helvetica" pitchFamily="34" charset="0"/>
            </a:endParaRPr>
          </a:p>
        </p:txBody>
      </p:sp>
      <p:sp>
        <p:nvSpPr>
          <p:cNvPr id="117" name="TextBox 116"/>
          <p:cNvSpPr txBox="1"/>
          <p:nvPr/>
        </p:nvSpPr>
        <p:spPr>
          <a:xfrm>
            <a:off x="5995038" y="5942213"/>
            <a:ext cx="865943" cy="329321"/>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Beta Version</a:t>
            </a:r>
          </a:p>
          <a:p>
            <a:pPr algn="ctr">
              <a:spcBef>
                <a:spcPct val="20000"/>
              </a:spcBef>
            </a:pPr>
            <a:r>
              <a:rPr lang="en-US" sz="700" b="1" dirty="0" smtClean="0">
                <a:solidFill>
                  <a:srgbClr val="000000"/>
                </a:solidFill>
                <a:latin typeface="Helvetica" pitchFamily="34" charset="0"/>
              </a:rPr>
              <a:t>VV&amp;A Complete</a:t>
            </a:r>
            <a:endParaRPr lang="en-US" sz="700" b="1" dirty="0">
              <a:solidFill>
                <a:srgbClr val="000000"/>
              </a:solidFill>
              <a:latin typeface="Helvetica" pitchFamily="34" charset="0"/>
            </a:endParaRPr>
          </a:p>
        </p:txBody>
      </p:sp>
      <p:cxnSp>
        <p:nvCxnSpPr>
          <p:cNvPr id="118" name="Straight Connector 117"/>
          <p:cNvCxnSpPr/>
          <p:nvPr/>
        </p:nvCxnSpPr>
        <p:spPr>
          <a:xfrm>
            <a:off x="7434153" y="5310578"/>
            <a:ext cx="0"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7167894" y="5103269"/>
            <a:ext cx="540533" cy="246221"/>
          </a:xfrm>
          <a:prstGeom prst="rect">
            <a:avLst/>
          </a:prstGeom>
          <a:noFill/>
        </p:spPr>
        <p:txBody>
          <a:bodyPr wrap="none" rtlCol="0">
            <a:spAutoFit/>
          </a:bodyPr>
          <a:lstStyle/>
          <a:p>
            <a:pPr>
              <a:spcBef>
                <a:spcPct val="20000"/>
              </a:spcBef>
            </a:pPr>
            <a:r>
              <a:rPr lang="en-US" sz="1000" b="1" dirty="0" smtClean="0">
                <a:solidFill>
                  <a:srgbClr val="000000"/>
                </a:solidFill>
                <a:latin typeface="Helvetica" pitchFamily="34" charset="0"/>
              </a:rPr>
              <a:t>TRL 8</a:t>
            </a:r>
            <a:endParaRPr lang="en-US" sz="1000" b="1" dirty="0">
              <a:solidFill>
                <a:srgbClr val="000000"/>
              </a:solidFill>
              <a:latin typeface="Helvetica" pitchFamily="34" charset="0"/>
            </a:endParaRPr>
          </a:p>
        </p:txBody>
      </p:sp>
      <p:sp>
        <p:nvSpPr>
          <p:cNvPr id="120" name="TextBox 119"/>
          <p:cNvSpPr txBox="1"/>
          <p:nvPr/>
        </p:nvSpPr>
        <p:spPr>
          <a:xfrm>
            <a:off x="6841708" y="5942213"/>
            <a:ext cx="1192955" cy="329321"/>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Ops System Accredited</a:t>
            </a:r>
          </a:p>
          <a:p>
            <a:pPr algn="ctr">
              <a:spcBef>
                <a:spcPct val="20000"/>
              </a:spcBef>
            </a:pPr>
            <a:r>
              <a:rPr lang="en-US" sz="700" b="1" dirty="0" smtClean="0">
                <a:solidFill>
                  <a:srgbClr val="000000"/>
                </a:solidFill>
                <a:latin typeface="Helvetica" pitchFamily="34" charset="0"/>
              </a:rPr>
              <a:t>DT&amp;E Complete</a:t>
            </a:r>
            <a:endParaRPr lang="en-US" sz="700" b="1" dirty="0">
              <a:solidFill>
                <a:srgbClr val="000000"/>
              </a:solidFill>
              <a:latin typeface="Helvetica" pitchFamily="34" charset="0"/>
            </a:endParaRPr>
          </a:p>
        </p:txBody>
      </p:sp>
      <p:cxnSp>
        <p:nvCxnSpPr>
          <p:cNvPr id="121" name="Straight Connector 120"/>
          <p:cNvCxnSpPr/>
          <p:nvPr/>
        </p:nvCxnSpPr>
        <p:spPr>
          <a:xfrm>
            <a:off x="8442850" y="5310578"/>
            <a:ext cx="0"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8176591" y="5103269"/>
            <a:ext cx="540533" cy="246221"/>
          </a:xfrm>
          <a:prstGeom prst="rect">
            <a:avLst/>
          </a:prstGeom>
          <a:noFill/>
        </p:spPr>
        <p:txBody>
          <a:bodyPr wrap="none" rtlCol="0">
            <a:spAutoFit/>
          </a:bodyPr>
          <a:lstStyle/>
          <a:p>
            <a:pPr>
              <a:spcBef>
                <a:spcPct val="20000"/>
              </a:spcBef>
            </a:pPr>
            <a:r>
              <a:rPr lang="en-US" sz="1000" b="1" dirty="0" smtClean="0">
                <a:solidFill>
                  <a:srgbClr val="000000"/>
                </a:solidFill>
                <a:latin typeface="Helvetica" pitchFamily="34" charset="0"/>
              </a:rPr>
              <a:t>TRL 9</a:t>
            </a:r>
            <a:endParaRPr lang="en-US" sz="1000" b="1" dirty="0">
              <a:solidFill>
                <a:srgbClr val="000000"/>
              </a:solidFill>
              <a:latin typeface="Helvetica" pitchFamily="34" charset="0"/>
            </a:endParaRPr>
          </a:p>
        </p:txBody>
      </p:sp>
      <p:sp>
        <p:nvSpPr>
          <p:cNvPr id="123" name="TextBox 122"/>
          <p:cNvSpPr txBox="1"/>
          <p:nvPr/>
        </p:nvSpPr>
        <p:spPr>
          <a:xfrm>
            <a:off x="8012367" y="5942213"/>
            <a:ext cx="867545" cy="458587"/>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Installed on </a:t>
            </a:r>
          </a:p>
          <a:p>
            <a:pPr algn="ctr">
              <a:spcBef>
                <a:spcPct val="20000"/>
              </a:spcBef>
            </a:pPr>
            <a:r>
              <a:rPr lang="en-US" sz="700" b="1" dirty="0" smtClean="0">
                <a:solidFill>
                  <a:srgbClr val="000000"/>
                </a:solidFill>
                <a:latin typeface="Helvetica" pitchFamily="34" charset="0"/>
              </a:rPr>
              <a:t>Ops System</a:t>
            </a:r>
          </a:p>
          <a:p>
            <a:pPr algn="ctr">
              <a:spcBef>
                <a:spcPct val="20000"/>
              </a:spcBef>
            </a:pPr>
            <a:r>
              <a:rPr lang="en-US" sz="700" b="1" dirty="0" smtClean="0">
                <a:solidFill>
                  <a:srgbClr val="000000"/>
                </a:solidFill>
                <a:latin typeface="Helvetica" pitchFamily="34" charset="0"/>
              </a:rPr>
              <a:t>OT&amp;E Complete</a:t>
            </a:r>
            <a:endParaRPr lang="en-US" sz="700" b="1" dirty="0">
              <a:solidFill>
                <a:srgbClr val="000000"/>
              </a:solidFill>
              <a:latin typeface="Helvetica" pitchFamily="34" charset="0"/>
            </a:endParaRPr>
          </a:p>
        </p:txBody>
      </p:sp>
      <p:sp>
        <p:nvSpPr>
          <p:cNvPr id="124" name="TextBox 123"/>
          <p:cNvSpPr txBox="1"/>
          <p:nvPr/>
        </p:nvSpPr>
        <p:spPr>
          <a:xfrm>
            <a:off x="-64306" y="5448477"/>
            <a:ext cx="878766" cy="458587"/>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Basic Principles</a:t>
            </a:r>
          </a:p>
          <a:p>
            <a:pPr algn="ctr">
              <a:spcBef>
                <a:spcPct val="20000"/>
              </a:spcBef>
            </a:pPr>
            <a:r>
              <a:rPr lang="en-US" sz="700" b="1" dirty="0" smtClean="0">
                <a:solidFill>
                  <a:srgbClr val="000000"/>
                </a:solidFill>
                <a:latin typeface="Helvetica" pitchFamily="34" charset="0"/>
              </a:rPr>
              <a:t>Observed and </a:t>
            </a:r>
          </a:p>
          <a:p>
            <a:pPr algn="ctr">
              <a:spcBef>
                <a:spcPct val="20000"/>
              </a:spcBef>
            </a:pPr>
            <a:r>
              <a:rPr lang="en-US" sz="700" b="1" dirty="0" smtClean="0">
                <a:solidFill>
                  <a:srgbClr val="000000"/>
                </a:solidFill>
                <a:latin typeface="Helvetica" pitchFamily="34" charset="0"/>
              </a:rPr>
              <a:t>Reported</a:t>
            </a:r>
            <a:endParaRPr lang="en-US" sz="700" b="1" dirty="0">
              <a:solidFill>
                <a:srgbClr val="000000"/>
              </a:solidFill>
              <a:latin typeface="Helvetica" pitchFamily="34" charset="0"/>
            </a:endParaRPr>
          </a:p>
        </p:txBody>
      </p:sp>
      <p:sp>
        <p:nvSpPr>
          <p:cNvPr id="125" name="TextBox 124"/>
          <p:cNvSpPr txBox="1"/>
          <p:nvPr/>
        </p:nvSpPr>
        <p:spPr>
          <a:xfrm>
            <a:off x="955955" y="5448477"/>
            <a:ext cx="857927" cy="458587"/>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Tech Concept</a:t>
            </a:r>
          </a:p>
          <a:p>
            <a:pPr algn="ctr">
              <a:spcBef>
                <a:spcPct val="20000"/>
              </a:spcBef>
            </a:pPr>
            <a:r>
              <a:rPr lang="en-US" sz="700" b="1" dirty="0">
                <a:solidFill>
                  <a:srgbClr val="000000"/>
                </a:solidFill>
                <a:latin typeface="Helvetica" pitchFamily="34" charset="0"/>
              </a:rPr>
              <a:t>a</a:t>
            </a:r>
            <a:r>
              <a:rPr lang="en-US" sz="700" b="1" dirty="0" smtClean="0">
                <a:solidFill>
                  <a:srgbClr val="000000"/>
                </a:solidFill>
                <a:latin typeface="Helvetica" pitchFamily="34" charset="0"/>
              </a:rPr>
              <a:t>nd Application</a:t>
            </a:r>
          </a:p>
          <a:p>
            <a:pPr algn="ctr">
              <a:spcBef>
                <a:spcPct val="20000"/>
              </a:spcBef>
            </a:pPr>
            <a:r>
              <a:rPr lang="en-US" sz="700" b="1" dirty="0" smtClean="0">
                <a:solidFill>
                  <a:srgbClr val="000000"/>
                </a:solidFill>
                <a:latin typeface="Helvetica" pitchFamily="34" charset="0"/>
              </a:rPr>
              <a:t>Formulated</a:t>
            </a:r>
            <a:endParaRPr lang="en-US" sz="700" b="1" dirty="0">
              <a:solidFill>
                <a:srgbClr val="000000"/>
              </a:solidFill>
              <a:latin typeface="Helvetica" pitchFamily="34" charset="0"/>
            </a:endParaRPr>
          </a:p>
        </p:txBody>
      </p:sp>
      <p:sp>
        <p:nvSpPr>
          <p:cNvPr id="126" name="TextBox 125"/>
          <p:cNvSpPr txBox="1"/>
          <p:nvPr/>
        </p:nvSpPr>
        <p:spPr>
          <a:xfrm>
            <a:off x="1924353" y="5448477"/>
            <a:ext cx="944489" cy="458587"/>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Experimental</a:t>
            </a:r>
          </a:p>
          <a:p>
            <a:pPr algn="ctr">
              <a:spcBef>
                <a:spcPct val="20000"/>
              </a:spcBef>
            </a:pPr>
            <a:r>
              <a:rPr lang="en-US" sz="700" b="1" dirty="0" smtClean="0">
                <a:solidFill>
                  <a:srgbClr val="000000"/>
                </a:solidFill>
                <a:latin typeface="Helvetica" pitchFamily="34" charset="0"/>
              </a:rPr>
              <a:t>Critical Functions</a:t>
            </a:r>
          </a:p>
          <a:p>
            <a:pPr algn="ctr">
              <a:spcBef>
                <a:spcPct val="20000"/>
              </a:spcBef>
            </a:pPr>
            <a:r>
              <a:rPr lang="en-US" sz="700" b="1" dirty="0" smtClean="0">
                <a:solidFill>
                  <a:srgbClr val="000000"/>
                </a:solidFill>
                <a:latin typeface="Helvetica" pitchFamily="34" charset="0"/>
              </a:rPr>
              <a:t>Proof of Concept</a:t>
            </a:r>
            <a:endParaRPr lang="en-US" sz="700" b="1" dirty="0">
              <a:solidFill>
                <a:srgbClr val="000000"/>
              </a:solidFill>
              <a:latin typeface="Helvetica" pitchFamily="34" charset="0"/>
            </a:endParaRPr>
          </a:p>
        </p:txBody>
      </p:sp>
      <p:sp>
        <p:nvSpPr>
          <p:cNvPr id="127" name="TextBox 126"/>
          <p:cNvSpPr txBox="1"/>
          <p:nvPr/>
        </p:nvSpPr>
        <p:spPr>
          <a:xfrm>
            <a:off x="2979227" y="5448477"/>
            <a:ext cx="841897" cy="458587"/>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Component</a:t>
            </a:r>
          </a:p>
          <a:p>
            <a:pPr algn="ctr">
              <a:spcBef>
                <a:spcPct val="20000"/>
              </a:spcBef>
            </a:pPr>
            <a:r>
              <a:rPr lang="en-US" sz="700" b="1" dirty="0" smtClean="0">
                <a:solidFill>
                  <a:srgbClr val="000000"/>
                </a:solidFill>
                <a:latin typeface="Helvetica" pitchFamily="34" charset="0"/>
              </a:rPr>
              <a:t>Validation in</a:t>
            </a:r>
          </a:p>
          <a:p>
            <a:pPr algn="ctr">
              <a:spcBef>
                <a:spcPct val="20000"/>
              </a:spcBef>
            </a:pPr>
            <a:r>
              <a:rPr lang="en-US" sz="700" b="1" dirty="0" smtClean="0">
                <a:solidFill>
                  <a:srgbClr val="000000"/>
                </a:solidFill>
                <a:latin typeface="Helvetica" pitchFamily="34" charset="0"/>
              </a:rPr>
              <a:t>Laboratory </a:t>
            </a:r>
            <a:r>
              <a:rPr lang="en-US" sz="700" b="1" dirty="0" err="1" smtClean="0">
                <a:solidFill>
                  <a:srgbClr val="000000"/>
                </a:solidFill>
                <a:latin typeface="Helvetica" pitchFamily="34" charset="0"/>
              </a:rPr>
              <a:t>Env</a:t>
            </a:r>
            <a:endParaRPr lang="en-US" sz="700" b="1" dirty="0">
              <a:solidFill>
                <a:srgbClr val="000000"/>
              </a:solidFill>
              <a:latin typeface="Helvetica" pitchFamily="34" charset="0"/>
            </a:endParaRPr>
          </a:p>
        </p:txBody>
      </p:sp>
      <p:sp>
        <p:nvSpPr>
          <p:cNvPr id="128" name="TextBox 127"/>
          <p:cNvSpPr txBox="1"/>
          <p:nvPr/>
        </p:nvSpPr>
        <p:spPr>
          <a:xfrm>
            <a:off x="4038896" y="5448477"/>
            <a:ext cx="747319" cy="458587"/>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Component</a:t>
            </a:r>
          </a:p>
          <a:p>
            <a:pPr algn="ctr">
              <a:spcBef>
                <a:spcPct val="20000"/>
              </a:spcBef>
            </a:pPr>
            <a:r>
              <a:rPr lang="en-US" sz="700" b="1" dirty="0" smtClean="0">
                <a:solidFill>
                  <a:srgbClr val="000000"/>
                </a:solidFill>
                <a:latin typeface="Helvetica" pitchFamily="34" charset="0"/>
              </a:rPr>
              <a:t>Validation in</a:t>
            </a:r>
          </a:p>
          <a:p>
            <a:pPr algn="ctr">
              <a:spcBef>
                <a:spcPct val="20000"/>
              </a:spcBef>
            </a:pPr>
            <a:r>
              <a:rPr lang="en-US" sz="700" b="1" dirty="0" smtClean="0">
                <a:solidFill>
                  <a:srgbClr val="000000"/>
                </a:solidFill>
                <a:latin typeface="Helvetica" pitchFamily="34" charset="0"/>
              </a:rPr>
              <a:t>Relevant </a:t>
            </a:r>
            <a:r>
              <a:rPr lang="en-US" sz="700" b="1" dirty="0" err="1" smtClean="0">
                <a:solidFill>
                  <a:srgbClr val="000000"/>
                </a:solidFill>
                <a:latin typeface="Helvetica" pitchFamily="34" charset="0"/>
              </a:rPr>
              <a:t>Env</a:t>
            </a:r>
            <a:endParaRPr lang="en-US" sz="700" b="1" dirty="0">
              <a:solidFill>
                <a:srgbClr val="000000"/>
              </a:solidFill>
              <a:latin typeface="Helvetica" pitchFamily="34" charset="0"/>
            </a:endParaRPr>
          </a:p>
        </p:txBody>
      </p:sp>
      <p:sp>
        <p:nvSpPr>
          <p:cNvPr id="129" name="TextBox 128"/>
          <p:cNvSpPr txBox="1"/>
          <p:nvPr/>
        </p:nvSpPr>
        <p:spPr>
          <a:xfrm>
            <a:off x="4961818" y="5448477"/>
            <a:ext cx="923651" cy="458587"/>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Prototype</a:t>
            </a:r>
          </a:p>
          <a:p>
            <a:pPr algn="ctr">
              <a:spcBef>
                <a:spcPct val="20000"/>
              </a:spcBef>
            </a:pPr>
            <a:r>
              <a:rPr lang="en-US" sz="700" b="1" dirty="0" smtClean="0">
                <a:solidFill>
                  <a:srgbClr val="000000"/>
                </a:solidFill>
                <a:latin typeface="Helvetica" pitchFamily="34" charset="0"/>
              </a:rPr>
              <a:t>Demonstration</a:t>
            </a:r>
            <a:r>
              <a:rPr lang="en-US" sz="700" b="1" dirty="0">
                <a:solidFill>
                  <a:srgbClr val="000000"/>
                </a:solidFill>
                <a:latin typeface="Helvetica" pitchFamily="34" charset="0"/>
              </a:rPr>
              <a:t> </a:t>
            </a:r>
            <a:r>
              <a:rPr lang="en-US" sz="700" b="1" dirty="0" smtClean="0">
                <a:solidFill>
                  <a:srgbClr val="000000"/>
                </a:solidFill>
                <a:latin typeface="Helvetica" pitchFamily="34" charset="0"/>
              </a:rPr>
              <a:t>in</a:t>
            </a:r>
          </a:p>
          <a:p>
            <a:pPr algn="ctr">
              <a:spcBef>
                <a:spcPct val="20000"/>
              </a:spcBef>
            </a:pPr>
            <a:r>
              <a:rPr lang="en-US" sz="700" b="1" dirty="0" smtClean="0">
                <a:solidFill>
                  <a:srgbClr val="000000"/>
                </a:solidFill>
                <a:latin typeface="Helvetica" pitchFamily="34" charset="0"/>
              </a:rPr>
              <a:t>Relevant </a:t>
            </a:r>
            <a:r>
              <a:rPr lang="en-US" sz="700" b="1" dirty="0" err="1" smtClean="0">
                <a:solidFill>
                  <a:srgbClr val="000000"/>
                </a:solidFill>
                <a:latin typeface="Helvetica" pitchFamily="34" charset="0"/>
              </a:rPr>
              <a:t>Env</a:t>
            </a:r>
            <a:endParaRPr lang="en-US" sz="700" b="1" dirty="0" smtClean="0">
              <a:solidFill>
                <a:srgbClr val="000000"/>
              </a:solidFill>
              <a:latin typeface="Helvetica" pitchFamily="34" charset="0"/>
            </a:endParaRPr>
          </a:p>
        </p:txBody>
      </p:sp>
      <p:sp>
        <p:nvSpPr>
          <p:cNvPr id="132" name="TextBox 131"/>
          <p:cNvSpPr txBox="1"/>
          <p:nvPr/>
        </p:nvSpPr>
        <p:spPr>
          <a:xfrm>
            <a:off x="5968258" y="5448477"/>
            <a:ext cx="923651" cy="458587"/>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Prototype</a:t>
            </a:r>
          </a:p>
          <a:p>
            <a:pPr algn="ctr">
              <a:spcBef>
                <a:spcPct val="20000"/>
              </a:spcBef>
            </a:pPr>
            <a:r>
              <a:rPr lang="en-US" sz="700" b="1" dirty="0" smtClean="0">
                <a:solidFill>
                  <a:srgbClr val="000000"/>
                </a:solidFill>
                <a:latin typeface="Helvetica" pitchFamily="34" charset="0"/>
              </a:rPr>
              <a:t>Demonstration in</a:t>
            </a:r>
          </a:p>
          <a:p>
            <a:pPr algn="ctr">
              <a:spcBef>
                <a:spcPct val="20000"/>
              </a:spcBef>
            </a:pPr>
            <a:r>
              <a:rPr lang="en-US" sz="700" b="1" dirty="0" smtClean="0">
                <a:solidFill>
                  <a:srgbClr val="000000"/>
                </a:solidFill>
                <a:latin typeface="Helvetica" pitchFamily="34" charset="0"/>
              </a:rPr>
              <a:t>Operational </a:t>
            </a:r>
            <a:r>
              <a:rPr lang="en-US" sz="700" b="1" dirty="0" err="1" smtClean="0">
                <a:solidFill>
                  <a:srgbClr val="000000"/>
                </a:solidFill>
                <a:latin typeface="Helvetica" pitchFamily="34" charset="0"/>
              </a:rPr>
              <a:t>Env</a:t>
            </a:r>
            <a:endParaRPr lang="en-US" sz="700" b="1" dirty="0">
              <a:solidFill>
                <a:srgbClr val="000000"/>
              </a:solidFill>
              <a:latin typeface="Helvetica" pitchFamily="34" charset="0"/>
            </a:endParaRPr>
          </a:p>
        </p:txBody>
      </p:sp>
      <p:sp>
        <p:nvSpPr>
          <p:cNvPr id="134" name="TextBox 133"/>
          <p:cNvSpPr txBox="1"/>
          <p:nvPr/>
        </p:nvSpPr>
        <p:spPr>
          <a:xfrm>
            <a:off x="7038548" y="5448477"/>
            <a:ext cx="803425" cy="458587"/>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Actual System</a:t>
            </a:r>
          </a:p>
          <a:p>
            <a:pPr algn="ctr">
              <a:spcBef>
                <a:spcPct val="20000"/>
              </a:spcBef>
            </a:pPr>
            <a:r>
              <a:rPr lang="en-US" sz="700" b="1" dirty="0" smtClean="0">
                <a:solidFill>
                  <a:srgbClr val="000000"/>
                </a:solidFill>
                <a:latin typeface="Helvetica" pitchFamily="34" charset="0"/>
              </a:rPr>
              <a:t>Completed</a:t>
            </a:r>
          </a:p>
          <a:p>
            <a:pPr algn="ctr">
              <a:spcBef>
                <a:spcPct val="20000"/>
              </a:spcBef>
            </a:pPr>
            <a:r>
              <a:rPr lang="en-US" sz="700" b="1" dirty="0" smtClean="0">
                <a:solidFill>
                  <a:srgbClr val="000000"/>
                </a:solidFill>
                <a:latin typeface="Helvetica" pitchFamily="34" charset="0"/>
              </a:rPr>
              <a:t>Test Qualified</a:t>
            </a:r>
            <a:endParaRPr lang="en-US" sz="700" b="1" dirty="0">
              <a:solidFill>
                <a:srgbClr val="000000"/>
              </a:solidFill>
              <a:latin typeface="Helvetica" pitchFamily="34" charset="0"/>
            </a:endParaRPr>
          </a:p>
        </p:txBody>
      </p:sp>
      <p:sp>
        <p:nvSpPr>
          <p:cNvPr id="135" name="TextBox 134"/>
          <p:cNvSpPr txBox="1"/>
          <p:nvPr/>
        </p:nvSpPr>
        <p:spPr>
          <a:xfrm>
            <a:off x="8011237" y="5448477"/>
            <a:ext cx="873957" cy="458587"/>
          </a:xfrm>
          <a:prstGeom prst="rect">
            <a:avLst/>
          </a:prstGeom>
          <a:noFill/>
        </p:spPr>
        <p:txBody>
          <a:bodyPr wrap="none" rtlCol="0">
            <a:spAutoFit/>
          </a:bodyPr>
          <a:lstStyle/>
          <a:p>
            <a:pPr algn="ctr">
              <a:spcBef>
                <a:spcPct val="20000"/>
              </a:spcBef>
            </a:pPr>
            <a:r>
              <a:rPr lang="en-US" sz="700" b="1" dirty="0" smtClean="0">
                <a:solidFill>
                  <a:srgbClr val="000000"/>
                </a:solidFill>
                <a:latin typeface="Helvetica" pitchFamily="34" charset="0"/>
              </a:rPr>
              <a:t>Actual System</a:t>
            </a:r>
          </a:p>
          <a:p>
            <a:pPr algn="ctr">
              <a:spcBef>
                <a:spcPct val="20000"/>
              </a:spcBef>
            </a:pPr>
            <a:r>
              <a:rPr lang="en-US" sz="700" b="1" dirty="0" smtClean="0">
                <a:solidFill>
                  <a:srgbClr val="000000"/>
                </a:solidFill>
                <a:latin typeface="Helvetica" pitchFamily="34" charset="0"/>
              </a:rPr>
              <a:t>Proven in</a:t>
            </a:r>
          </a:p>
          <a:p>
            <a:pPr algn="ctr">
              <a:spcBef>
                <a:spcPct val="20000"/>
              </a:spcBef>
            </a:pPr>
            <a:r>
              <a:rPr lang="en-US" sz="700" b="1" dirty="0" smtClean="0">
                <a:solidFill>
                  <a:srgbClr val="000000"/>
                </a:solidFill>
                <a:latin typeface="Helvetica" pitchFamily="34" charset="0"/>
              </a:rPr>
              <a:t>Operational </a:t>
            </a:r>
            <a:r>
              <a:rPr lang="en-US" sz="700" b="1" dirty="0" err="1" smtClean="0">
                <a:solidFill>
                  <a:srgbClr val="000000"/>
                </a:solidFill>
                <a:latin typeface="Helvetica" pitchFamily="34" charset="0"/>
              </a:rPr>
              <a:t>Env</a:t>
            </a:r>
            <a:endParaRPr lang="en-US" sz="700" b="1" dirty="0" smtClean="0">
              <a:solidFill>
                <a:srgbClr val="000000"/>
              </a:solidFill>
              <a:latin typeface="Helvetica" pitchFamily="34" charset="0"/>
            </a:endParaRPr>
          </a:p>
        </p:txBody>
      </p:sp>
    </p:spTree>
    <p:extLst>
      <p:ext uri="{BB962C8B-B14F-4D97-AF65-F5344CB8AC3E}">
        <p14:creationId xmlns:p14="http://schemas.microsoft.com/office/powerpoint/2010/main" val="1793745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19075"/>
            <a:ext cx="7162800" cy="771525"/>
          </a:xfrm>
        </p:spPr>
        <p:txBody>
          <a:bodyPr>
            <a:noAutofit/>
          </a:bodyPr>
          <a:lstStyle/>
          <a:p>
            <a:r>
              <a:rPr lang="en-US" sz="2800" dirty="0" smtClean="0">
                <a:latin typeface="Arial" panose="020B0604020202020204" pitchFamily="34" charset="0"/>
                <a:cs typeface="Arial" panose="020B0604020202020204" pitchFamily="34" charset="0"/>
              </a:rPr>
              <a:t>ARCADE Supports a Broad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Spectrum of Users</a:t>
            </a:r>
            <a:endParaRPr lang="en-US" sz="2800" i="1" dirty="0">
              <a:solidFill>
                <a:schemeClr val="tx1"/>
              </a:solidFill>
              <a:latin typeface="Arial" panose="020B0604020202020204" pitchFamily="34" charset="0"/>
              <a:cs typeface="Arial" panose="020B0604020202020204" pitchFamily="34" charset="0"/>
            </a:endParaRPr>
          </a:p>
        </p:txBody>
      </p:sp>
      <p:sp>
        <p:nvSpPr>
          <p:cNvPr id="3" name="AutoShape 2" descr="data:image/jpeg;base64,/9j/4AAQSkZJRgABAQAAAQABAAD/2wCEAAkGBhAQEBQPEBAPFBQVEBAPEBQPDxAPDw8UFBQVFBUQFBQXHCYeFxkjGRQUHy8gIycpLCwsFR4xNTAqNSYrLCkBCQoKDgwOFw8PGCkcHBwpKiwsLC4sLCopLykpLiksLCwpLiktKS0pKSksKSktKTUpKSkpLyw1LCksKSwpKikpLP/AABEIAOEA4QMBIgACEQEDEQH/xAAbAAACAwEBAQAAAAAAAAAAAAAAAQIDBAUGB//EAEAQAAIBAgMDCAULBAEFAAAAAAABAgMRBBIhBTFRBhNBYXGRobEiMlJygRRCYnOSorLBwtHwIzOCs+FDRFODk//EABkBAQADAQEAAAAAAAAAAAAAAAABAgQDBf/EACsRAQEAAQIFAgUEAwAAAAAAAAABAgMRBBIhMUETYTJRcZGhFCLh8CNCwf/aAAwDAQACEQMRAD8A+3gAAAAACAbEAAAAAAAAAAAAAAAAAAAAADEMAAAAAAAAAAAEMRIAAAGAAQAAEAxAIBgIAGAgAYCABgFwAAAAAAAAAAAYCABgIAGIAuAAFxEh3AQASAAIAIGIAEBViMSoWvrJu0Iq2aT36fm+gC05GP29Zunh4urUWjy/24P6cty7yVfDSq/3qto/+OlmjF+/P1pfDKu0shhoxSjB00luUbRS+B0xxnlnz1bPh6uG8BjJzdSeJjGTSWSEZVIR6024+ROOExkf+5g39KnJfqOy8LPgn2NMqlRmvmy7jtOX2ZLqa069XO53HR3Soyt9OpFvviyUdr4yPrUb8ctSk/No0Tlb/kpnJl/TlU/VakOPKecfXp1FxvSm13x0Zpw3KuhJ2bs9dHpLT6L1MSuQr4dVFlkrry7CLoYrzjcvMeopVozSlFpp7midzyeCxk6E7Xunx0U0vKVv5vS9PQxEZxUou6f8s+sy5Y3G7PRwzmc3i24CuBVYwEADAAuAAFwAAAAEAxEhAFgJEwYAyoQhsiAHNk82Im/YpU4Ltm3OX4YHSOZhnfnZ+1WnbshamvwPvL4uWrdsUK0ihzJVpFDkbMZ0eNleq3nLEli5rdKXezNmByLcsVmdnati2jPpafvRTD5XF+tSg+z0TFcMxXkxX9bPzd/y25qL+bOPY0/MOZpPdUa96L/Ix5h5xyfK09SecZ/fovq7MU1bPTf+WV9TXBlWGjWwzvJZo6XcWmpcL29WXg/BLOPNfQrlhb3rtpa8070n5dvD4qM1eL/ddTLjzUcPl1p1KkH1NSXdL9y+GMxMfn0p+9GVN/ducLpVtx4rTvs7dapZN9WnaKhiFNJrgcie1KlrSo//ADqRku6VmZqW3FTj/Up1I2b1VOeWzbaV7dZX067TVwvax6W4ozTV0009U07p/E8rV2k8WnHnFThe2SM485P6U2novor48DuYGo1FR6Ekl2LQryujfcBJgVDAQXAYABIAEBImJjEyoTENiAhWqqEZTe6MZSfwV/yOdQi4UYRe/InL3nrLxbNe0lem4e240/hKST+7cyYyZ105uycTltGOrMobJTIM2x5NO4XIiJQk5BmIhYlCWYMxGwwHmGpER2AmmPMQAgTzjVQquJjY3Wyyy9aMZe9FS8yDo0+iKXuOUPwtELhmI5YvM7O1WxlNerWrR/zU199PzLI47ErdWpy+so28YyXkZHIi6hF08b4dJxGpPLpQ27Vj69KnJcaU3f7Ml5XOpgsfCtHNB9TT0cXwaPJVK7J8mcY1iakehxXfZP8AnacNTSkm8beG4jLPLlyexuO5UqhLMZ29ICNwAuEAFQmIYgOfjpXrUocFVrP4JU4+NR9xnxTLFLNXrT9lU6C7UnUl/sj3GbETNOlHm8Vl1Z5MrbJSZZh8FOom420dtXY0Wyd2GY3K7TqoGWVqEoO0lZ2v0PyKy0qLjZdqBkbjuSqYCAAGIAHcLgIIK4mxiYCuJsBMkJsrkyUiuYFFVlew3/Wk/pS8IwROqQ2BrKT66n+y35HLW+Fu4Kfvv0eso1zTCoc+mzTTkYnrNWYCnMBA6AhiKgE2MxbYquNCo16zjkh70/Qj4yRMKxYKV6WfpqSnW+E5Nx+7lXwM9Zm2tFRioLdFKK7ErLyMFRmzTjxta75KZG50pfJ4pJvNNydk3or2v4GFltLFzjopyS4X07i+Ut22c9PKY77+Y1yo3p0otelKWt96V93iSlXcavNQso5lG1k99rvUwOo2819b3vud+Jo+Wq11CKkrWmt/W3feylwv1dpqz6dvtEvkMc9RXeWCvrZt9XgyMo05xbjFQcdWnNvMtdIriKhiPWUm7T9dpXl8PiKpzaTjH0r2ak7xceq383jrv1RbjtvNvP8ABVcMo04Tu7yvp0WX8Qng3aGq9PcuHb3mmdJ1YxyW9GOW0pJNvTXsLaM4zq01F3UIcGtUrfsRz3b7p9LG32u23/XMq03FuLtdOztuCVKStdPVXWm9cUa543N6Ulmkm8iaWTK+hrpNc1fExXsx6Ny0f7otz2d4rNHHLtfM/Ljvr8RHZdSq72qUJLV2dt3Ay4ahB0pSm1G87KWW7W52XiJq9OqLw/XaVgIs21cJlpZpJqWfKr3WluHwZLD4WjUdk6qdru6i1pvL+pNt1PQy328udcTZfUoLNam3NWvdRafXoXS2Y7XjOlLS+k9SeeRWaWV32jAyqoy1lNQu5MtaZLkyvQvxjF/avL8zPj5WhJ8ISfcmbtg07QtwtHujFHHW7R6XAzrlXdpmimzPTL4GN6S0AADpCGIoEYNpelUo0/puq+ymtPvSibzmzlmrzl7FOFNdsm5y8FAtj3c9S7Y1VipGGbNGIlqZpG7GbR4ud3qDBDAu5gAEBICI7hAJQqNaptdGjsQC4TvslGVtetM0U8dJTdRpNtWd9F0fsZQuRcZe6cc8se1a54im0/6STto4ydk+wjPELmowV7qTk+HTa3eZriuRyRe6uVbMTiVKlCOZtpycr3uuGr7RbOko85Jtf25Ja72+Hcef5QbceFjDJGEpzu4qd8kYx0cmk1e70Sv0PhZmF5Q87OjHLC1WnndoqEqTzON3l0cbq2q6+opt05Y3fptbkx4jKbSzp7+HbwtKo3emm7WzZXa6fR8bFuLoJq/Nqk0r2lJvP1R/nSY1Nrin09DQVKze9t8Ltuxe423dimeMx5bFTKKrLpSM1VnRwc7aj/pyXFZftej+Z2djx9DtlJ+NvyOHtB+quNSn4PN+k9BstWpx7L9+v5mfX8PV4KfttdKBfAogXwMretAVxgdIQxFAjj4Wd4Sqe3VqT+F8sfuxRv2niObo1J8ISa7baeNjC4c3TjD2YRj3JJnXTjLxOW2LNVZRInUmUuRtjyadwI5guSqlcQrhcCQhXC5KEhCuADC4rgwgAITArr4SM5Ko4puFKenTJJuUV2XlJP4cTznJ3ERqu7hro6k6aSilfpS3b7JdN0enUraq6fQ07NdjCc297btuu9F1pcTBnweeerc5qWS7dJ0+v3bc+Kuenhhl/r9kXNvV72232t3a8RNgyMmegxXr1RmzNVZfNmaoyRzsY/Sh70pd0JL9R6bBwtFLgkvA81VV6sF1S8ZQX7nqaCMmt8T2uEn+ONUC+BREviZ2paArDA6IARbKjBtqa5uz3OpRUuznI38DlY7aCu9TsY+iqkJQluaaZ8+2k6tGWSbf0XK/pLql87468TRo2Tux8Vp5ZTfF2XjBfKkeXW0pt2UJSe5ZMs33J3LZbUyaVFOH1sJ0/wASRqljzbp5zvK9Iq5NVjz1LakXuafY7miO0FxLbOeztKqNTOVDHLiWxxiCHSzBmMUcSixYgDTckmZlWJqoELgbKucDOBZcTZDOLMBO4kQzBmAkQkwciLZIjKRnqstkzPVYGWjriIrgo+Mm/wBJ6iieZ2driH1KK7ot/qPTUjFq/FXu8NNtPFqgi+BRAvgcXdYAAB0LkZEmRZAoqI5u0NnRqRcZJNdaudeUSqVMmUfPto8lsrvC66rs5FXDYim9JV17tWVu4+o1cKmYq+y0+hFuZD5hUqy+fBS+soU5v7SWbxI/KYexl9yriIeEnKPgfQK+wovoRhq8nIP5paZK3CXvHkY4mPRUqLt5mt5c2y1YqfRUg/fhVp/hU14ncrclYvoMdTkpb1brsui81L83K8Pp3wywx9T2VL6urSn93MpeBa9rZfXjUh9ZTnTXfJJFVXk/UW6TfalLzKFga9P1br3JTp+TLzVrjlweF7bx06O2IPdKL7Gn5GmG0lxPPVXUfrwzfWU6VZ9843K+dS/6cV7vP0vwTy+Bf1fnHG8FfFeqjj1xLFjEeTjiI9Eqi7KlOa7pQT+8WxxMuiov86U4eMHPyLeri53hNSe71SxKJqueYhjqnCm/drQXhUyPwNEcdNayp1UuPNzlH7UU14lpljfLjdHOd49Bzo+cOFS2xB6Z434XV+41QxqfSS58tdPOFzHCvc0QkSrsnIy1mXVKiMlWpcJLYyvVm/pPwUI/kelpHneT8b5pcZSt8ZN+Vj0VIwZ3e17+lNsJPZqpmiJnpmiBzdFghgQOgJoYECNgykgAhlIumWhYDNKgVywqNthZRuOfLBIqls9cDqOIshO4409mrgZ57KXA9A6ZF0huPMVNip9CMtXk/F/NPXugiDwyJ5h4eryYg/mmOryTj0K3ZofQXhEVywS4E8yNnzmfJqa3Sl338zO9hVY6q3blSferH0qWAXAqns1cCeY2fOZ0sQtJXkuE5Oovszuim7W+jD4U8n+pxPos9lLgZauxIvoJmSLjL3eIhjkuiceyq0u6pGXmXx2q/amv/VGp4xqLyPSVuT0X0GOfJiPQu4t6l+bndDTvh5+e153avBpO1/Tjf4WdhU8VUqPLDp9m/m9x3FyVje9jo4LYqhuRb1arOG05d9i2VhObgo951acR08LYvjRONrQcEaIIjCmXRiVBYCWUYGwAAgAxAQAYgAAAAAAAACwAArBYYEiNgykhARyidMmAFTpEHRLwAyyw6IPCrgbLBYDD8kXAlHDI15Qyk7jLzI+aNFgykClUySiWZQsBDKBMALAuILgO47kLhcCdwIpjuAwC4AAAAAACAYCAAAAAAAAAQxAAAAAACAAC4gGIAAVhiACQAACYgAkNEkAEBgAAAAAAgAAAAAAAAABDABAAAAAACExgAhAAAAAAAAEj/9k="/>
          <p:cNvSpPr>
            <a:spLocks noChangeAspect="1" noChangeArrowheads="1"/>
          </p:cNvSpPr>
          <p:nvPr/>
        </p:nvSpPr>
        <p:spPr bwMode="auto">
          <a:xfrm>
            <a:off x="63500" y="-10382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hAQEBQPEBAPFBQVEBAPEBQPDxAPDw8UFBQVFBUQFBQXHCYeFxkjGRQUHy8gIycpLCwsFR4xNTAqNSYrLCkBCQoKDgwOFw8PGCkcHBwpKiwsLC4sLCopLykpLiksLCwpLiktKS0pKSksKSktKTUpKSkpLyw1LCksKSwpKikpLP/AABEIAOEA4QMBIgACEQEDEQH/xAAbAAACAwEBAQAAAAAAAAAAAAAAAQIDBAUGB//EAEAQAAIBAgMDCAULBAEFAAAAAAABAgMRBBIhBTFRBhNBYXGRobEiMlJygRRCYnOSorLBwtHwIzOCs+FDRFODk//EABkBAQADAQEAAAAAAAAAAAAAAAABAgQDBf/EACsRAQEAAQIFAgUEAwAAAAAAAAABAgMRBBIhMUETYTJRcZGhFCLh8CNCwf/aAAwDAQACEQMRAD8A+3gAAAAACAbEAAAAAAAAAAAAAAAAAAAAADEMAAAAAAAAAAAEMRIAAAGAAQAAEAxAIBgIAGAgAYCABgFwAAAAAAAAAAAYCABgIAGIAuAAFxEh3AQASAAIAIGIAEBViMSoWvrJu0Iq2aT36fm+gC05GP29Zunh4urUWjy/24P6cty7yVfDSq/3qto/+OlmjF+/P1pfDKu0shhoxSjB00luUbRS+B0xxnlnz1bPh6uG8BjJzdSeJjGTSWSEZVIR6024+ROOExkf+5g39KnJfqOy8LPgn2NMqlRmvmy7jtOX2ZLqa069XO53HR3Soyt9OpFvviyUdr4yPrUb8ctSk/No0Tlb/kpnJl/TlU/VakOPKecfXp1FxvSm13x0Zpw3KuhJ2bs9dHpLT6L1MSuQr4dVFlkrry7CLoYrzjcvMeopVozSlFpp7midzyeCxk6E7Xunx0U0vKVv5vS9PQxEZxUou6f8s+sy5Y3G7PRwzmc3i24CuBVYwEADAAuAAFwAAAAEAxEhAFgJEwYAyoQhsiAHNk82Im/YpU4Ltm3OX4YHSOZhnfnZ+1WnbshamvwPvL4uWrdsUK0ihzJVpFDkbMZ0eNleq3nLEli5rdKXezNmByLcsVmdnati2jPpafvRTD5XF+tSg+z0TFcMxXkxX9bPzd/y25qL+bOPY0/MOZpPdUa96L/Ix5h5xyfK09SecZ/fovq7MU1bPTf+WV9TXBlWGjWwzvJZo6XcWmpcL29WXg/BLOPNfQrlhb3rtpa8070n5dvD4qM1eL/ddTLjzUcPl1p1KkH1NSXdL9y+GMxMfn0p+9GVN/ducLpVtx4rTvs7dapZN9WnaKhiFNJrgcie1KlrSo//ADqRku6VmZqW3FTj/Up1I2b1VOeWzbaV7dZX067TVwvax6W4ozTV0009U07p/E8rV2k8WnHnFThe2SM485P6U2novor48DuYGo1FR6Ekl2LQryujfcBJgVDAQXAYABIAEBImJjEyoTENiAhWqqEZTe6MZSfwV/yOdQi4UYRe/InL3nrLxbNe0lem4e240/hKST+7cyYyZ105uycTltGOrMobJTIM2x5NO4XIiJQk5BmIhYlCWYMxGwwHmGpER2AmmPMQAgTzjVQquJjY3Wyyy9aMZe9FS8yDo0+iKXuOUPwtELhmI5YvM7O1WxlNerWrR/zU199PzLI47ErdWpy+so28YyXkZHIi6hF08b4dJxGpPLpQ27Vj69KnJcaU3f7Ml5XOpgsfCtHNB9TT0cXwaPJVK7J8mcY1iakehxXfZP8AnacNTSkm8beG4jLPLlyexuO5UqhLMZ29ICNwAuEAFQmIYgOfjpXrUocFVrP4JU4+NR9xnxTLFLNXrT9lU6C7UnUl/sj3GbETNOlHm8Vl1Z5MrbJSZZh8FOom420dtXY0Wyd2GY3K7TqoGWVqEoO0lZ2v0PyKy0qLjZdqBkbjuSqYCAAGIAHcLgIIK4mxiYCuJsBMkJsrkyUiuYFFVlew3/Wk/pS8IwROqQ2BrKT66n+y35HLW+Fu4Kfvv0eso1zTCoc+mzTTkYnrNWYCnMBA6AhiKgE2MxbYquNCo16zjkh70/Qj4yRMKxYKV6WfpqSnW+E5Nx+7lXwM9Zm2tFRioLdFKK7ErLyMFRmzTjxta75KZG50pfJ4pJvNNydk3or2v4GFltLFzjopyS4X07i+Ut22c9PKY77+Y1yo3p0otelKWt96V93iSlXcavNQso5lG1k99rvUwOo2819b3vud+Jo+Wq11CKkrWmt/W3feylwv1dpqz6dvtEvkMc9RXeWCvrZt9XgyMo05xbjFQcdWnNvMtdIriKhiPWUm7T9dpXl8PiKpzaTjH0r2ak7xceq383jrv1RbjtvNvP8ABVcMo04Tu7yvp0WX8Qng3aGq9PcuHb3mmdJ1YxyW9GOW0pJNvTXsLaM4zq01F3UIcGtUrfsRz3b7p9LG32u23/XMq03FuLtdOztuCVKStdPVXWm9cUa543N6Ulmkm8iaWTK+hrpNc1fExXsx6Ny0f7otz2d4rNHHLtfM/Ljvr8RHZdSq72qUJLV2dt3Ay4ahB0pSm1G87KWW7W52XiJq9OqLw/XaVgIs21cJlpZpJqWfKr3WluHwZLD4WjUdk6qdru6i1pvL+pNt1PQy328udcTZfUoLNam3NWvdRafXoXS2Y7XjOlLS+k9SeeRWaWV32jAyqoy1lNQu5MtaZLkyvQvxjF/avL8zPj5WhJ8ISfcmbtg07QtwtHujFHHW7R6XAzrlXdpmimzPTL4GN6S0AADpCGIoEYNpelUo0/puq+ymtPvSibzmzlmrzl7FOFNdsm5y8FAtj3c9S7Y1VipGGbNGIlqZpG7GbR4ud3qDBDAu5gAEBICI7hAJQqNaptdGjsQC4TvslGVtetM0U8dJTdRpNtWd9F0fsZQuRcZe6cc8se1a54im0/6STto4ydk+wjPELmowV7qTk+HTa3eZriuRyRe6uVbMTiVKlCOZtpycr3uuGr7RbOko85Jtf25Ja72+Hcef5QbceFjDJGEpzu4qd8kYx0cmk1e70Sv0PhZmF5Q87OjHLC1WnndoqEqTzON3l0cbq2q6+opt05Y3fptbkx4jKbSzp7+HbwtKo3emm7WzZXa6fR8bFuLoJq/Nqk0r2lJvP1R/nSY1Nrin09DQVKze9t8Ltuxe423dimeMx5bFTKKrLpSM1VnRwc7aj/pyXFZftej+Z2djx9DtlJ+NvyOHtB+quNSn4PN+k9BstWpx7L9+v5mfX8PV4KfttdKBfAogXwMretAVxgdIQxFAjj4Wd4Sqe3VqT+F8sfuxRv2niObo1J8ISa7baeNjC4c3TjD2YRj3JJnXTjLxOW2LNVZRInUmUuRtjyadwI5guSqlcQrhcCQhXC5KEhCuADC4rgwgAITArr4SM5Ko4puFKenTJJuUV2XlJP4cTznJ3ERqu7hro6k6aSilfpS3b7JdN0enUraq6fQ07NdjCc297btuu9F1pcTBnweeerc5qWS7dJ0+v3bc+Kuenhhl/r9kXNvV72232t3a8RNgyMmegxXr1RmzNVZfNmaoyRzsY/Sh70pd0JL9R6bBwtFLgkvA81VV6sF1S8ZQX7nqaCMmt8T2uEn+ONUC+BREviZ2paArDA6IARbKjBtqa5uz3OpRUuznI38DlY7aCu9TsY+iqkJQluaaZ8+2k6tGWSbf0XK/pLql87468TRo2Tux8Vp5ZTfF2XjBfKkeXW0pt2UJSe5ZMs33J3LZbUyaVFOH1sJ0/wASRqljzbp5zvK9Iq5NVjz1LakXuafY7miO0FxLbOeztKqNTOVDHLiWxxiCHSzBmMUcSixYgDTckmZlWJqoELgbKucDOBZcTZDOLMBO4kQzBmAkQkwciLZIjKRnqstkzPVYGWjriIrgo+Mm/wBJ6iieZ2driH1KK7ot/qPTUjFq/FXu8NNtPFqgi+BRAvgcXdYAAB0LkZEmRZAoqI5u0NnRqRcZJNdaudeUSqVMmUfPto8lsrvC66rs5FXDYim9JV17tWVu4+o1cKmYq+y0+hFuZD5hUqy+fBS+soU5v7SWbxI/KYexl9yriIeEnKPgfQK+wovoRhq8nIP5paZK3CXvHkY4mPRUqLt5mt5c2y1YqfRUg/fhVp/hU14ncrclYvoMdTkpb1brsui81L83K8Pp3wywx9T2VL6urSn93MpeBa9rZfXjUh9ZTnTXfJJFVXk/UW6TfalLzKFga9P1br3JTp+TLzVrjlweF7bx06O2IPdKL7Gn5GmG0lxPPVXUfrwzfWU6VZ9843K+dS/6cV7vP0vwTy+Bf1fnHG8FfFeqjj1xLFjEeTjiI9Eqi7KlOa7pQT+8WxxMuiov86U4eMHPyLeri53hNSe71SxKJqueYhjqnCm/drQXhUyPwNEcdNayp1UuPNzlH7UU14lpljfLjdHOd49Bzo+cOFS2xB6Z434XV+41QxqfSS58tdPOFzHCvc0QkSrsnIy1mXVKiMlWpcJLYyvVm/pPwUI/kelpHneT8b5pcZSt8ZN+Vj0VIwZ3e17+lNsJPZqpmiJnpmiBzdFghgQOgJoYECNgykgAhlIumWhYDNKgVywqNthZRuOfLBIqls9cDqOIshO4409mrgZ57KXA9A6ZF0huPMVNip9CMtXk/F/NPXugiDwyJ5h4eryYg/mmOryTj0K3ZofQXhEVywS4E8yNnzmfJqa3Sl338zO9hVY6q3blSferH0qWAXAqns1cCeY2fOZ0sQtJXkuE5Oovszuim7W+jD4U8n+pxPos9lLgZauxIvoJmSLjL3eIhjkuiceyq0u6pGXmXx2q/amv/VGp4xqLyPSVuT0X0GOfJiPQu4t6l+bndDTvh5+e153avBpO1/Tjf4WdhU8VUqPLDp9m/m9x3FyVje9jo4LYqhuRb1arOG05d9i2VhObgo951acR08LYvjRONrQcEaIIjCmXRiVBYCWUYGwAAgAxAQAYgAAAAAAAACwAArBYYEiNgykhARyidMmAFTpEHRLwAyyw6IPCrgbLBYDD8kXAlHDI15Qyk7jLzI+aNFgykClUySiWZQsBDKBMALAuILgO47kLhcCdwIpjuAwC4AAAAAACAYCAAAAAAAAAQxAAAAAACAAC4gGIAAVhiACQAACYgAkNEkAEBgAAAAAAgAAAAAAAAABDABAAAAAACExgAhAAAAAAAAEj/9k="/>
          <p:cNvSpPr>
            <a:spLocks noChangeAspect="1" noChangeArrowheads="1"/>
          </p:cNvSpPr>
          <p:nvPr/>
        </p:nvSpPr>
        <p:spPr bwMode="auto">
          <a:xfrm>
            <a:off x="63500" y="-908050"/>
            <a:ext cx="1885950" cy="1885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hQSERUUEhQWFRUVFBUXFxgWFxUYFRYVHhcYFhUYGBYXHyYeFx0kGRUWHzEgIycpLSwtFh4xNTAqNSYrLCkBCQoKDgwOGg8PGikkHyQpLCksLCwwLCwpLCwsKSksKSkpLCwvKSwpKSwpKSwsLCksKSwsLCkpLCwsLCwsLCksLP/AABEIAMcA/QMBIgACEQEDEQH/xAAcAAABBAMBAAAAAAAAAAAAAAAFAAMGBwECBAj/xABPEAACAQIDAwUKCwYFAwMFAQABAgMAEQQSIQUTMQYiQVGSBxRSU2FykbHR0hYXIzIzVHGBk6GyJEJDorPBFTRi4fAlgqNjc3REZIO0wjX/xAAaAQEAAwEBAQAAAAAAAAAAAAAAAQIDBAUG/8QANhEAAgECAwcDAQcCBwAAAAAAAAECAxEEFCEFEhMxUVKhMkFhkQYVIkJTcbFD8BYjM4HB0eH/2gAMAwEAAhEDEQA/ACXLPlni4MbLFFLlRclhkQ8UUnUqSbk0Gk7oG0FNmlsfLFGD+miXKfFmHa0su5aSwjtYNp8mlypAIvxFRvaWIeThFIB0XVibfcLV7lH/AFKUFRi4tK8nb+9D53EVqyqNRva4ch5YbUZVKuWDK7LaOIllRgrkDLc2JtamB3QNoWB3psb2O6jsbcdcvR09Vcibam3e7MF0CZAMsisFK5W5wFyTxueBpyblDO+bPDfOGV7JKLqRKBbjlI3za63Niem/duJN/wCXDwacSVvUzsl5cbSXLmdhnF1vDGM2pBtzddQdKwOXW0b/AD2vcj6FL3HzhbJxHSOIodi9qTSTLKYmVkLEZVcaF3ktqDaxkYX1uOI436l5QzAg97jS2gSSwsZCmUfukb1ucOOnCpdNJK1KHgjflf1M6YuW20W4SG2VmBMUYBVVLMQStjYA8OqncVyx2jGFLyWzXtzITwVGPAdUi+muPFbckY82BgHTLICr6nJLGwW3zABM+vHhfhY8WPxcswUNEwysxFkfpWNbajoEQ1pSpwnJOUIpf7CU5JaSlcJDug43x3/ji92s/GBjfHf+OL3aAd6v4t+w/srYYR/AfsN7K7sthe2Pg5+LX6sPDl/jfHf+OP3a2+H2N8d/JH7tARhH8B+w3srYYV/AfsN7KZbC9sfA4tfqw6OXuN8d/JH7tZHLzGeO/kj92gQwr+A/Yb2VkYV/AfsN7KZbC9I+Bxq/Vh74d4zx38kfsrPw7xnjf5I/ZQMYV/AfsN7K2GFfwH7Deyoy+F6R8DjV+rDfw5xnjf5I/drb4c4zxv8AJH7tAxhn8B+y3srbvZ/Afst7Krl8L0j4HFr9WGxy3xfjf5I/drb4b4vxv8kfsoIMO/gN2W9lbDDP4DdlvZUZbDdI+Bxa/Vhr4bYvxv8AJH7KyOWuL8b/ACJ7KCjDv4DdlvZWwwzeA3Zb2Uy+G6R8Di1+rDQ5aYvxv8ieysjlni/G/wAieyg4wz+A3Zb2VkYd/Abst7KjL4bpHwOLX6sMDllivG/yJ7K2+GOK8b/KnsoOMM/gN2W9lbd7t4DdlvZVcvhukfA41fqwv8MMV43+VPZWRyvxXjf5U9lCe928Fuy3srbvdvBbst7KjgYbpHwTxq3VhYcrsV4z+VPZWRysxXjP5U9lCRh28Fuy3srYQN4Ldk+yquhhu2Pgcat1ZNP8XVEj3+N3bvEkmUiIEhiF5oyc7nsBYXOo01oDyixsjBczklJsQgOgNlKAXsLX4+muqUYWUYczd8iTDogjMayARuCpZ15tixyhSTcZbi2poZtd7oGsQGxGJYAgqbExkaHUaGvl5Rbck17nvRasrcyxpXfMiowXMz3JGbQAnQXFOnBy+NX8M+/Tf8WLzpf0midc65G7OHvOXxq/hn36x3lL41fwz79A+UvL9cHPuWiZzkV7qygWJYW18w+mhXxux/V5O2ldUMLWnFSjF2OaeKowluuSuTLvObxq/hn36XecvjV/DPv1Dfjcj+rydtKyO65H9Xk7aVfJYjtZTO4fuRMe8pfGr+GffrHeUvjV/DPv1D/jbj+rydtKz8bcf1eTtpTJYjtZGdw/ciX95S+NX8M+/We85fGr+GffqH/G1H9Xk7aVn42o/q8nbSmSxHayc9h+5Ev7zl8av4Z9+sd5y+NX8M+/UR+NmP6vJ20pfG1H9XftrTI4jtZGew/ciX95y+NX8M+/S7zl8av4Z9+oh8bUf1d+2tL42o/q8nbSmRxHaxnsP3Il3ecvjV/DPv0u85fGr+GffqI/G1H9Xk7aUvjaj+rydtKZHEdrGew/ciXd5S+NX8M+/We8pfGr+GffqH/G1H9Xk7aUvjaj+rv20pksR2snPYfuRMO8pfGr+Gffpd5y+NX8M+/UQ+NqP6u/bSsfG1H9XftpTJYjtYz2H7kS/vKXxq/hn36XeUvjV/DPv1EPjbj+rydtKx8bkf1eTtpTJYjtYzuH7kTDvOXxq/hn36XecvjV/DPv1D/jcj+rydtKXxux/V5O2lMliO1jO4fuRMO85fGr+Gffpd5S+NX8M+/UO+N6P6vJ20rHxvR/V5O2lMliO1k52h3ImXeUvjV/DPv0u8pfGr+GffqG/G/H9Xk7aVj44I/q8nbSmSxHaxnKHciZ95y+NX8M+/SGCl8av4Z9+oWe7DH9Xk7aVL+TW3Ri4FmVSgYuMpIJGVyh1Hm1lUoVaavNWNKdelUdotMzicNMqM29XmqT9GegX8Oojy9e+4PWrH9FTzH/AEUnmN6jUB5dcMP5jepK52dFkTD+LF50v6TRM0M/ixedL+k0UtRcgyoe6kv7cP8A2I/1y1EljvVk8usEjYkki53MYte2maTh6aDYDYCJZnGa54HUD7QONfR4XFxhRSfQ+bxOEnOs2mRaPAseAJHWBpRNeSGJKq27PO4C4zfeOj76JScmJt5iJI5REZWJXIJUJDPEwVynAKImC5dflG6KxNsjFbxz35KVNsovItufGzHmnS/yw0OmdALWFZS2jUfpiax2bTS/FIBYvZDxMVcWI6ONM96mjkfJua6s0+Zsyl7iW7sIcPHc2IzljA3E8JSQcwrnwXI+USRySTBxGH0OfW4lGl9D89dTrzLdNbQ2hJq0omM9nK7cZAvvY/8AP+eSt+9TRPY3ILGS3VpGQkSG5MhCkgKhvfnDTNbhrXRiu53LE0YkxWWSaSONCqTNmC71ypcA5QA6WLcTHrxpLaUY+wjsty9/ADOFNLvU9VSb4qMURY4lSCJQQd4b5jdL6AFh16aaW6a4tp8hcRA2Zp867wn+JwLIRm16Qrc3gC2lIbSUnZIiWy3FXcgMcOaQwxp/Ccn5VvvHuTG6AjPmBJDAgnoBvpTMWw5swzzMRaPMAWFyHDSgW1AIDAaggECunNSa9JzPCwTtv+DHexrHe5rd+Tc5vaXXn2vnvZnjaxYWP7h4DpHHjT8ewZgJflCxcWUnPZWzE38mhGgosVL3iHhIpaT8HI0Nq0y10xbLeK+dsxIQE3a5KrlJ167X+81puq6adVyjdnHVhuS3U7jGWsFaf3dIx1feMdTny0rU/u6wY6bxbUYtWMtPZK7E2SxW91H33qkqkY8zSEJT9KBlqQWu5dmMT0fbTU2CZRzhpVeLF6Jl9ycdWgNhseSspcAbrquL83NwbUVtgcWzkhlAIVGFieDAkcenT7NafTZcY4Lre+pJvpl1udRbS1Yj2ZGosFtqDxa9wLDW/QDXPatpqdjrYd3snr48jeBn3kYYgAksLA34MV/tV29zJf8Ap0fnzf1nqncDAsdgo5oJNrk68emro7nj3wEZ/wBU39V64NouXBipdf8As7tnbrrSlHl0D+P+ik8xv0moDy64YfzG9SVPcf8ARSeY3qNQLl1ww/mN6krwZHvEw/ixedL+k0UoX/Fi86X9JopUrkGVl3QZ2XGaG3yMf6pKGbPZ2IzNYX69bUT7oQHfg/8AZj/VJUdvrzQR5ONe5RSdFI8CtJxrSbAG3NmYtJ5xBviiTS7uxYhkxCWNusRkfdp1U5t3Zs8c9sPnaNY4ZbgsRvIFdAl+ktobdN6PCU+X/mtJZTWawi6mrx7v6QDjtl4gw4YJvM8sckc3zuZvJVmzN1Zect/JaivJPHTRqu+jl3uIcgkjSLJEEjLg8FLIT95+/qEhvTgmqcqlqmQsa3o0iP7D2XiGw+JV3mjm72OlpVDYlJt4j713ZZHIBXmADK3XR3CzzO2ElkWUNNtGefELd/k4WUoiMP3VCqND111nFacKa3xrJYNe7NXjmuSIxhtn43Okbmbdlhg2YlgNwk8c++v1NZhm6tK75GkbaLSiKREeXGRvYYhgylDuHZ3YpYtqAigL03uKkEL6c5yK1lbqe/3VCwsU+Zd4x25ETfYky4HCsElZmdTiVImd7AMq5owwfKNOapHRRLvHEDCCBEmaU4R3WVlKWbMQsbXN1kKjQX6Vo0mIYaXNuoGnY8eem/prR0pR9LM8xCXqXyRjE7ITdYcxwYsQBpRiEKy7wzGBd02XNmKby4voL30rj2psTFNEgkWVpF2avzTJ/mBNdVOU86QIdQb63NTcbQ11FYk2jfoH/PsrPgyuaZmJGNl4Bo5MSpDhM8ZTNmIN4wZLFtTzr3rpMVHlnuNMovx660xCbw3biBbQW9VdtGrw1unnV6PFlvIBmKsbqjUWCj6b1iTAoTzbjr19tbZmNzneEkBd3Wu7opLhBfm3++39q1TZjG9gNPLV+PHqZvDSvawL3dOCVh010SYYrxFNlKlzjIooSiad9t11zyyFuJrvw+z3k+aOHHgB+dNTYRlNiLer01VTgnZF3TqNa3sDjHWDHREYJibBSTWDgH8BvQa04y6mWXl0OBY6t/udD9gj86X+q9VSYrdFWv3Ph+wp58v9V683aE701+562zIbtR/sHsf9FJ5jeo1AuXXDD+Y3qSp7j/on8xv0moFy64YfzG9SV4kj3yYfxYvOl/SaJ0M/ixedL+k0Tp7Arjl9AzYsEKT8inAE/vSUHw4lUWVG+5Tf01L+VO3IYZsssqIcimzNY2JYA2+40HflbhRxxEWv+oV4+I2/iaE3RjRulpfUxeBpylvudmzgUzWtuzbzeNMd4PfWJvVRKTltgwP8xH9xqFbc29JJPvIWbIo5pGbKesnoPV91MPtzG1ZW4aj+9znxGHo0o70pX+hJF2PL4Dfl7a2/wWXwD/L7aWxeWkZQCZgjcNTYH7DRteUeH8fH219tctX7SbQpyceGvJtT2fhqkbxl/AJXYUp/d/MVuvJ6XqXtCiy7egPCaI//AJE9tOrtSMi+8Ttr7a5JfajaPavozVbNw/u39QOvJyTrUffTnwZbwh+dFF2tGeEidpfbTgxq+EvaFc8vtJtP4+hotn4b+2BxyZbw19Brccmz4Y9BowMSPCHpFbd8Dwh6RWL+0u0u7wX+7sN08gb4Nnwx6D7az8Gj4wdk+2jO9HXWQ1U/xJtLv8Ifd2G6eWBRyaPjPy/3rPwbPjPy/wB6MlqVVf2j2k/z+EX+78Ovb+QQOTf/AKh9H+9ODYH/AKh7IokW8tYEnlrN7f2g/wCp4RZYKgvy/wAg34Pr4begVsdhLa28b0CiOaln8tUe3Me/6j8FlhKK/KCjybU6Z29ArT4Kx+E/5eyjGYddYJFT9+7Q/Ufgh4Kg9XFHAmw1Atma3/b7Kwdhp0s/pHsrvzDorOYVn98Y79Rl1hqPQHjYqdbdr/as/wCCp0F+0a7s1LNVXtbG/qS+pOXpdqBcvJ6JuOb0j2VL+S+DWLDqi3sC/Hjq5J9dA81SLYh+SH2t+o172xMficRW3Ks21a9mY1aFOC3opJnTj/opPMb1GoFy64YfzG9SVPcf9FJ5jeo1AuXXDD+Y3qSvrnyOcmH8WLzpf0milC/4sXnS/pNFKlcgUH3b7/4mLD/6WL+pNUADHharI7sb/wDUrf8A2sR/8k9QfBYoo4kUAlDezDQkEadZrgqt7zsefWjq2idch+Qai02KXM3FYzbKo6C4/ebycB9vDs2q15H85vRcgflXHsfumxgDewuvlQqwv9jWPl6a5dp8rcM7sYi/O1sy5bE8Rfh9/lr5+nDFSxDlVWnt05njY+jVq0YtLVP/AIBuOwCtmW3HUeQ9FRISAaHj/wAFSLFbaUXIILHQAa/Zepl3K9kYJsLLJIkMuKDtzZt2SqWGQKshAsbtzuvS+lq96lTctGdOAoTcWplXbxa79gbBmxspiwyZ3CljzlUBbgXJY9ZHpq1sFsvZcuPxeGOGgT5GNwx3Rs7Bll3ZBISwMZsLahjW/JnD7NbHzQwxwKuFhSMSaB5nJtMxcWz5cqrfrZug1uqCXNnprDJPmU1iIjG7xuMrozIwuDZlNiLg2OvVSWax0JHVY1bnJvkls58NPBiO9zLFMTJIuQFM2WfIsjfOCXMZI4hTpXVtjCbHjwo2gsMDKsLbuMKtpXcrkDR8cwIt5AzVDw6fuHhnfRlNd+nhnbtG3rrbv1vGP2j7avTAcm9m5MOqQ4N4mjZs7bsyNJZCtidTcGQnqyjhQjZXJbBYV9oYiTvWUqztHEQpSFQHZIwpJBLKYzcDiSBwNVyy6jLPuKhONbU7xtf9R4+mnxtOXxr9tvbVs8iYMDicM+K71woxEkhzw2iIjAbKEVZCFF051xa5YnyCDcoeT0c21zhsGFhSR1Qahow+TMxGQmy36BwseFVlhlbSxWVCSWkgCNpzDhNJ229tOf4vOOE8mn+t/bUp5Sdyx8DhTO06SEOq5BGwBzHL84t0ceFQ58JzLjjYnj0DjpXPOiouzRlKFWPudY5QYn6xJ2zSG3MR4+TttUyHcQmETSvikFoy4VY2a9lzWJLCgfIfuby7ShaVZ0iVZChBVma4VWuLEC3Oq+U+ETwq3UF/CHE+Pk7VZXlBiR/Hk9Na8rOTrYHFvhs+9yqjZsuW91DHS54fbQ2GJibWNZSoRWjSM5cVO12EzygxPj5O0a2PKTFePk9NDUwznoN/760ywYdB1F/uqvAg/ZfQhOr1YaXlXigLb963+GGL8e35UEyva/H7OPC5ptmPT/zovUZan2r6Infqr8zJAOWuL6Jj6B7KXw9xnjf5RUeLEcQfQa13p8vo+z21OVpdi+hZVavcyTjug4zxin/tFXX3NNqPiNnRSyWzM0wNuGkzqPyArza0tvur0N3HjfZUJ/14j+vJXVhKFOE24xSOrD1JydpMl2P+ik8xvUagXLrhh/Mb1JU+x/0UnmN6jUB5dcMP5jepK9CR1kw/ixedL+k0UoX/ABYvOl/SaKVK5Aobu3X/AMSBHAYWEn8Sa1QR7cVFyDYa6dGv22P5VYHdkky7TuRocJCNb+MnNtPsqujObi3QV6La8DXJNfiZxVPUx+11LD5qkH7L3B/OjvJHkLidpFjEVSJTlaR72DW0VVXVjYg9FtNdaj07AAhbcSttbW6PSTV19xDacbYFoQRvElkYrpmKtYhrdXFfJl+ylOKb1JpJN6gRu4I4By4xSfLAwH2XDmohDyFxEmOfBR5JZIbiR7sIkBUEMxIuLFrWtcm9uBNWJys7kUuIxMmJgxsiO7Fsj5yF0Ayq6MCqjoFjauvuPbGkgTGjEA78YoJIzMWZgsSMpzH5wO8JB6mFb8NXOjcVyOxdwR8vOxiXHQICVBt1lx6qjXKzuez7PAeUJLCTYSpeymxsHU6qTYAHUflXZ3T+UOJTa0m7nlRYDEFVXdUHMVzzQbG5JvfjpVucv8KJNl4tWsf2eRtegqM6n7ioP3UcEyN1PRFTbB7j82MhSYSwxRyAMnznfL0EqLAHyX6aLv3A3UEri0ZugNCV+3UOT5OFc/J/udbWlw8StjXwkNrpEHkzqpJbVYytuPzSxtep5yC5Ktgd6r458UzBCVZiREQW1UF2Ivfp8GpUESooo7a+w3ws7QTx/KrYWU3DZvmFT0g/d9gtUy2V3EcU4BlligvrlAMjD7ctlv8Aeaz3XiBtnCjrjw3/AOzJVj902dk2XiWjZkYKtmRirC8qA2ZdRoT6TVFTWtyFFK9yA4vuFSgEx4qN28FomQHqGbM1vRUa5HYV4ds4aGVcsiT5XB4hgjHo0INwbjjepx3DtpSyDFRySPIqGFlzuz2zCQHLmJIByKbVzcp8OF5UYMjTMIifKQsq/foB6KncTs0LJ6ok3df02a1uiaE/z3qksSzbo6D5pHl1F/7Vdndie2zHJ8bD+uqRxcdkY8TYeo/3rKsvxIzq+pHpXFf5Nv8A47f06gncCH/T5f8A5Lf0oqneM/yb/wDx2/pmoJ3ATfZ8ut/2lv6UVdJ0e5Fu6Sv/AFaY3F8kNr9HyYP+1AYhduIuS2vUeGv3dVHO6cwG1pbm10iA+3dj+9vRQXei/AWI6ON2AsR/zorza/rZx1PUNQoWGbh80/2Pq/KkUXQdJsQOoW0Pl4/lWTJdbXtw06bgn/8Am1c8IzADpBtrxHGy3+31VjqzO6HmhGYHSx5v29A9QNNy9WXjcDQceAv1a1tKnDLrrmHpXh9lZxBy5vCBuCTp4RP2mpSINEUMOcBbVdBwN7a+j86Yk2amtuIPo+aB+Qrfd5R5bk6mxJB6fSPQa1mXUcCShew6NT/a1WsyppJgl8nHKb8Oqr07kuH3ey4l6nn/AK0hqkMPMMwudPLe331eXcsa+zoyemTEf15K6cPpKx0Yd6knx/0UnmN6jUC5dcMP5jepKnuP+ik8xvUagXLrhh/Mb1JXZI7CYfxYvOl/SaKUL/ixedL+k0UqVyBQvdyP7f5O9Yf6k4/59tQOOzXIsLWuOngzadn86sHu0QZ9prc6DDRG3XeSYCq+UEEEDpNvKQAD6ya5anNnFU9TNG0NrdJB6720P5VNeSvcuxGMw64vD4oQsHdVBEgIykLfeRm41HV0VDY8SOcbE2+d1cQT5eINb4DHzRkmGaWM3IO7kdCTmAvdCOr86QaXMQaXM9Dcg9iYzCwuuOxXfLFgUN2bIttQXezNcm+vC1cHJnlth5dp42BXXnNEYzfSVljWOUKf3rFV4cbEiqZfauLmBWTFzyx6AhppStr6XBax+/rrgxkFn1B+aSLacBe/2+WtXVRq66voXByx7kT43HnELOsccm73ilSXGUAHKQbG4A42seujvdQ5Rx4XASKSDJKoRI7jOwJGdgOoLmN+Gg66pGPlFjQuVMZicoAGk8unN4DnafdXHM7NITIzSOwPOdmdjZTqWYknW/oqOKlyHGj7HpLaarj8BIsE2UYiEhJFvzcw04WPTYjjxFRXuZ8gn2U8xnmhZsRkVAmYXK524tbMedwAPCqhwO1poTeCeWIFmzCOR1BNtLhSA3DiR0imcVNJIwllmkeQZSGaRmYagCzEkjS/A9FOMhxkWz3VeRe9mj2gJbbg4aMx5eI75Goa+n0vCx+bU25Z7CbGYKbDowRpAAGYEgEOrXIGv7tee49oYmeaESzzSL3zAAJZpXX56a5XYgWuKvLumzsNmTtGzKw3ZRkLKwbepazLqNL6+WtFJM0jNNXOXuc8hm2ZHLvJVkeUqSUBCqqBgoF9SecfyqueWHKhW22mLiIdMM0aix0kyZt7lPT85wD02BoAdsYqWPJLi52XQOHnkZSCL2ILa9XT+dNQYdL9QH5jKFv69PLWMqq5IwnWXKJfm0MNhtr4FkSTNFKFIdCCyMCGU2PzWBGqnyioThO4baVTNi88akXVYsrML/NLFiACNNBVcYdJIlLxPIjjS8UjIRqNbqRwFu0K64uUON0WTGYnVgP8xLa1hm/e52hqeJGWrJ4sXq0XJ3RuVceEwckeYb6WNkjQHUZgVLkdCqCTfrAAoR3B4suAlHViW/pxVVJiGhJzlgBcm7HUKxvrfp9NYixToFyPIgLtmyu41sATYEdAGtV42pHHV7kk7qUOba8un7kH3c0f2v6Kjs7Frqv7qr5NNSv5j862E7G75ixAzBiSxuNbEnjopH3isMyqFI1ZwFsw6jWE3vu5hKW9K5u8S2bjmya9X7xsPb5acQZgSDxYnrGY+XqsQaaxOoGXLqLW4eXX/nTTcYyhlI0PD7SSCQOq5/KqWsUeppnOUAHgt9fKbf3pzEScG0IsAw11GUA6ecCf+6tp7kRgAhbsDbWwDkX9JpiwI8nAaDS56+u39qmwOiNbjnHQgcemyi5P2mmXNsul7BSLcOAUAntH7/LW2HYlr9FjqevUWH3WptYecxBsMi26uIB16Dw9BqLAf0431Nx944/dpa/lq7e5QttmRD/XiLfZv5DVHaltbWFwdOs6+W1tavPuWR22bED4c/5zORXRh9GdOH5knx/0UnmN6jUC5dcMP5jepKnuP+ik8xvUagXLrhh/Mb1JXVI7CYfxYvOl/SaKUL/ixedL+k0TY1K5Aozuy/8A+mptcDDQ30J4STEgeU8KgbYcgg2J0a97mz84E+Sy5fvNehIeX+FkUOgeTMXChVQuwRS8hy5rplUXKvlbnLzbsL7Yjl/hEOrEqYGxCsuRg0SxiUkKrZlORgwDhb62rJ0rtswlRu73POiwsGay2DOOA1uQOH3m9OTIbXte7DMbEXOh+3iLV6GfltFvVjET5v2jMGCqVMUUc9rahsySoQQenXpFPbA5U99OqiHKr4TD4oEuCcs2bKuULxBRrm/V16OFcjg/J5vJaO4F8rBSNNOAIvby2roKOzE2JFj+6eDKF+/QW++vR8G3L4s4ZocpyO6tmBuqsqi4sNSHBspaw+dlNq5tn8rVmxG53RAL4lEclTmbDsiS3UaqLvobm+U8NKcJDgfJ58iwTJwBvrfiLHUdX2CtVjLOCAdM3G40OhH+9eksJttWxk2GMZBiiikzXUhlcuBYDUWKHjT2O2ukciRZGeSQMyqgBsilQ7EsQAAXUcbnNoKpwfkjgfJ5rEV43sNc19QbaC9awwEAnKxv0+XRrW+zSvQC8vcKQCA5Dbsx2QfKo8u4R49fmmSw51iLg2sQa2h5c4ZmVbOHYqqqUGYtvZIHAF7cx4nzdAAB1BpwfkcD5KAxMBJcWYgANw6cmun2g/lWUhkCWUuVLA5btltx1Xhp/YVesXdDgYoRHII5Yw0eZCJJGaWKKMIhFmDNMBcsOB6Na1XuhwmVQY3EZQEvYZkc4o4Qq6DQLvAOcCePC2tW4XRk8G3uUbl67i+fQKb8SR9vRbqtWyZ0uWUngALHSyg8PLr6Kv7D8rUbAy4tonRYt/dDkLNumdDYg21KW19WtZXlDIZdwuHDTJBHNMokARC5IVEdl555r6kKNBqL6VdC/uRl/koXPa6hCTpbQ2y2uAeuxUGm8hygknRl6D06HX0eivROzdq7yXERMgVoHUaG4eN0DxvewsfnAjoKnUgg0JHLb5RoTh/llnhhyiRTHnkjaaxltZSqI2YWJvl45qcH5Iy/yUeIGUPYG6kLbLx6Sb/YorZMM7FgQy5VLcDbgTbhY/NHpq6cH3Q4pTEVhcRyd6hnYqCj4gOYwV6QClmN9MwtfW3XsjlxBiDNZSEieNVaxfeq6llcKgJVSAfnDq4cKcD5GX+SicFEwUooa7BiDb96ym1vT956a3EfNDFSc2YAWNh830Vd+2OWy4aSRJYTdIDMuRlYsu9WFAwsN3ndlte/73DKRXNie6EsYcHDsXhGIaZQy2SOBoxIyMR8pcSqQLDpvYinA+Q8P8lLd6N1ML6CxPSRf7hm/M9VPmEl7a2Ujr0Ayqejhe9Xfs7lnHNijhxGRzsQqtmUkmEoJM0Y5yA57qT84C+lxdTcvMKHkS7HdNldgoKAiVIZLm/NCO63LAaKxXNlNnA+Rl/koxfsYkX0K9JAOn/ca5Y4JMqgj5pHEGwBF/UTV6p3QcPnOa6x2XK9jqScQLkW0U96vla5vcaC4u4/dBwohabnZEEZc2RSM0ZmC5XYFnCC5RbsL8DTgW9xl/kpJsIwsMutxprbXML6eQH01zujGy5SBbjY8OHqsavmXl1hlL3EllkEWbIFR5SofKrsQt8hzakC3oruk5RRbuB1V375tukVbSNzDKea5AWyKxNyOFuNr1y3yMv8nnx8OQSoBvmve1tdAR1cPQb1eHcsH/TYreHN/WenMTy6w0ecsHAXeWOTRzE6RzhNbko7qDcDptmtXdsflTDPKYkEiuBKbOmUfJy7mUA9JWQgdRzaE2NtKdLcd7mkKW47hbH/AEUnmN6jUB5dcMP5jepKnuO+ik8xvUagXLrhh/Mb1JWsjYmH8WLzpf0mibUM/ixedL+k0TNT7Ag9tliKV2IGWRt4zyzGfMrHCatnM2Q6pxykMdLGtcXsnZc6ThZI4jaWBmWQoqM0CxyZI2bdE7lVGYLqE482mp+QkzBvoxmE2u+bQyYlcUT/AJfoZALdI403NyXxMj54pMP/AJmSdjvS+Vnw5gcL8jbqbW9q33ab9yuobl2Dgd22bK26zSyOJZN6M8dmZ5VfeWaJQNTYqoFrAWcwy4aJ4ZlR43xEaRRreQARrG0qqYc2SNUUMeAylj0nUI+w5Ej72z4ZVdcLHu3m57RRjLu7iBXfeLGwuxbQNlHEUWMOIbFb0jDMYot2I9+/yZds7M1odCyqgAIFgh45tM7RRJtiNn7PkDmR42EqWJbEMQElO9OS8lo1fJm5mXNk6hWMVsnZ53pcwjeBxJeaw+UUSyWAeyF1RXYrYsFDG4FA9n9zx4pI3yxtuy5yNO2VgUKRK37P82JWYJ5xrGA7nLxEErHJ8k8ZDzvZwyvGrkjD/OWFzEP9NabtL2l4/wDRqSHF7Fwc0kt3vJOBFJadyXVbSGPIWKgBSTYLoJG4Zrnpx4wjuGkkQSQXuRMY3jViuYMUYHKSEuraGy6cKjWzuQuIgYvGy7zctHnMxJEjEZp7HDWMhVVXUWsoFa/BSR3knR4edKsvMxLmFZo5S5cruSpa4KsdOBJ52tVcYX56AJ4vk3gXCojrEXeKRCktmZI5DOiRXbmIWDG0dukjUXG+G2VgTNh5YpIv2dZI41V0YF5+cWLXLO7Wci5JOdzqbmg6ciZiYmV42WORZVHfDlDIJZJnZbQWXM0pBt0IoBFqa2TyIxAiiOeFnjXChXWU5AIDIVAXcENcyyXN+q1rVO7C3Mi4cXYeDnXdQqBuIokjdSWCxl1mTdsHvcNEpz6EEaGmsBsXZ0cK55YpAOYZXnF3bfHF2LBrX3t3txsNbihmA5MyYcbgSwjOkUTocRlaRBHLGi273zLmzO11trFpoDT+F5HTJJGzbp3jaJwDKwDCKF4EUqMPwyykkjptwGlN2nfmTqHo8BhHinwkboRIJt5GkuYqXLb2y5ju+cxNgAAx4A01Fs+CYMZM8kmGG4lku0byZVWRlcRMokU5wcputy2mtDOTPJ6bD4oF9yI1jmSNRMXkyvMZy30S5rNprrY3uSNTeC2cyd96qTNM0ijMdA0UaLm0JU3jboP38KpJJNWdwD9k7Ywi5sR3xc42WO2bKGUmIGGIhPowEF+d0sTe5prZ2F2YYQI3URvJvEzYiYMJQ5BkQySZ0fO5BZbE5tb3FD8HyNljKZWizQ96fxzp3ukiLmUQfvCVieHAW6a5X5GTlUXeQbkwywX3xzMsk6zFVfcW/dK3Av8AfWu7SfJkaklxOzcBCN+I0th93GBGSbNGSkSbtWytIplKrmBYF9ONdYkw2GnfRY5JozLK3BQkdkDOScqDngDr16iaFNsjEtIoPe5CYlsSY96QSSCIwckA0ViGzMCSVW50rafZMzviN6uHY4qMRZTPICsIQjIoMJzavI17cW8lZpR92SdGI2VgA85kdLzllmD4h8sjDKCrI0mUFcyAaXXOtrXFYk2Hs5gsbboneSaGZi7u0iiZZDnzTZpAisrlgSFBGgFR/CcgntILxyF4XicnEEkSMQZJtMPpKckfHxa0oeQbATKDGWeONc3fDZ4mVlkMy/s+jvJGkhvoSlX3aXcCYYPD4YzGWNkeVkIzbwyMI81mCAsciZ1sQthdRfUVyHZ2AcyjNGRNvI5EE7ZGZxeQboPlVyFJJChtCb8TQbY3JKbDlnw5iAkMR0nLARoSzRqe9zzZGZyxGt2NjXEvIJty2HQwBhkyus1p0CZ7XYQXbmyslyBoxPE1W1O/q0GoaXA7NkV0Kw5ESBDmkAQxQhZYWU57FF3y87pzWNwRd2bk/s1gYyIhnmmJAmZWaaUbudbq4N2DBSnDgLcKBbU5HgG8ve8atKXyNiSiNGIYo2i50GseWCNj5vVWU5EygQxGSMlDvcrYglpXXELM0pXcC7XCoWseaQNKlxp+zBIO9Nn5GAeEKZw5Kz5Ss4UKCrq4ZGyqBzSNL6amncVsLBoRnsju6FWM8iSl1j3KlHzh827OU2NzmN731jp5FM6RxgYdjD3wNZS4Imcu4kj3FjY5QL+DY3uaJHYmL3wlLRFwsqc6U/Qs6PuwBhxYKVUBuNjrc2qrjG+jGp0S7J2awkLGEhiUb5Y5VZmV3AGe0bO0SsctixW5vrXfsjZ2E3hlw+7ZwJLskhe2+cTvcBiBmez8Ps0NRrDchZlMX0Z3O4CXmYcyFnaNG/Z9dZDduOgtbW5fkbyYfBkg5cphhjuJCx+SuFOXdINQ5vr0Cw1NHGNtGCRY76KTzG9RqBcuuGH8xvUlT3H/AEUnmN6jUC5dcMP5jepKykSTD+LF50v6TRShf8WLzpf0mioqVyA3Kuh+yq22NyDxkCLlZFZEwSkB7GTcYhpXAdEGVGRmWzAkltTYa2bSqQVoeQ2OYxMZlDJYhi7uUcNtAhhcc4qMVAOj6MjoFy3JjkzNAuKLLlaZIQuWVnfOkG7ZjKy3BL84Eg8b26KmlqzQFdjkhjt0EEutplQ7x1aN2MW5xDldJHUJJdRYHP5WuztvYGPDTyi5DtGAkLyDN+2wurBRqp3G8DNfpP7tqsm1K1AV5NySxwHMlsGDLl38nyI79XEIAxF3tCDHfQ9HzaObO2DKmGdJDvmJxB3TMNw4eaSRAxKFvmMo6QLWtapPalagIIOSuKGExOHXdKuJOLYsSc6F1URA5FCtch8xUAAZQAdSSmxNgyRb5i+53s7yrFEUMaAxxoAxK66xljly/OPGjW2nCwSE70gLe0AYzHyIFF7nhpwve44iu3xG0jDGR3yGMUxjCpJdcQcShginZ0UuqwMVLuMhs+twDUAfwPInFq6uWAcDDCRhO5eV448UssmdlJGZ542AIsLcNBfr2NyNnSeCSRg2SPExZg53yq+5MbkkFXf5N72FueDYm9c2IbaJfEBGnRrYy5ZHMQAxCd6bjKrXY4fOLxhiCbsLgV2YKTEukOGlMiNNippecx3yYCN94iu3zrsWij1ObK+uoNTqDu2xsCWTEYYhVaOF0leUsgxDuubdoSFAEY3jE2+dfLYAklvYXJCWDEYp2nYicQHeLlEryJvN4XDBlHzwAALWAAAtQbaEu0Q2K3ffOa2OtZboF3kfeJgzc1m3eckJzjzr87LXbhJ8RJHHhnMwabFykM28V+8oirsy57SoGOSLnkt8odSLGoBnlByRnxEuJKiOJXw00MRVgC7SZDJJiLAM1zGigC+UZjc3sOPH8g55BKQsQ3pxoWIsd3Bv44USRSBYspiZiFA+mNvLtjG2iZsQI2mRj39ZmRjAsdo+8jHlUgvbN8wM18+YaCpByWacYeU4jeqN9KYQ13nWDQre4Ls181gwzWygjoqQDsHyLkTHGYSsqDfsXupmeSVIkNjbRF3WYB81jYDQXpbQ5ITNi1lDKy7zBvvHPyqCAyl1AUAHebwDSw5z3HWJebaDYDDlTid+FxSspSVJWnJ/ZXdmjC7tekMVQ3HHLajG2nxDRyDPiFaOYZNzh5rP+z3yFomzvGZCeeMtiAp0Gpgb5H8jZsMGDvkvDh480TKzMYzKWN3T5h3osGBfrbhXLPyAld585GV+/TnRrSzCeSOSJHzCwEe7y84kEWHAm3dBicQcXhBkxEfyaticwnkw4JhsIEYKULbw52lLC2W2Y5iBNgKAinJbZWIwxMbqhSR553K6LGzsu7hjX7AzMbWudONBZuQeIbEzSIyx7yXGOr5tQs2HES2CqHDh1DXzWAGmp0sW1K1AVltPkPjp43VnXnBhlaZ2W3ekUHHLwMqM/D96/EmjexOTM8eO38pDALilMm8ZmkEk6SQ2Qi0YSNMmUac0WveplalagK7TkTild2jEKOJNoSIxLHe7++6jcKAQikhjr85Ft101FyFxly28AkEeOjicyMXgEpjbDkEDXKVkBA4Zha9WTalagAnJfZkkETLJmuZCwDS73KCFuqkKuVc2ay68b6XspsCs0qAYx/0UnmN6jUB5dcMP5jepKn2P+ik8xv0moDy64YfzG9SVWXIEvliYlWQqCjP84Egg3HQRanBLN4UXYf363T+59ZrapXIDW9m8KLsP79LezeFF2H9+naVSBrezeFF2H9+lvZvCi7D+/TtKgGt7N4UXYf36W9m8KLsP79O0qAa3s3hRdh/fpb2bwouw/v07SoBoyTeFF2H9+tc03XF2H9+n6VAMZpuuLsP79INMOmLsP79P0qAYzTdcXYf36Qabri7D+/T9KgGC03XF2H9+lnm64uw/v0/SoBkGbri7D+9WCZuuLsP79P0qAYBm64uw/v1tvZvCi7D+/TtKgGt7N4UXYf36W9m8KLsP79O0qAa3s3hRdh/fpGWbwouw/v07WkvzW+w+qgOMbZPjsP6D79L/ABk+Og9B9+urCT2jj1/cT9IpxsT1HX7+PRQHD/jR8dB6D79L/GT46D0H36E4XHYzeJm3m7sN6WWIOHzJdYwosU1bU3OXPYkgWkvfPl9dADZ9qllYGbDi4I4HpFvDqN8vltuB1K49GQVKtqYv5N9f3G6/BNRXl0dMP5jepKrLkA38L8MLjeHif3H6z5KXwxwvjD2H9lKlVd5ki+GOF8Yew/spfDHC+MPYf2UqVN5gXwxwvjD2H9lL4Y4Xxh7D+ylSpvMC+GOF8Yew/spfDHC+MPYf2UqVN5gXwxwvjD2H9lL4Y4Xxh7D+ylSpvMC+GOF8Yew/spfDHC+MPYf2UqVN5gXwxwvjD2H9lL4Y4Xxh7D+ylSpvMC+GOF8Yew/spfDHC+MPYf2UqVN5gXwxwvjD2H9lL4Y4Xxh7D+ylSpvMC+GOF8Yew/spfDHC+MPYf2UqVN5gXwxwvjD2H9lL4Y4Xxh7D+ylSpvMC+GOF8Yew/spfDHC+MPYf2UqVN5gXwxwvjD2H9lYPLDC+Gew/spUqbzByDbmDAsJZQBoBeXQdA4Uv8dwfjpfTL7KVKm8wZ/x3CeOl9Mnspf49hPHS+mX2VilTeYNZNs4JhYyykeUy8OkcKD8sNsRTbrdNcLnB0YW+bbiPJWaVSncH/9k="/>
          <p:cNvSpPr>
            <a:spLocks noChangeAspect="1" noChangeArrowheads="1"/>
          </p:cNvSpPr>
          <p:nvPr/>
        </p:nvSpPr>
        <p:spPr bwMode="auto">
          <a:xfrm>
            <a:off x="63500" y="-915988"/>
            <a:ext cx="2409825" cy="1895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2" descr="data:image/jpeg;base64,/9j/4AAQSkZJRgABAQAAAQABAAD/2wCEAAkGBhQSERUUEhQWFRUVFBUXFxgWFxUYFRYVHhcYFhUYGBYXHyYeFx0kGRUWHzEgIycpLSwtFh4xNTAqNSYrLCkBCQoKDgwOGg8PGikkHyQpLCksLCwwLCwpLCwsKSksKSkpLCwvKSwpKSwpKSwsLCksKSwsLCkpLCwsLCwsLCksLP/AABEIAMcA/QMBIgACEQEDEQH/xAAcAAABBAMBAAAAAAAAAAAAAAAFAAMGBwECBAj/xABPEAACAQIDAwUKCwYFAwMFAQABAgMAEQQSIQUTMQYiQVGSBxRSU2FykbHR0hYXIzIzVHGBk6GyJEJDorPBFTRi4fAlgqNjc3REZIO0wjX/xAAaAQEAAwEBAQAAAAAAAAAAAAAAAQIDBAUG/8QANhEAAgECAwcDAQcCBwAAAAAAAAECAxEEFCEFEhMxUVKhMkFhkQYVIkJTcbFD8BYjM4HB0eH/2gAMAwEAAhEDEQA/ACXLPlni4MbLFFLlRclhkQ8UUnUqSbk0Gk7oG0FNmlsfLFGD+miXKfFmHa0su5aSwjtYNp8mlypAIvxFRvaWIeThFIB0XVibfcLV7lH/AFKUFRi4tK8nb+9D53EVqyqNRva4ch5YbUZVKuWDK7LaOIllRgrkDLc2JtamB3QNoWB3psb2O6jsbcdcvR09Vcibam3e7MF0CZAMsisFK5W5wFyTxueBpyblDO+bPDfOGV7JKLqRKBbjlI3za63Niem/duJN/wCXDwacSVvUzsl5cbSXLmdhnF1vDGM2pBtzddQdKwOXW0b/AD2vcj6FL3HzhbJxHSOIodi9qTSTLKYmVkLEZVcaF3ktqDaxkYX1uOI436l5QzAg97jS2gSSwsZCmUfukb1ucOOnCpdNJK1KHgjflf1M6YuW20W4SG2VmBMUYBVVLMQStjYA8OqncVyx2jGFLyWzXtzITwVGPAdUi+muPFbckY82BgHTLICr6nJLGwW3zABM+vHhfhY8WPxcswUNEwysxFkfpWNbajoEQ1pSpwnJOUIpf7CU5JaSlcJDug43x3/ji92s/GBjfHf+OL3aAd6v4t+w/srYYR/AfsN7K7sthe2Pg5+LX6sPDl/jfHf+OP3a2+H2N8d/JH7tARhH8B+w3srYYV/AfsN7KZbC9sfA4tfqw6OXuN8d/JH7tZHLzGeO/kj92gQwr+A/Yb2VkYV/AfsN7KZbC9I+Bxq/Vh74d4zx38kfsrPw7xnjf5I/ZQMYV/AfsN7K2GFfwH7Deyoy+F6R8DjV+rDfw5xnjf5I/drb4c4zxv8AJH7tAxhn8B+y3srbvZ/Afst7Krl8L0j4HFr9WGxy3xfjf5I/drb4b4vxv8kfsoIMO/gN2W9lbDDP4DdlvZUZbDdI+Bxa/Vhr4bYvxv8AJH7KyOWuL8b/ACJ7KCjDv4DdlvZWwwzeA3Zb2Uy+G6R8Di1+rDQ5aYvxv8ieysjlni/G/wAieyg4wz+A3Zb2VkYd/Abst7KjL4bpHwOLX6sMDllivG/yJ7K2+GOK8b/KnsoOMM/gN2W9lbd7t4DdlvZVcvhukfA41fqwv8MMV43+VPZWRyvxXjf5U9lCe928Fuy3srbvdvBbst7KjgYbpHwTxq3VhYcrsV4z+VPZWRysxXjP5U9lCRh28Fuy3srYQN4Ldk+yquhhu2Pgcat1ZNP8XVEj3+N3bvEkmUiIEhiF5oyc7nsBYXOo01oDyixsjBczklJsQgOgNlKAXsLX4+muqUYWUYczd8iTDogjMayARuCpZ15tixyhSTcZbi2poZtd7oGsQGxGJYAgqbExkaHUaGvl5Rbck17nvRasrcyxpXfMiowXMz3JGbQAnQXFOnBy+NX8M+/Tf8WLzpf0midc65G7OHvOXxq/hn36x3lL41fwz79A+UvL9cHPuWiZzkV7qygWJYW18w+mhXxux/V5O2ldUMLWnFSjF2OaeKowluuSuTLvObxq/hn36XecvjV/DPv1Dfjcj+rydtKyO65H9Xk7aVfJYjtZTO4fuRMe8pfGr+GffrHeUvjV/DPv1D/jbj+rydtKz8bcf1eTtpTJYjtZGdw/ciX95S+NX8M+/We85fGr+GffqH/G1H9Xk7aVn42o/q8nbSmSxHayc9h+5Ev7zl8av4Z9+sd5y+NX8M+/UR+NmP6vJ20pfG1H9XftrTI4jtZGew/ciX95y+NX8M+/S7zl8av4Z9+oh8bUf1d+2tL42o/q8nbSmRxHaxnsP3Il3ecvjV/DPv0u85fGr+GffqI/G1H9Xk7aUvjaj+rydtKZHEdrGew/ciXd5S+NX8M+/We8pfGr+GffqH/G1H9Xk7aUvjaj+rv20pksR2snPYfuRMO8pfGr+Gffpd5y+NX8M+/UQ+NqP6u/bSsfG1H9XftpTJYjtYz2H7kS/vKXxq/hn36XeUvjV/DPv1EPjbj+rydtKx8bkf1eTtpTJYjtYzuH7kTDvOXxq/hn36XecvjV/DPv1D/jcj+rydtKXxux/V5O2lMliO1jO4fuRMO85fGr+Gffpd5S+NX8M+/UO+N6P6vJ20rHxvR/V5O2lMliO1k52h3ImXeUvjV/DPv0u8pfGr+GffqG/G/H9Xk7aVj44I/q8nbSmSxHaxnKHciZ95y+NX8M+/SGCl8av4Z9+oWe7DH9Xk7aVL+TW3Ri4FmVSgYuMpIJGVyh1Hm1lUoVaavNWNKdelUdotMzicNMqM29XmqT9GegX8Oojy9e+4PWrH9FTzH/AEUnmN6jUB5dcMP5jepK52dFkTD+LF50v6TRM0M/ixedL+k0UtRcgyoe6kv7cP8A2I/1y1EljvVk8usEjYkki53MYte2maTh6aDYDYCJZnGa54HUD7QONfR4XFxhRSfQ+bxOEnOs2mRaPAseAJHWBpRNeSGJKq27PO4C4zfeOj76JScmJt5iJI5REZWJXIJUJDPEwVynAKImC5dflG6KxNsjFbxz35KVNsovItufGzHmnS/yw0OmdALWFZS2jUfpiax2bTS/FIBYvZDxMVcWI6ONM96mjkfJua6s0+Zsyl7iW7sIcPHc2IzljA3E8JSQcwrnwXI+USRySTBxGH0OfW4lGl9D89dTrzLdNbQ2hJq0omM9nK7cZAvvY/8AP+eSt+9TRPY3ILGS3VpGQkSG5MhCkgKhvfnDTNbhrXRiu53LE0YkxWWSaSONCqTNmC71ypcA5QA6WLcTHrxpLaUY+wjsty9/ADOFNLvU9VSb4qMURY4lSCJQQd4b5jdL6AFh16aaW6a4tp8hcRA2Zp867wn+JwLIRm16Qrc3gC2lIbSUnZIiWy3FXcgMcOaQwxp/Ccn5VvvHuTG6AjPmBJDAgnoBvpTMWw5swzzMRaPMAWFyHDSgW1AIDAaggECunNSa9JzPCwTtv+DHexrHe5rd+Tc5vaXXn2vnvZnjaxYWP7h4DpHHjT8ewZgJflCxcWUnPZWzE38mhGgosVL3iHhIpaT8HI0Nq0y10xbLeK+dsxIQE3a5KrlJ167X+81puq6adVyjdnHVhuS3U7jGWsFaf3dIx1feMdTny0rU/u6wY6bxbUYtWMtPZK7E2SxW91H33qkqkY8zSEJT9KBlqQWu5dmMT0fbTU2CZRzhpVeLF6Jl9ycdWgNhseSspcAbrquL83NwbUVtgcWzkhlAIVGFieDAkcenT7NafTZcY4Lre+pJvpl1udRbS1Yj2ZGosFtqDxa9wLDW/QDXPatpqdjrYd3snr48jeBn3kYYgAksLA34MV/tV29zJf8Ap0fnzf1nqncDAsdgo5oJNrk68emro7nj3wEZ/wBU39V64NouXBipdf8As7tnbrrSlHl0D+P+ik8xv0moDy64YfzG9SVPcf8ARSeY3qNQLl1ww/mN6krwZHvEw/ixedL+k0UoX/Fi86X9JopUrkGVl3QZ2XGaG3yMf6pKGbPZ2IzNYX69bUT7oQHfg/8AZj/VJUdvrzQR5ONe5RSdFI8CtJxrSbAG3NmYtJ5xBviiTS7uxYhkxCWNusRkfdp1U5t3Zs8c9sPnaNY4ZbgsRvIFdAl+ktobdN6PCU+X/mtJZTWawi6mrx7v6QDjtl4gw4YJvM8sckc3zuZvJVmzN1Zect/JaivJPHTRqu+jl3uIcgkjSLJEEjLg8FLIT95+/qEhvTgmqcqlqmQsa3o0iP7D2XiGw+JV3mjm72OlpVDYlJt4j713ZZHIBXmADK3XR3CzzO2ElkWUNNtGefELd/k4WUoiMP3VCqND111nFacKa3xrJYNe7NXjmuSIxhtn43Okbmbdlhg2YlgNwk8c++v1NZhm6tK75GkbaLSiKREeXGRvYYhgylDuHZ3YpYtqAigL03uKkEL6c5yK1lbqe/3VCwsU+Zd4x25ETfYky4HCsElZmdTiVImd7AMq5owwfKNOapHRRLvHEDCCBEmaU4R3WVlKWbMQsbXN1kKjQX6Vo0mIYaXNuoGnY8eem/prR0pR9LM8xCXqXyRjE7ITdYcxwYsQBpRiEKy7wzGBd02XNmKby4voL30rj2psTFNEgkWVpF2avzTJ/mBNdVOU86QIdQb63NTcbQ11FYk2jfoH/PsrPgyuaZmJGNl4Bo5MSpDhM8ZTNmIN4wZLFtTzr3rpMVHlnuNMovx660xCbw3biBbQW9VdtGrw1unnV6PFlvIBmKsbqjUWCj6b1iTAoTzbjr19tbZmNzneEkBd3Wu7opLhBfm3++39q1TZjG9gNPLV+PHqZvDSvawL3dOCVh010SYYrxFNlKlzjIooSiad9t11zyyFuJrvw+z3k+aOHHgB+dNTYRlNiLer01VTgnZF3TqNa3sDjHWDHREYJibBSTWDgH8BvQa04y6mWXl0OBY6t/udD9gj86X+q9VSYrdFWv3Ph+wp58v9V683aE701+562zIbtR/sHsf9FJ5jeo1AuXXDD+Y3qSp7j/on8xv0moFy64YfzG9SV4kj3yYfxYvOl/SaJ0M/ixedL+k0Tp7Arjl9AzYsEKT8inAE/vSUHw4lUWVG+5Tf01L+VO3IYZsssqIcimzNY2JYA2+40HflbhRxxEWv+oV4+I2/iaE3RjRulpfUxeBpylvudmzgUzWtuzbzeNMd4PfWJvVRKTltgwP8xH9xqFbc29JJPvIWbIo5pGbKesnoPV91MPtzG1ZW4aj+9znxGHo0o70pX+hJF2PL4Dfl7a2/wWXwD/L7aWxeWkZQCZgjcNTYH7DRteUeH8fH219tctX7SbQpyceGvJtT2fhqkbxl/AJXYUp/d/MVuvJ6XqXtCiy7egPCaI//AJE9tOrtSMi+8Ttr7a5JfajaPavozVbNw/u39QOvJyTrUffTnwZbwh+dFF2tGeEidpfbTgxq+EvaFc8vtJtP4+hotn4b+2BxyZbw19Brccmz4Y9BowMSPCHpFbd8Dwh6RWL+0u0u7wX+7sN08gb4Nnwx6D7az8Gj4wdk+2jO9HXWQ1U/xJtLv8Ifd2G6eWBRyaPjPy/3rPwbPjPy/wB6MlqVVf2j2k/z+EX+78Ovb+QQOTf/AKh9H+9ODYH/AKh7IokW8tYEnlrN7f2g/wCp4RZYKgvy/wAg34Pr4begVsdhLa28b0CiOaln8tUe3Me/6j8FlhKK/KCjybU6Z29ArT4Kx+E/5eyjGYddYJFT9+7Q/Ufgh4Kg9XFHAmw1Atma3/b7Kwdhp0s/pHsrvzDorOYVn98Y79Rl1hqPQHjYqdbdr/as/wCCp0F+0a7s1LNVXtbG/qS+pOXpdqBcvJ6JuOb0j2VL+S+DWLDqi3sC/Hjq5J9dA81SLYh+SH2t+o172xMficRW3Ks21a9mY1aFOC3opJnTj/opPMb1GoFy64YfzG9SVPcf9FJ5jeo1AuXXDD+Y3qSvrnyOcmH8WLzpf0milC/4sXnS/pNFKlcgUH3b7/4mLD/6WL+pNUADHharI7sb/wDUrf8A2sR/8k9QfBYoo4kUAlDezDQkEadZrgqt7zsefWjq2idch+Qai02KXM3FYzbKo6C4/ebycB9vDs2q15H85vRcgflXHsfumxgDewuvlQqwv9jWPl6a5dp8rcM7sYi/O1sy5bE8Rfh9/lr5+nDFSxDlVWnt05njY+jVq0YtLVP/AIBuOwCtmW3HUeQ9FRISAaHj/wAFSLFbaUXIILHQAa/Zepl3K9kYJsLLJIkMuKDtzZt2SqWGQKshAsbtzuvS+lq96lTctGdOAoTcWplXbxa79gbBmxspiwyZ3CljzlUBbgXJY9ZHpq1sFsvZcuPxeGOGgT5GNwx3Rs7Bll3ZBISwMZsLahjW/JnD7NbHzQwxwKuFhSMSaB5nJtMxcWz5cqrfrZug1uqCXNnprDJPmU1iIjG7xuMrozIwuDZlNiLg2OvVSWax0JHVY1bnJvkls58NPBiO9zLFMTJIuQFM2WfIsjfOCXMZI4hTpXVtjCbHjwo2gsMDKsLbuMKtpXcrkDR8cwIt5AzVDw6fuHhnfRlNd+nhnbtG3rrbv1vGP2j7avTAcm9m5MOqQ4N4mjZs7bsyNJZCtidTcGQnqyjhQjZXJbBYV9oYiTvWUqztHEQpSFQHZIwpJBLKYzcDiSBwNVyy6jLPuKhONbU7xtf9R4+mnxtOXxr9tvbVs8iYMDicM+K71woxEkhzw2iIjAbKEVZCFF051xa5YnyCDcoeT0c21zhsGFhSR1Qahow+TMxGQmy36BwseFVlhlbSxWVCSWkgCNpzDhNJ229tOf4vOOE8mn+t/bUp5Sdyx8DhTO06SEOq5BGwBzHL84t0ceFQ58JzLjjYnj0DjpXPOiouzRlKFWPudY5QYn6xJ2zSG3MR4+TttUyHcQmETSvikFoy4VY2a9lzWJLCgfIfuby7ShaVZ0iVZChBVma4VWuLEC3Oq+U+ETwq3UF/CHE+Pk7VZXlBiR/Hk9Na8rOTrYHFvhs+9yqjZsuW91DHS54fbQ2GJibWNZSoRWjSM5cVO12EzygxPj5O0a2PKTFePk9NDUwznoN/760ywYdB1F/uqvAg/ZfQhOr1YaXlXigLb963+GGL8e35UEyva/H7OPC5ptmPT/zovUZan2r6Infqr8zJAOWuL6Jj6B7KXw9xnjf5RUeLEcQfQa13p8vo+z21OVpdi+hZVavcyTjug4zxin/tFXX3NNqPiNnRSyWzM0wNuGkzqPyArza0tvur0N3HjfZUJ/14j+vJXVhKFOE24xSOrD1JydpMl2P+ik8xvUagXLrhh/Mb1JU+x/0UnmN6jUB5dcMP5jepK9CR1kw/ixedL+k0UoX/ABYvOl/SaKVK5Aobu3X/AMSBHAYWEn8Sa1QR7cVFyDYa6dGv22P5VYHdkky7TuRocJCNb+MnNtPsqujObi3QV6La8DXJNfiZxVPUx+11LD5qkH7L3B/OjvJHkLidpFjEVSJTlaR72DW0VVXVjYg9FtNdaj07AAhbcSttbW6PSTV19xDacbYFoQRvElkYrpmKtYhrdXFfJl+ylOKb1JpJN6gRu4I4By4xSfLAwH2XDmohDyFxEmOfBR5JZIbiR7sIkBUEMxIuLFrWtcm9uBNWJys7kUuIxMmJgxsiO7Fsj5yF0Ayq6MCqjoFjauvuPbGkgTGjEA78YoJIzMWZgsSMpzH5wO8JB6mFb8NXOjcVyOxdwR8vOxiXHQICVBt1lx6qjXKzuez7PAeUJLCTYSpeymxsHU6qTYAHUflXZ3T+UOJTa0m7nlRYDEFVXdUHMVzzQbG5JvfjpVucv8KJNl4tWsf2eRtegqM6n7ioP3UcEyN1PRFTbB7j82MhSYSwxRyAMnznfL0EqLAHyX6aLv3A3UEri0ZugNCV+3UOT5OFc/J/udbWlw8StjXwkNrpEHkzqpJbVYytuPzSxtep5yC5Ktgd6r458UzBCVZiREQW1UF2Ivfp8GpUESooo7a+w3ws7QTx/KrYWU3DZvmFT0g/d9gtUy2V3EcU4BlligvrlAMjD7ctlv8Aeaz3XiBtnCjrjw3/AOzJVj902dk2XiWjZkYKtmRirC8qA2ZdRoT6TVFTWtyFFK9yA4vuFSgEx4qN28FomQHqGbM1vRUa5HYV4ds4aGVcsiT5XB4hgjHo0INwbjjepx3DtpSyDFRySPIqGFlzuz2zCQHLmJIByKbVzcp8OF5UYMjTMIifKQsq/foB6KncTs0LJ6ok3df02a1uiaE/z3qksSzbo6D5pHl1F/7Vdndie2zHJ8bD+uqRxcdkY8TYeo/3rKsvxIzq+pHpXFf5Nv8A47f06gncCH/T5f8A5Lf0oqneM/yb/wDx2/pmoJ3ATfZ8ut/2lv6UVdJ0e5Fu6Sv/AFaY3F8kNr9HyYP+1AYhduIuS2vUeGv3dVHO6cwG1pbm10iA+3dj+9vRQXei/AWI6ON2AsR/zorza/rZx1PUNQoWGbh80/2Pq/KkUXQdJsQOoW0Pl4/lWTJdbXtw06bgn/8Am1c8IzADpBtrxHGy3+31VjqzO6HmhGYHSx5v29A9QNNy9WXjcDQceAv1a1tKnDLrrmHpXh9lZxBy5vCBuCTp4RP2mpSINEUMOcBbVdBwN7a+j86Yk2amtuIPo+aB+Qrfd5R5bk6mxJB6fSPQa1mXUcCShew6NT/a1WsyppJgl8nHKb8Oqr07kuH3ey4l6nn/AK0hqkMPMMwudPLe331eXcsa+zoyemTEf15K6cPpKx0Yd6knx/0UnmN6jUC5dcMP5jepKnuP+ik8xvUagXLrhh/Mb1JXZI7CYfxYvOl/SaKUL/ixedL+k0UqVyBQvdyP7f5O9Yf6k4/59tQOOzXIsLWuOngzadn86sHu0QZ9prc6DDRG3XeSYCq+UEEEDpNvKQAD6ya5anNnFU9TNG0NrdJB6720P5VNeSvcuxGMw64vD4oQsHdVBEgIykLfeRm41HV0VDY8SOcbE2+d1cQT5eINb4DHzRkmGaWM3IO7kdCTmAvdCOr86QaXMQaXM9Dcg9iYzCwuuOxXfLFgUN2bIttQXezNcm+vC1cHJnlth5dp42BXXnNEYzfSVljWOUKf3rFV4cbEiqZfauLmBWTFzyx6AhppStr6XBax+/rrgxkFn1B+aSLacBe/2+WtXVRq66voXByx7kT43HnELOsccm73ilSXGUAHKQbG4A42seujvdQ5Rx4XASKSDJKoRI7jOwJGdgOoLmN+Gg66pGPlFjQuVMZicoAGk8unN4DnafdXHM7NITIzSOwPOdmdjZTqWYknW/oqOKlyHGj7HpLaarj8BIsE2UYiEhJFvzcw04WPTYjjxFRXuZ8gn2U8xnmhZsRkVAmYXK524tbMedwAPCqhwO1poTeCeWIFmzCOR1BNtLhSA3DiR0imcVNJIwllmkeQZSGaRmYagCzEkjS/A9FOMhxkWz3VeRe9mj2gJbbg4aMx5eI75Goa+n0vCx+bU25Z7CbGYKbDowRpAAGYEgEOrXIGv7tee49oYmeaESzzSL3zAAJZpXX56a5XYgWuKvLumzsNmTtGzKw3ZRkLKwbepazLqNL6+WtFJM0jNNXOXuc8hm2ZHLvJVkeUqSUBCqqBgoF9SecfyqueWHKhW22mLiIdMM0aix0kyZt7lPT85wD02BoAdsYqWPJLi52XQOHnkZSCL2ILa9XT+dNQYdL9QH5jKFv69PLWMqq5IwnWXKJfm0MNhtr4FkSTNFKFIdCCyMCGU2PzWBGqnyioThO4baVTNi88akXVYsrML/NLFiACNNBVcYdJIlLxPIjjS8UjIRqNbqRwFu0K64uUON0WTGYnVgP8xLa1hm/e52hqeJGWrJ4sXq0XJ3RuVceEwckeYb6WNkjQHUZgVLkdCqCTfrAAoR3B4suAlHViW/pxVVJiGhJzlgBcm7HUKxvrfp9NYixToFyPIgLtmyu41sATYEdAGtV42pHHV7kk7qUOba8un7kH3c0f2v6Kjs7Frqv7qr5NNSv5j862E7G75ixAzBiSxuNbEnjopH3isMyqFI1ZwFsw6jWE3vu5hKW9K5u8S2bjmya9X7xsPb5acQZgSDxYnrGY+XqsQaaxOoGXLqLW4eXX/nTTcYyhlI0PD7SSCQOq5/KqWsUeppnOUAHgt9fKbf3pzEScG0IsAw11GUA6ecCf+6tp7kRgAhbsDbWwDkX9JpiwI8nAaDS56+u39qmwOiNbjnHQgcemyi5P2mmXNsul7BSLcOAUAntH7/LW2HYlr9FjqevUWH3WptYecxBsMi26uIB16Dw9BqLAf0431Nx944/dpa/lq7e5QttmRD/XiLfZv5DVHaltbWFwdOs6+W1tavPuWR22bED4c/5zORXRh9GdOH5knx/0UnmN6jUC5dcMP5jepKnuP+ik8xvUagXLrhh/Mb1JXVI7CYfxYvOl/SaKUL/ixedL+k0TY1K5Aozuy/8A+mptcDDQ30J4STEgeU8KgbYcgg2J0a97mz84E+Sy5fvNehIeX+FkUOgeTMXChVQuwRS8hy5rplUXKvlbnLzbsL7Yjl/hEOrEqYGxCsuRg0SxiUkKrZlORgwDhb62rJ0rtswlRu73POiwsGay2DOOA1uQOH3m9OTIbXte7DMbEXOh+3iLV6GfltFvVjET5v2jMGCqVMUUc9rahsySoQQenXpFPbA5U99OqiHKr4TD4oEuCcs2bKuULxBRrm/V16OFcjg/J5vJaO4F8rBSNNOAIvby2roKOzE2JFj+6eDKF+/QW++vR8G3L4s4ZocpyO6tmBuqsqi4sNSHBspaw+dlNq5tn8rVmxG53RAL4lEclTmbDsiS3UaqLvobm+U8NKcJDgfJ58iwTJwBvrfiLHUdX2CtVjLOCAdM3G40OhH+9eksJttWxk2GMZBiiikzXUhlcuBYDUWKHjT2O2ukciRZGeSQMyqgBsilQ7EsQAAXUcbnNoKpwfkjgfJ5rEV43sNc19QbaC9awwEAnKxv0+XRrW+zSvQC8vcKQCA5Dbsx2QfKo8u4R49fmmSw51iLg2sQa2h5c4ZmVbOHYqqqUGYtvZIHAF7cx4nzdAAB1BpwfkcD5KAxMBJcWYgANw6cmun2g/lWUhkCWUuVLA5btltx1Xhp/YVesXdDgYoRHII5Yw0eZCJJGaWKKMIhFmDNMBcsOB6Na1XuhwmVQY3EZQEvYZkc4o4Qq6DQLvAOcCePC2tW4XRk8G3uUbl67i+fQKb8SR9vRbqtWyZ0uWUngALHSyg8PLr6Kv7D8rUbAy4tonRYt/dDkLNumdDYg21KW19WtZXlDIZdwuHDTJBHNMokARC5IVEdl555r6kKNBqL6VdC/uRl/koXPa6hCTpbQ2y2uAeuxUGm8hygknRl6D06HX0eivROzdq7yXERMgVoHUaG4eN0DxvewsfnAjoKnUgg0JHLb5RoTh/llnhhyiRTHnkjaaxltZSqI2YWJvl45qcH5Iy/yUeIGUPYG6kLbLx6Sb/YorZMM7FgQy5VLcDbgTbhY/NHpq6cH3Q4pTEVhcRyd6hnYqCj4gOYwV6QClmN9MwtfW3XsjlxBiDNZSEieNVaxfeq6llcKgJVSAfnDq4cKcD5GX+SicFEwUooa7BiDb96ym1vT956a3EfNDFSc2YAWNh830Vd+2OWy4aSRJYTdIDMuRlYsu9WFAwsN3ndlte/73DKRXNie6EsYcHDsXhGIaZQy2SOBoxIyMR8pcSqQLDpvYinA+Q8P8lLd6N1ML6CxPSRf7hm/M9VPmEl7a2Ujr0Ayqejhe9Xfs7lnHNijhxGRzsQqtmUkmEoJM0Y5yA57qT84C+lxdTcvMKHkS7HdNldgoKAiVIZLm/NCO63LAaKxXNlNnA+Rl/koxfsYkX0K9JAOn/ca5Y4JMqgj5pHEGwBF/UTV6p3QcPnOa6x2XK9jqScQLkW0U96vla5vcaC4u4/dBwohabnZEEZc2RSM0ZmC5XYFnCC5RbsL8DTgW9xl/kpJsIwsMutxprbXML6eQH01zujGy5SBbjY8OHqsavmXl1hlL3EllkEWbIFR5SofKrsQt8hzakC3oruk5RRbuB1V375tukVbSNzDKea5AWyKxNyOFuNr1y3yMv8nnx8OQSoBvmve1tdAR1cPQb1eHcsH/TYreHN/WenMTy6w0ecsHAXeWOTRzE6RzhNbko7qDcDptmtXdsflTDPKYkEiuBKbOmUfJy7mUA9JWQgdRzaE2NtKdLcd7mkKW47hbH/AEUnmN6jUB5dcMP5jepKnuO+ik8xvUagXLrhh/Mb1JWsjYmH8WLzpf0mibUM/ixedL+k0TNT7Ag9tliKV2IGWRt4zyzGfMrHCatnM2Q6pxykMdLGtcXsnZc6ThZI4jaWBmWQoqM0CxyZI2bdE7lVGYLqE482mp+QkzBvoxmE2u+bQyYlcUT/AJfoZALdI403NyXxMj54pMP/AJmSdjvS+Vnw5gcL8jbqbW9q33ab9yuobl2Dgd22bK26zSyOJZN6M8dmZ5VfeWaJQNTYqoFrAWcwy4aJ4ZlR43xEaRRreQARrG0qqYc2SNUUMeAylj0nUI+w5Ej72z4ZVdcLHu3m57RRjLu7iBXfeLGwuxbQNlHEUWMOIbFb0jDMYot2I9+/yZds7M1odCyqgAIFgh45tM7RRJtiNn7PkDmR42EqWJbEMQElO9OS8lo1fJm5mXNk6hWMVsnZ53pcwjeBxJeaw+UUSyWAeyF1RXYrYsFDG4FA9n9zx4pI3yxtuy5yNO2VgUKRK37P82JWYJ5xrGA7nLxEErHJ8k8ZDzvZwyvGrkjD/OWFzEP9NabtL2l4/wDRqSHF7Fwc0kt3vJOBFJadyXVbSGPIWKgBSTYLoJG4Zrnpx4wjuGkkQSQXuRMY3jViuYMUYHKSEuraGy6cKjWzuQuIgYvGy7zctHnMxJEjEZp7HDWMhVVXUWsoFa/BSR3knR4edKsvMxLmFZo5S5cruSpa4KsdOBJ52tVcYX56AJ4vk3gXCojrEXeKRCktmZI5DOiRXbmIWDG0dukjUXG+G2VgTNh5YpIv2dZI41V0YF5+cWLXLO7Wci5JOdzqbmg6ciZiYmV42WORZVHfDlDIJZJnZbQWXM0pBt0IoBFqa2TyIxAiiOeFnjXChXWU5AIDIVAXcENcyyXN+q1rVO7C3Mi4cXYeDnXdQqBuIokjdSWCxl1mTdsHvcNEpz6EEaGmsBsXZ0cK55YpAOYZXnF3bfHF2LBrX3t3txsNbihmA5MyYcbgSwjOkUTocRlaRBHLGi273zLmzO11trFpoDT+F5HTJJGzbp3jaJwDKwDCKF4EUqMPwyykkjptwGlN2nfmTqHo8BhHinwkboRIJt5GkuYqXLb2y5ju+cxNgAAx4A01Fs+CYMZM8kmGG4lku0byZVWRlcRMokU5wcputy2mtDOTPJ6bD4oF9yI1jmSNRMXkyvMZy30S5rNprrY3uSNTeC2cyd96qTNM0ijMdA0UaLm0JU3jboP38KpJJNWdwD9k7Ywi5sR3xc42WO2bKGUmIGGIhPowEF+d0sTe5prZ2F2YYQI3URvJvEzYiYMJQ5BkQySZ0fO5BZbE5tb3FD8HyNljKZWizQ96fxzp3ukiLmUQfvCVieHAW6a5X5GTlUXeQbkwywX3xzMsk6zFVfcW/dK3Av8AfWu7SfJkaklxOzcBCN+I0th93GBGSbNGSkSbtWytIplKrmBYF9ONdYkw2GnfRY5JozLK3BQkdkDOScqDngDr16iaFNsjEtIoPe5CYlsSY96QSSCIwckA0ViGzMCSVW50rafZMzviN6uHY4qMRZTPICsIQjIoMJzavI17cW8lZpR92SdGI2VgA85kdLzllmD4h8sjDKCrI0mUFcyAaXXOtrXFYk2Hs5gsbboneSaGZi7u0iiZZDnzTZpAisrlgSFBGgFR/CcgntILxyF4XicnEEkSMQZJtMPpKckfHxa0oeQbATKDGWeONc3fDZ4mVlkMy/s+jvJGkhvoSlX3aXcCYYPD4YzGWNkeVkIzbwyMI81mCAsciZ1sQthdRfUVyHZ2AcyjNGRNvI5EE7ZGZxeQboPlVyFJJChtCb8TQbY3JKbDlnw5iAkMR0nLARoSzRqe9zzZGZyxGt2NjXEvIJty2HQwBhkyus1p0CZ7XYQXbmyslyBoxPE1W1O/q0GoaXA7NkV0Kw5ESBDmkAQxQhZYWU57FF3y87pzWNwRd2bk/s1gYyIhnmmJAmZWaaUbudbq4N2DBSnDgLcKBbU5HgG8ve8atKXyNiSiNGIYo2i50GseWCNj5vVWU5EygQxGSMlDvcrYglpXXELM0pXcC7XCoWseaQNKlxp+zBIO9Nn5GAeEKZw5Kz5Ss4UKCrq4ZGyqBzSNL6amncVsLBoRnsju6FWM8iSl1j3KlHzh827OU2NzmN731jp5FM6RxgYdjD3wNZS4Imcu4kj3FjY5QL+DY3uaJHYmL3wlLRFwsqc6U/Qs6PuwBhxYKVUBuNjrc2qrjG+jGp0S7J2awkLGEhiUb5Y5VZmV3AGe0bO0SsctixW5vrXfsjZ2E3hlw+7ZwJLskhe2+cTvcBiBmez8Ps0NRrDchZlMX0Z3O4CXmYcyFnaNG/Z9dZDduOgtbW5fkbyYfBkg5cphhjuJCx+SuFOXdINQ5vr0Cw1NHGNtGCRY76KTzG9RqBcuuGH8xvUlT3H/AEUnmN6jUC5dcMP5jepKykSTD+LF50v6TRShf8WLzpf0mioqVyA3Kuh+yq22NyDxkCLlZFZEwSkB7GTcYhpXAdEGVGRmWzAkltTYa2bSqQVoeQ2OYxMZlDJYhi7uUcNtAhhcc4qMVAOj6MjoFy3JjkzNAuKLLlaZIQuWVnfOkG7ZjKy3BL84Eg8b26KmlqzQFdjkhjt0EEutplQ7x1aN2MW5xDldJHUJJdRYHP5WuztvYGPDTyi5DtGAkLyDN+2wurBRqp3G8DNfpP7tqsm1K1AV5NySxwHMlsGDLl38nyI79XEIAxF3tCDHfQ9HzaObO2DKmGdJDvmJxB3TMNw4eaSRAxKFvmMo6QLWtapPalagIIOSuKGExOHXdKuJOLYsSc6F1URA5FCtch8xUAAZQAdSSmxNgyRb5i+53s7yrFEUMaAxxoAxK66xljly/OPGjW2nCwSE70gLe0AYzHyIFF7nhpwve44iu3xG0jDGR3yGMUxjCpJdcQcShginZ0UuqwMVLuMhs+twDUAfwPInFq6uWAcDDCRhO5eV448UssmdlJGZ542AIsLcNBfr2NyNnSeCSRg2SPExZg53yq+5MbkkFXf5N72FueDYm9c2IbaJfEBGnRrYy5ZHMQAxCd6bjKrXY4fOLxhiCbsLgV2YKTEukOGlMiNNippecx3yYCN94iu3zrsWij1ObK+uoNTqDu2xsCWTEYYhVaOF0leUsgxDuubdoSFAEY3jE2+dfLYAklvYXJCWDEYp2nYicQHeLlEryJvN4XDBlHzwAALWAAAtQbaEu0Q2K3ffOa2OtZboF3kfeJgzc1m3eckJzjzr87LXbhJ8RJHHhnMwabFykM28V+8oirsy57SoGOSLnkt8odSLGoBnlByRnxEuJKiOJXw00MRVgC7SZDJJiLAM1zGigC+UZjc3sOPH8g55BKQsQ3pxoWIsd3Bv44USRSBYspiZiFA+mNvLtjG2iZsQI2mRj39ZmRjAsdo+8jHlUgvbN8wM18+YaCpByWacYeU4jeqN9KYQ13nWDQre4Ls181gwzWygjoqQDsHyLkTHGYSsqDfsXupmeSVIkNjbRF3WYB81jYDQXpbQ5ITNi1lDKy7zBvvHPyqCAyl1AUAHebwDSw5z3HWJebaDYDDlTid+FxSspSVJWnJ/ZXdmjC7tekMVQ3HHLajG2nxDRyDPiFaOYZNzh5rP+z3yFomzvGZCeeMtiAp0Gpgb5H8jZsMGDvkvDh480TKzMYzKWN3T5h3osGBfrbhXLPyAld585GV+/TnRrSzCeSOSJHzCwEe7y84kEWHAm3dBicQcXhBkxEfyaticwnkw4JhsIEYKULbw52lLC2W2Y5iBNgKAinJbZWIwxMbqhSR553K6LGzsu7hjX7AzMbWudONBZuQeIbEzSIyx7yXGOr5tQs2HES2CqHDh1DXzWAGmp0sW1K1AVltPkPjp43VnXnBhlaZ2W3ekUHHLwMqM/D96/EmjexOTM8eO38pDALilMm8ZmkEk6SQ2Qi0YSNMmUac0WveplalagK7TkTild2jEKOJNoSIxLHe7++6jcKAQikhjr85Ft101FyFxly28AkEeOjicyMXgEpjbDkEDXKVkBA4Zha9WTalagAnJfZkkETLJmuZCwDS73KCFuqkKuVc2ay68b6XspsCs0qAYx/0UnmN6jUB5dcMP5jepKn2P+ik8xv0moDy64YfzG9SVWXIEvliYlWQqCjP84Egg3HQRanBLN4UXYf363T+59ZrapXIDW9m8KLsP79LezeFF2H9+naVSBrezeFF2H9+lvZvCi7D+/TtKgGt7N4UXYf36W9m8KLsP79O0qAa3s3hRdh/fpb2bwouw/v07SoBoyTeFF2H9+tc03XF2H9+n6VAMZpuuLsP79INMOmLsP79P0qAYzTdcXYf36Qabri7D+/T9KgGC03XF2H9+lnm64uw/v0/SoBkGbri7D+9WCZuuLsP79P0qAYBm64uw/v1tvZvCi7D+/TtKgGt7N4UXYf36W9m8KLsP79O0qAa3s3hRdh/fpGWbwouw/v07WkvzW+w+qgOMbZPjsP6D79L/ABk+Og9B9+urCT2jj1/cT9IpxsT1HX7+PRQHD/jR8dB6D79L/GT46D0H36E4XHYzeJm3m7sN6WWIOHzJdYwosU1bU3OXPYkgWkvfPl9dADZ9qllYGbDi4I4HpFvDqN8vltuB1K49GQVKtqYv5N9f3G6/BNRXl0dMP5jepKrLkA38L8MLjeHif3H6z5KXwxwvjD2H9lKlVd5ki+GOF8Yew/spfDHC+MPYf2UqVN5gXwxwvjD2H9lL4Y4Xxh7D+ylSpvMC+GOF8Yew/spfDHC+MPYf2UqVN5gXwxwvjD2H9lL4Y4Xxh7D+ylSpvMC+GOF8Yew/spfDHC+MPYf2UqVN5gXwxwvjD2H9lL4Y4Xxh7D+ylSpvMC+GOF8Yew/spfDHC+MPYf2UqVN5gXwxwvjD2H9lL4Y4Xxh7D+ylSpvMC+GOF8Yew/spfDHC+MPYf2UqVN5gXwxwvjD2H9lL4Y4Xxh7D+ylSpvMC+GOF8Yew/spfDHC+MPYf2UqVN5gXwxwvjD2H9lYPLDC+Gew/spUqbzByDbmDAsJZQBoBeXQdA4Uv8dwfjpfTL7KVKm8wZ/x3CeOl9Mnspf49hPHS+mX2VilTeYNZNs4JhYyykeUy8OkcKD8sNsRTbrdNcLnB0YW+bbiPJWaVSncH/9k="/>
          <p:cNvSpPr>
            <a:spLocks noChangeAspect="1" noChangeArrowheads="1"/>
          </p:cNvSpPr>
          <p:nvPr/>
        </p:nvSpPr>
        <p:spPr bwMode="auto">
          <a:xfrm>
            <a:off x="215900" y="-763588"/>
            <a:ext cx="2409825" cy="1895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6" descr="data:image/jpeg;base64,/9j/4AAQSkZJRgABAQAAAQABAAD/2wBDAAkGBwgHBgkIBwgKCgkLDRYPDQwMDRsUFRAWIB0iIiAdHx8kKDQsJCYxJx8fLT0tMTU3Ojo6Iys/RD84QzQ5Ojf/2wBDAQoKCg0MDRoPDxo3JR8lNzc3Nzc3Nzc3Nzc3Nzc3Nzc3Nzc3Nzc3Nzc3Nzc3Nzc3Nzc3Nzc3Nzc3Nzc3Nzc3Nzf/wAARCACcAH0DASIAAhEBAxEB/8QAHAAAAQQDAQAAAAAAAAAAAAAABgAEBQcBAgMI/8QAQxAAAgEDAgMFBgMFBQYHAAAAAQIDBAURACEGEjETIkFRYQcUMnGBoSORsRVCcsHRFjRSYoIIJZKy4fAzQ0RTY3PC/8QAGQEAAwEBAQAAAAAAAAAAAAAAAAEDBAIF/8QAJREAAgMAAwABBAIDAAAAAAAAAQIAAxEEEiExE0FRYSJxwfDx/9oADAMBAAIRAxEAPwC8dLS0tEItInGuFZVQUVPJU1UyQwRqWeRzgKBqp+L/AGlzTiSG0tJTUi5559g7L/8AnP57746a7Stn+Jw9ip8yxrxxLa7Q3Z1E/PUHpTw96Q7Z6eHQ7nA2Oq+untSrJZXSgggooR+/OO1kx54U4UfPOgOonrq2wTe6uUnZi1THHGzSSoT3V5vTqQOpxnOBpta7VW1lOZK1KqnpgeXkEX4kgx0w2wHqfvpMADgnQ0/Mnrnxdd6iKRn4hqMNHzo4lEanPRQFUHJ3267Hy01pa2prULxV1TUvGoZ+0qZMgeZJOB4+OmD09hkqIoqevYTo/KtOwDx7jH/iDuk5yOUeZ3Ontb7kXanq7hSRtFIwaFp1HI/RsgnY7Yx4avSgI3Znts6tgE7VF5udjjU+9zox3SM1MmGPlnOPqCdFdn4vuTxxy01fLKrjuwzoH38Qc97IORjPhoL90oxRGZa6D3RnMXOJx2ZfGSuc4zjfGntovFpqHp7atXI9fzkCZlURyEkBEVwcs3hkj0Gcazc5WrQWV+mW4brY5Rxks238dgOkd2oZELnCy06lgfmvUfTOi2hraWvp1nop0miYbMhzqqWp6eVQGYrzNzSBUzv5gg+e/TbUNJW3Th6ve5UtVKYi344Jxj/N8j45+frrDXzFJAaaraSilh9pe41nQdwxx1RXWSGjqpEhrZB3VJwHOOno3p+ROjAHfW1WDDRMyurDVMzpaWlpzqLXOaVIo2eRgqjqSddM6q/2hcQy111FooHb3an3nZCfxHx8OR4AZz6/LXSr2ORE5ILjq9V/FE0cdJULTUCMSsbqWzjoSNsnx3OBt476ibbw/wC5SrV11aamoIBo07MAQZ/8wruC2fgBBH7xzsNa3K5wUiU8FczxxtUcrciZYRjHNgD57DzGp+yzQVc9TdBDIqSSM0ET45lQbAbegAHoNPk2Lx6wXPkkqB3/AIj38xvTcE0soLTe9tkliJKyQbnfoCNdauwWmKkS2VlvRqdWZ1RpHOWbYtnOSfDJO3hqVp6iueGiDlg7ymSY4xyrnIX+X00y4xrWX3OOnRWnll5Fy3KN89T5dNYKOfXbctandlr6ilRbfiD3AlltzVtVcJomnNLWtFRBicDkIIfH7xycb5Hdz10a/wBnbPKzSNw9QM7nmZmpkySfE7aD+GZ6+0XR7ZIIkmgfJbmDqxY5KlhkdCd/TVmJW7bwnPoCfvjVwexJ2RQF9OyGksVrWjNMbFRil7TtTEKZSvPjHNjGM421X3GNgtlBXUNXb4TTQSzhJYYiVCv1BX/D0PT0Ixq0LhdmhZVWJFLDq+Tj6YA++q5vf7T4kukVqo40apmftI3mcRhiuegx3RgdN/r11yW6kexsCmHfNjP9lG91klRDZppZpm53mp4njDMepLLgZ/npskHPR19BHHWvCw5Z0Du5hIJGd88u+QQdjuCDjbWfjG/UNkjoI6swm1VElJUhIlLL3m7MhiNhgMmRv3R5642/iarjoq670tayV0aolTIwyZPxFCtgjclSwP8ABnx1cgGV0zhZKWskqXpFuMXZIoeAyJzFxnBAIIII28+urv4F4jkqZFtdfJ2sqxhoZyclx4o2wyR543Hrqn6LiOivFZBU3ChjSeAmN56NuQyM6NyEg9TzKF368/mBqUttfb6igjnStn98eTuJApLJtkHl6n6apVx0ILKPZnIWt9AzZ6BB1nQ5wXf/ANuW4rOy++0xCThTs22zj0P2II8NEeuCMOS4OyD4xvS2GwVFYZAkp/DhJ3756beONzj01RSS1jVHOXeJGKyzMWO4wDgnx648zoz9uNeyT22KdxFb4XJdyCeaYqSBt5Lk/wCrQdw1JT8Q3BaYSSS0dMnaSKQQp3wF38zn6A6vUwRdme3szdRIx7dX3isjehop3po9kcrsfXJ6kkknGdzvoqgpb1QUEBSlwYhgxMwAf+efL/vBW1RT0MAkndYolwowPyAA3PyA08s9yobpC0lDUJOgPK2ARj0IODrJy615QAeXqX6Z0QMhu1RIje/mOliX4kUkyE+Wf3f1+Wo2qkquILisVOjOzgpDGxAJ8yc+J0Re0KwJ2ENzpUVBEeWXA6Dw+nXbw8NjqF4GYPxXbzzAgSbeuocPg08ZjZ8t9v1Jcpr72FYGL95vauFeJbfVB1s8rRHHOuV3x0PXRUaW9Lv+y5sYz8I/pqzUIUEnYAb51H0nEdkrGRaW7UUpkxyBJ1PN8t99XVAsqi9RglSXi7e6ToKwTwY2JWAkZ8uYADP10MT1QerWppk5ChJV2PMznfc/016Gu9qorvSPTV9OkqOMHI3HyOqM4k4bXh+5tRe8tMTzMEZccq52PrkEfI5Go21OxHWQ5C2vgX42QVFw5fLrcK2q90knobjmOadCG5STkOVyN1YZ89j56kKvhqy8MUFYLuawLUwiGKUsPxJMFiBGoPLylVIJJ66sT2ZApw7KjdUlK/dv5Y0Ne2un95oLYvarGRUOw5vHujWoGaID/sWnSgqpOHbitW00iCGFmXtF5HyGznG43wQCM4xnU3NRV9BdYrlbaco80az8id/sndfxIz8m5vpjW/s9sIo6VrhOAzyHuNjqPD7HP19NS/Ec7Utqq6oZMcHJ2zD4kV25QcfPbVabSjf3J3J3X+o14Y4glsvF1DXz1YkgqYVhrW5OTqSMsM45lIG/iPnq/Qc/LXlVrtaJEKe9Dp4o39NekeEpamSw00deCKynXsJwTnvLtn6jB+urcoJ4ynZm4dlh1XUiV7xlxOJJ7rS1kirQ0lSeZnAIPdA5ceXpvktqE4Mq6KtkrJbfydn3ByqnJj4uo0NcZMKm8VNPJIeyqLpLK3TwRQB67n76juFbhNY79LKkRdGhInhU45gGHTPiPD/rnWTJt2WBxvbau42rko1Vm5HXDMFAJG252GcEZPnoA4Ju0/CN+mNVDIicjR1NOykEMBlSR12PoeurctFwpLnTrUUUyyxnbI2IPkQdwfQ64X3hOhvsCrIojlQYjdTymP0U+A9Nx6Drrk/qdCBl89pNdcYJaOkoVEL7ZkUAHfIyMkn6Ff5aY+yMsnGFLFKuFyzIFIxzcy9R5YLfbWl2tE9grhBXKGRz+G+MHxOGHgdj0JB3wTg46+y1kPHNHyOSC75Bx15hrgMdyd4Mno6X+7TfwN+mvGVVLKaiZTK4HNjGdvljXs2X+7TfwN+mvK0VHA90rFaFGCvtkeg10xyTE9A+yi5y3bgm3zTu8kkaCMu5yTgDx8fL6aF/bHUy2TiThW+UrlHjqDFKFA/Ej5lyp8wQSNEHsfjWPg+NEAVRM+ANDf8AtA492sGR/wCrP6rpg7CEfDVxjuzXetgV0ilqhyK4GRhceHqNC3tLtf7Xq7FS45h7xIxUjZsKNj6eJ9M6n+BEVLTUcoAzICcee+ntdDG86TsoMkasqN5BsZ/5RohB+dIbdRhAeWKFNyfufqf10x4ausTUl2ilhi7a4Qjs2ZQcomTyHP8AlLED5678TQNUUEiqT3WDMvgyg7/1+mhOOUC70ccSMQlTMvdH/wAMowNaKUDbJWt1yTsrxhlkESc47yt2YJB+eNtHvBN/kuMU8dXJzNCkeGPVslxk+vd1XE0k0VBLVe7s/ICDghgO6STt/l/78NOOHK+SzRzCZWSVuWNs+IXJz+bnVeQir8faS47s/rQM43p3jvVwYKT2Fyc7dQpCj9QNN7U3vNxqq6ZQGkUKqL03xsPkF++j32rWqistTJdnqow9ZVlHh3OxTmBxjb97PoRqN9n9ypp0qqKB1DxMJVCjB5TsfyIH/FrJNWQPiN1sVQK+mWeilaRl76ECRRnAYEbg4/pqz+A+MI+IxJTVEQgr4VDMinKuv+Jf5/PTDjGwTXqjUUpUSL5g9Rup28OoOPA58NRPsx4XudHf3uNfF2MUMbxLhg3aE4GxHhtrj0GdeZDrjuyQXjh6ZpQBLTqWR8bqNs/lsfpqqPZKzjj2jjkA5051bHnzD+mrn4mqI6bhm4PIwXmhMYz5t3R9zqoPZPHI3HcVY1MwhmdxGzgjBZg2R57Aj66eRCekZf7rL/8AWf015agYftWs6buOv8I16lkBanlVRklCAPprz/RezfiqorpZDSxwJKQTzseZdgPLB/PXLjREJaXsiI/skmP/AHm6fQ/z0M/7QLAU9hHj70SB57pqxeGLQtis1PQKQTGveI6Z9PPAwPpqsPbDUftHiu00cSdrDbmWapB+HOQ3IfUgD89dZghCTgRuezStjGWG3/Frjxneo7Hbu2JT3iZxFTRucB3PTPp56ecI1MVZQVE8FNHSo7LiCP4Y8c2w/X66BfbjFJLQ2rs1dis7/AMkd0aYhCBamOuooaqMHkmQOFYYIB8CPPwOg2oinhu0MBBaKJ5ph5Fexk6/UjXbgG7S1VHNR1i8sykzL3eUHJ7+38Xe/wBep+aWip6W5TVhSMtRsizsCSm4bl/1Yx+Wq0v0aRuQsvnzBmKTkimeoeSSWdcuxbJKLuFJP+IjHyzoj4XtiXGquERXaMpID5luYH/k0JvebKrKhrosMcE8jEDPjkDb56ujgmxpaoqpmkilkk5VkCbhXXmJGfm+tfLtRlPU+mY+EtgcFh4BBz2vW3M1ruZQPEHaGVWXIyVPK3p+8M+ugJqWW21Edxt8Eccqbkoow6+KnHgf+vUDV93u3JdLXUUT8uZUwpYZCt4H89UNVyVFBO9NPzp2TFHRvDzH6j6a8q1uv8jPWrXt5CG18Y2edB71OtDKPjSo7oB9G6Ealf7Y8OwIXe8UjBdyI5A36arC7QQ9vC5wVMqq+OnK2Bn6bHUivCCknuoR06nx+mpnkgAHNEZqw5s34v46kvlTFSWovFSRsSJCuct0ydsHbIHgM53JBEjwRURx3OjrZ6hexikxI7Ly8u2ocWiW0Kge21FZjJElNFzhu9lRt3ht1yPz8Jakstf7jWydhKqyktFA+C2ANsrk4yf3fDbWy2sV1fVB39D/ALOFYMeue/n/AES3U4y4cBwbxS56Y5jrMvGvDUSF5LzSqoGSS3TXn+2cLtcriVmo27de/UxSJyOueuVbBB3Bx66mxwHSw5eWjblJ7vcTr5fFvpFSJwDsM+JPbNZaenli4e56+r6K3IVRT579fsPXVZ0lfcK5pKmvbM0rFzJncknx8/tovt3B9KDHIlE7BTuORN/T4ttRnElvloa6WKOjcNKOaGCJeZmGMbKufInbTVd2JjkJ+EOIrJZ7QYbndaannc8/LK4DHvN4ag/aHe7beaeiW01kdWY5GL9lk4BG36ahEs4qaWN6mGRJSMlJEIZdzsQdwdOqezU1LEXdo48jYuQo6jGSemTtrQOKcDE+SZuG4JBWmtmoLiJXjKLGwOWOB5Mv1Unr4hdGNVWUdVTIMtJDVRns+4cSLnBIz4ZyM6g7ja2uE0FDQZMs0qxxN4Fs5aQ+YVQxx5Lnx1PtLRyk1sah4QghogFyzQx7Ien7xy3zY6hanQ4ZRTsCE4Sehliqa8iemjkBaAfFMoPw56jPTYeOvS9hpJKK1QRTY7dgZJiNsyMSzfcnVY8HWqS98RwtOoNJQN7xN3e67knkXHz39OUeerf1BT29nZ8mCM6rv2h8HmrqxdrdCGeTCVkSgAvt3XHqMBfy8BqxdYYZBBHXQ6B1KmCkg6JQL2+FEhkUx1KI45opVBDr15WU9QempniOgHvNJWUExgpjyzxYGcxkgshz5YI/XUlxzwhV24m4WSYx0gyZIuyEixDrnGx5evQ7fIDAX+07nRpIbhNTT21hzCSGJs0r9OcrkkoduYDPQHw3x1ca9S3g6/5ljeAR77Cu31YqKcSdm0ZB2DeI8xqRhdTzLk+mNVxV8YzWuo7G5Wxk5lDxvFUBklQ9GRsYZT5jUz/aqJOHYL5BS1M1I8zU8vZlSYJF6K5JA3BBB38uu2tSgkej2S2MeE7mtq4jqq65vPPzo8E0mTI7OrAZJJ3+HHXRsnEFtvVRBRUMdWah2IWPlEfOOUkjmz3dgd/mPHVX2i8R1FzmWtjEYrKnmVl3WNnYbH03G/z1P0l9sNov6R3KaSJ6ScrPG0DEgjYjGN9egPpMnYn3JhLWq/UDzYaJxNbbJPUUVZHWGpjfDpyh+TYYXm5u9gY30C8ZXpq/iFLpbJaqlMcKQxMHMbg94n4T4lsddd7ldrPUxVN5glf3KWtaGNhC3x45sYxnZcfLI0M3C4C4VUEFojZ3LgQhti7k7ddgPU/M6bfSVdB9gptZsI8hx23JG01XUM7oo55JXJZyBuSfpuTocSdr9X9tKv8Au6nbuqw2mbcAkeQ2OPp1J1pxHSX2WVaKljnnp4YwklSZUX3qQ7s5BIwoOyjyAJznTahtdbQwy1lzYOtLHzQUHb92ZvAMQSAo646t023OqNylJA6nBKCoj3fYc2a8W+zQ+6zU3vN0usbBUzyinp8EF2bwB32G5wOmuUdLJVslJbKcTz9mFgjQ91EHiT0X56C6Phe6XWr97rqyX3yskDPBAnMzHwU78oA8sEAD01fXB/C8dijaomPPWyxhHbmzyKN+Uee/U+PyA1gvLWtpl0AUZH3DFjgsNqSkiw0jHnnlAwZJCBk/YAegGpfS0tcgZHFpaWlpwmGAYYO40A8Uez5KmWSssTJBM+70r7RufEr/AIT+Y+Wj/S10rlToiKg/M83VVtu9oSW3qopTTlpoaKrGQ+T3hGN1PiRg641NZeKuhhQPStBIoE1MVREkI6g46+mdxr0dXUFLcITDW08c8Z/dkXIGge++ymz3GR5aeaWFn3Mcn4kefPwb76qtifcSZV/zKzprulFdKaROG+H4KLtAq1EdEHlhkHTmLE4PNjcDG430a1F/aqqJKiopqEORlmNKjE48yQSdRld7Nb1SxTU9M1vkilQoWinaNyp2wQ+R0/TTFuEOKhF7vJTBlKkGUSpzE4xzfFj7a6RqhoI/qDKxzDMVnF71ghoJqC31NOZcw03u6lSd8nlII6ZztrhS1tuqHkEFFardUUqyPV1FHTcgjj/dQkEhm2weXbOwzjXNPZjfZy6BXjEicrtPPFnHiBjp+XTRPaPZTcVp/dqq509PSFgzQwAyZI6dcD9dTXN1jG+5ggpSXCOvcdmagxBgrOoHU9APDJ+3U4GpHh7hi78Q1zPFF2dvjf8ADnkPcbyPQc2PTbPj0Isuyezyw2opJJC9dUJustWQ/L8lwFH5aK1UKABsB0Gh3BGLOUQ7pkNw5w1RWOLMQMtSRh53A5vkPIen551N6WlqIGDBLE7FpaWlpwi0tLS0Qi1hiAMk4GtZJBGuTv5AaYzu7nvnPko0QnaSsAz2YzjxbTOSeaQZMgAPQHbWrBRkEBm8cHbW7IpjD8pz0Vc/fT8inFgfhPxN0xrp2Wx65xjPnrdGBcHsUJPiMg67NIOchICfLfro2EYFGGzMfmT010iV8HBww6EdDpyxHJkQ97mwQSdcxJkhSiqM520bCZhq5l2bvDybT2Gpjl2yQR4HTM4VvjwRrUoN3Ug+eiEldLTOCcgAHLL5+I07BzpRzOlpaWiEWsEgddZ1q3XRCcHTnbLfY6x2KruF3PXXfGkRvpQnERjyxrYJrrjS04Rqse51uinmG2uygA62OnsWRu6d465tED1Gng1qw30bDI2aEMB6a1WHBzn5jwOnYGsEAHRHGvu+G7pwD09NOIspsTka6DodYxtpQm+lrA6azohP/9k="/>
          <p:cNvSpPr>
            <a:spLocks noChangeAspect="1" noChangeArrowheads="1"/>
          </p:cNvSpPr>
          <p:nvPr/>
        </p:nvSpPr>
        <p:spPr bwMode="auto">
          <a:xfrm>
            <a:off x="63500" y="-709613"/>
            <a:ext cx="1171575"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8" descr="data:image/jpeg;base64,/9j/4AAQSkZJRgABAQAAAQABAAD/2wCEAAkGBg8QDxIPEBQQFRQUEA8UFRAYFxQQFBQPFBUVFBQQFRQXHCYgFxkjGRQUHy8gIycpLCwsFR4xNTAqNSYrLCkBCQoKDgwOGg8PGikkHxw1KjUsKSotKiksKiksKikpKSksKiopLC8pKiksLCwpLCkpLCkpLCwpKSwsLCksLCkpLP/AABEIAMwAswMBIgACEQEDEQH/xAAcAAEAAgMBAQEAAAAAAAAAAAAEBQYAAwcCCAH/xABJEAABAwEDBA4FCgQGAwAAAAABAAIDBAUGESExcbEHEhMyQUJhgYKRkqHB0RYzUVLSCCI0Q1NUcnOywhRik+IVI0Siw+EXY4P/xAAaAQEAAgMBAAAAAAAAAAAAAAADAgQAAQUG/8QANREAAgECAQgKAgIBBQAAAAAAAAECAwQRBRIxQVFSkaETFTJCYXGB0eHwFCFT8TMiI2Oxwf/aAAwDAQACEQMRAD8A7ioO2b8WbR4ioqYWEY/M223fj+BuJ7lwzZC2UK6tqZKWme+KASPibGwlrpcHFu2e4ZcuG9zYe3Kq5R3Inflkc2Pk37uoZO9dmjkzFKVWWGOpFSvd0qPbeH3Ydmr9n6ymeqbUynLmY1gx0vcD3Ks13yjJT6mjjbyvldJ3Na3DrVWprj07d+6R/OGDqGXvT4rtUjc0TTpxdrKuRs7aOps5k8t0Voxfp7n7V7P1qv3jaWPQxzj/ALnFRc+y5bsuaocORkcbdTVPxUMTN7HG3Q1oPXgt6VUqEdEEVZZc2Q5/BUJL6W9J/qK4/h27f0gLV/iduv8ArrR/qyt/crosSJwWiK4AvLdTVFcylPbbTsjpKw6ZnnW9aTZNqHOZueX+5XtYtqeGhIPrmvsXP3KC671onPt+eT/tYbt2h7Hf1B5q/LFvpHsNdcV9kefuUMWJaQzbrzSf3L2yjtdu9dUjRK4anq8rFrP8Eb65r7I8/cpZqbcb9bX800h1PXpl5LejzT2j2pXDvxVyWLWMdcUTWWquuK5lUZsk29H/AKmpye80O69s1Pp9nK2mb58L8PeiaP04KcXl8TXZHBp5CA7WoOFF6YLgLHLktcOfweab5RFcMN0p6V3t2pkjPeXalYLO+UTSu+kUs8Z9rHsmGn520PcVVpbEpXb6GLmaG/pwQp7n0jszXN5WuOo4hFK0tpd3DyLMMt032k1wZ1+ytmCxqghoqBGSQMJWuiGX+Y/N71b6arjlaHxuY9pzOaQ9p0EZF8u1Nw/speZw/c3yQaWqtKyZBJE+SIk75pxY/DgcMztBCrTyZCX+OX78To0MoUazwjL97ND5n1qsXJLG+UDS/wAPH/FRyCba4SbmMWFwJG2bicmIwOHBjgvxc52VdPDNZezkcSrYXPqZWtGJMsuA6RSoLdrKf5u2dh7rxthzY+CyH6c786bW5WZrQRgQCPYco6l6aU83BNHLuZxzs2cU14kbTX8ePWRNPK0lvccfBPhvzTnfNlbzBw7iv11i0788bdIxbqWl1z6d2YyN0EHWEfSU9aKLtLSfda8iSivVRu+sw0tcPBIZblKc00XaA1qAdcNp3spHIWA94PgtLtj6fiyRHtDwWs6lvBPJdu9E399C2Mronb2SM6HtOoreCqQdj+s4NyPS8wvz0ArxlDGHQ9qzGlvIg8jweipy+S8LMFRxcu1BmjfzSM+Je/RG2Ps5/wCo341mNPfXEj1M9U1w+S64LMFShdO2fs6nt/3L9N07Z+yqu3/csxp764mdSy31wLpgsVKF0rYP1dRzvA1vXl1z7WOeOXnkb8azGnvriZ1M99cPku68PnY3fOaNJA1qleglonfMHO9vmsGx/W8IiHTHgsxp76JLI8ddTl8ltfa1OM8sXbadRWh946QZ5Wc2LtQVcbsfVPC+Ec7jqC3MuA7jTN6LS7WQszqW8TWSqC0zf3iSU186RuYyO0Nw1kIU1/WcSJx/E4N1ArBcmEb58h0bVvmtrLt0zOIXfiJPct9JS8WIrG0hpTfr/RDVF9Kp+Ru0Z+EYnrdioyrZO4brLtzlw2zseHgGKuIpY2bxrW6AAetRN4vU9JvipwqJvBIs0XThJKnBLErKxYsVk6RLQ/TnfnTa3KzxqsQ/TnfnTa3KzxqnV1eRzrrtio0mNGjSY1UkChUaVGixpUaCQiExpUaLGlRoZDIVGkxo0aTGgkIhUa2PWuNbHoWIGkRZEqRFkSxIMLIiyJUiLImiEw0iLIlSIsieIbCyI0iTIjSJ4hMLIoS8Xqek3xU3IoS8Xqek3xVml2kapdtFZWLFivnXJaH6c786bW5WeNVeoO418m6AjaTzNcOEEOcDk0qyUlSx4xY4HQfDgVOroT8ChdJ5+I6NJjRo0mNVJFdCo0qNFjSo0EhEJjSo0WNKjQyGQqNJjRo0mNBIRCo1setca2PQvSIGkRZEqRFkSxIMLIiyJUiLImiEw0iLIlSIsieIbCyI0iTIjSJ4hMLIoS8Xqek3xU3MVXLfr43M3NrgTtgcmUDDHhVmkv8AUjdJNzWBArEuCx6mRoeyGZzTjg5rHOBwOBwIHtBWK7nR2nWPo6/WxFR2k4ztJgqDhjK0bZr8M26MyYn+YEH24rktvbC9q0mL2blKwYndGSNjIA4S2Qt7sVaNkPZunbNJSWdtWCNzmOqSA5zntODtzacgAIIxIJPBgubyU1p1x28zp5MTjt5Xuw0gOOoLlWdO5jFZ0klsf7+8TK1WnBYyaXIj2WvUxEt3Q5DhgSHjJy5QnQXwqG5xG7SCD3FMp7hvPrJGjkaC49+CkIrjU43zpXc7W+C6EujelHKqZQtFrx8kDhv5hvoup3mE2HZAg40co0FpSm3RowPVk8pe/wACtUly6Q5hINDvMFC6dF6iuspWuyX31FQ7IFFw7sOgDqcnQ37s855SNLH+AKgHXFp+B8o52nwWp1wo+CV/ZB8Ubt6L1sRZQtdr4MuMV+LO+3b2ZB+1LivrZ33iL/cPBc/dcEcE3Wz+5eDcF3BM3snzUHZ0X3n99BVf2u/yfsdNjvrZ33mHrPktj77Wb95h6z5LlnoFJ9szsuWegUn2zOy5Q/Ao7zJdYWu/yfsdKkvpZ33mLrPkiS33s77wzqef2qg+gT/tmdly9C4J4Zh2D5qSsqK7z++hF39rv8n7Fwlv1Z32wOhknwoM1/qHgdIdDD4kKBFwWcMzuwPiW1tw4eGSU8zR5qatqK1v76BvKFpvPg/YXPsg03FZMeZrfFBmv8zixO53AagksuRSjOZT0gP2rey6NGOITpe/wISKlRWphvKVqtTf3zICe+8p3scY0lzvJR815al3GA0ADvVqluXSHNujdDsf1AoU9wm/VyuHI5oPeD4JY9EtROGUbR6f15r+yPsK6lo2mf8AIG6ZcCXSxtDeUhzseoLpN2/k9EOa+vnBAymGHHLyGVwyDQOcZ1zWW59XEdtGWuIygtdtXaRjhrUtYOyfbFnPDHSPkYMMYJ9s8YfyuPzm8xw5CirxrzX+zJL/AL4/0dShXo1Ow0/uw+lbOsuGniZBCxrI2N2rWAZAPPHE48OKxVKx9l6yp4I5ZJmQvc350Lji5jgSCMRnGTEH2EL9XmpUK2Lxiy7ij5srnuFTI5uO2E0hBGcEOOVS9Hfedgwka2Tl3jucjJ3IUP053502tyn5LOik37GnlzHrC9XKaWCaORdKlKWbUjibae/FO7ftkYdAeOseSfBeWkfmlaPxYs73DBQb7qQO3pe3nDh1HzWh1yncWUc7SNRUM6k9eBz3k+1nobRcI62J29fGdDmnxW4HHN5qhvuTU8UxO6RB7wtXovXtzMd0XtOpyzCD7yCeSIPs1OXydCIX4ufizLUZmbVcxcdRXoy2q3OKznbIdYWZq1SRB5Hnqmi/LFz42xaTc5m52ebVnpDaA4z+w34Vvo/FEepq29Hn7HQVi596S1/vO7DfJZ6TV/vHsN8lvontNdT19sefsdBWLn3pJXnjO7DfhWf47aJ40nYHwrXRvajOpq22PP2OgrFQBXWo7N/E8zXDUF+mntZ2dtZziQa1rMWtoksj1NclzL+QtbpmjO5o0kBUE2BaLs7Jud2Gsr0y51Y7fNa3S9p/TiswgtMkTWR0u1UXD5LlNbVMzfSxDk2wJ6hlQZr40jcznO/C0/uwUCy5MvGkjGjF3ktzLnMG/kceQAN7zitY0toqybbR7Um/vkbaq/nBFFzuPgPNV+0rYnqMshxaDkaBg1uPs/7VjZYNOzi4/iJd3ZkO32AQYAADbNyDJ7VOE444RRboU7elJdHD97WVpYsWKydQlofpzvzptblZ41WIfpzvzptblZ41Tq6vI5112xUaTGjRpMaqSBQqNKjRY0qNBIRCY0qJFjSo0MhkLiefaespLCixpMaBiIVGB7Avb2j2DqXiNbHonpECvWh7z7T1lIkRZEkSDDSuPKiSJUiLImiEw0iLIlSIsidBsLIjSJMiNIniEwsihLxep6TfFTcihLxep6TfFWaXaRlPtorKxYsV86xLQ/TnfnTa3KzxqrhwbXPLsmE0oOOTD5zgrREVTq6vI59320KjSY0aNJjVSQCFRpUaLGlRoJCITGlRosaVGhkMhUaTGjRpMaCQiFRrY9a41sehYgaRFkSpEWRLEgwsiLIlSIsiaITDSIsiVIiyJ0GwsiNIkyI0ieITCyKEvF6npN8VNyKCvHINz2uIxLhk4cMuXBWaXaRlL/IitrFixXzrHeNkHYQ/iZZKuge1kj3Oe+nfkY55yucx4HzSTlwOTE5wuOWhSVlBKYZCWOGXAPZI0j2gtJaVbNkTZKrbQqZKWF7o6cSOjbEw7Uy7VxG3kOc4kY7XMMnDlUHR3HmcMZXNZ/Lv3c/B3lULWNWFNKs15a+IVzcUaX+RpfdgSC9czd8GO5sD3KRp76t48R0tcD3EeKkae5NM3fGR55TtR1DzW+S6NGeIRyhzvElLJUnqORLKNpjof31NEF9KXh3QaWg6iVIQXuoj9bhpa8d+Ci5bi053r5W9l3gjPuEOLN1t8iidGk9bJxvrR95r0fsW6G8NGc08PaA1qQgtWnOaWHtt81zt9w5OCVh0hw81pdcWo4HwnneP2o3aU33hld2z0TOrxV0P2kfbb5pkVTH77O03zXF3XKqv/Wel5heDc6s91vbZ5o3Yxff5fIqubf8AkXE7tFM33m9YWx8zfeb1hcF9Eq33R22eawXTrfdHbZ5qHV0d/l8k/wAmh/JHijuEtQz3mdpvmiS1kQzvj7TfNca9EK33W9tnmvTbmVZzhg6Y8FNWEV3+XyRdzb/yR4o6tLaUAzyxdtvmgT27SjPPCOm3zXPG3HqTnMI6TvBpW1lxJuGSIaNsfAKas4LvBO6tlpmi21F6KJv1zDoxdqCj575UYzOedDHeOCiG3CdwzDmafNIjuHFxpXnQANaRUKS1sF3tou8+D9jzPfaHiskOnat81HT3xed7G0aSXeSnorl0gziR2l2GoBbJboUbhvHN5Q53jilUaS1BdY2qeh/fUplRb1Q/jYD2N+b35+9XC6Ow7XV+1lkdHFCcCZC9sshB9kbScD+IhR9TcNv1cpHI4Y948lGROtCy5WyxSPidjgJGO+a7kI4w5HBSnjKOFJpPy+/+nRt7u3qPCD/ezQfSlj7HtnU1PHAII3hjcN0e0Pe4kklzjhwknRmWKhWP8oOAU8YqopDMG4SFgAYXAkBwBOTEYHD2krF56Vtd4vFPidPGJxiugc+pla3KTLLgM3GcUiC16ymybZ4HuuG2boGObmXqL6e786bW5WZgxyFeilPNwWBzLmcc7NlFNeJFU9+5R6yNjuUEsPiE+K/cB3zJRo2rvELY6yKd++jZzDa/pwWl10aZ2bdG6DjrCPpKetFF2tpPu4eQ+K9tG7jkaWuGoYJLLfpTmmj68NahHXEjO9lcNLQdRC1P2PZOLLGdLXN1YrWfS2hvJdu9En99CzMtKA5pYj0m+a3NnYczmHQ5p1FU07HlXwOhPScNbV5Ox7XcDYzoe3xWY0t5EHkiD0VOXyXcBfu1PKqN6AWlwRj+pH8S/fQe1RmifzSM+JZjT30R6m2VOXyXfBZgqULlWx9jN2x8Sz0Jtn7Gftj4lmNPfXEzqV764fJdsDyrNqfYVSPQq1+GKXne34l+egVqHPH1yR/Esxp76M6m/wCRcPkuzngZyBpIC1OrYhnkjHTb5qnf+P7Q4WMGmRngV+jY9rOHcR08dQWY0t9ElkeOupy+S1PtmmGeWLtBHkvNRtzytOgOdqCgW7HtRxpIRo27v2hbm3Aw303UzxLlmfS3iSyVQWmb++gya+1KN6JHaGgDvI1IU9/RxIudzvADxWwXKgGd8h6h4Lcy7tMzMzHlcS7uzdy30lLxEVlaQ1N+v9EHPfCrkyNLW48DW5es4qMqoJyDLLtzlA2ziSSTpyq5inYzeta3QANSiLxep6TfFThVTeCRapSpwko04JYlZWLFisnRJeL6e786bW5WaNVmL6e786bW5WaNU6uryOdddsVGkxo0aTGqkgUKjSo0WNKjQSEQmNKjRY0qNDIZCo0mNGjSY0EhEKjWx61xrY9E9IgWRGkSpEWRJEgwsiLIlSIsiaITDSIsiVIiyJ0GwsiNIkyI0ieITCyKEvF6npN8VNyKEvF6npN8VZpdpGU+2isrFixXzrEvF9Pd+dNrcrNGqxVkwV8okBBZUTBw4Qds4FWKkq437xzTyY5erOqdVfpPwKF0nn4j40mNGjSY1UkV0KjSo0WNKjQSEQmNKjRY0qNDIZCo0mNGjSY0EhEKjWx61xrY9C9IgaRFkSpEWRLEgwsiLIlSIsiaITDSIsiVIiyJ4hsLIjSJMiNIniEwsihLxep6TfFTUzgBicg9pyBV23rQjczc2nbHbA5MoyY8KtUk85G6SbmsCBWJ9LYFXKwSRwTPaccHNY5wOBIOBA9oI5liuZ8dqOtgfR99tiahtNxmyw1BHrmAEOwyDdGHI7TiDkzrk9tbBVqwEmHcqhvtY7aP52Pwy6CV9HrF5SjfVqSwTxWxjuKZ8m1dk2vRgmWGrjaM7nMc5g6WBHejw3uqW59zdpHlgvrpArLBpJiTNBTyE5y+Njz1kK7HKcX24L0BdCL1HzHBfxw30TTocW6wU6HZBi40Ug0Fp14LudVsY2NKTtqOAY+6DH+ghRM+wbYrscI5m/hlf+7FS/NtZaYtffMh+NE5hDshUnC2YdFp1OT4r/UHC946DvBWit2CrLG9fWD/AOkZ1xqvWpsR0MTSWyVRz53RH/jU1O1noxNdAkbob+WcfrsNLHjwS4782b94Z1P+Fc4ta7MMQJa6Q6S3l9jeRVt7MDgrEbKlP9ps10aR3SO/Vm/eY+p/ktj792Z95i/3eS4KsWdWU9r5G807jJfqzfvEfU/4UWa/VnD69p0NefBcZwUhZVmslODi4aMOX2hZ1fTisW3yNZiZ0mW/1n/aOOhj/JCn2QKIZt1doZhrIWixNjqknOD31AzZjGNbCrVSbCNmuwxkrO3EP+NBL8am/wBtm+gTKbNshU/FjmOnaDxKDNf8cWE87/Jq67S7BFjjffxLtMuH6WhSlLsPWJF/pg/le+R/7lD8u1joTf3zN/jI+f576zu3rI29px7ytMFp19S7aQiR7vdjYXnqaCV9P0lyrMiH+XSUg5dyYT1kEqYihawBrAGgZgAGgcwUXlKmuxT4klbxWo+X6HYutuqIxp5Wg8eZwjA7Rx7lfbtfJ7a1wfaE4eB9TFi0E/zSuy4cgA0rsyxVqmUq01gsF5DKCQegs+KCJkMLGsjY0NaxowAaFiQsXObxJn//2Q=="/>
          <p:cNvSpPr>
            <a:spLocks noChangeAspect="1" noChangeArrowheads="1"/>
          </p:cNvSpPr>
          <p:nvPr/>
        </p:nvSpPr>
        <p:spPr bwMode="auto">
          <a:xfrm>
            <a:off x="63500" y="-725488"/>
            <a:ext cx="1304925" cy="1495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20" descr="data:image/jpeg;base64,/9j/4AAQSkZJRgABAQAAAQABAAD/2wCEAAkGBg8QDxIPEBQQFRQUEA8UFRAYFxQQFBQPFBUVFBQQFRQXHCYgFxkjGRQUHy8gIycpLCwsFR4xNTAqNSYrLCkBCQoKDgwOGg8PGikkHxw1KjUsKSotKiksKiksKikpKSksKiopLC8pKiksLCwpLCkpLCkpLCwpKSwsLCksLCkpLP/AABEIAMwAswMBIgACEQEDEQH/xAAcAAEAAgMBAQEAAAAAAAAAAAAEBQYAAwcCCAH/xABJEAABAwEDBA4FCgQGAwAAAAABAAIDBAUGESExcbEHEhMyQUJhgYKRkqHB0RYzUVLSCCI0Q1NUcnOywhRik+IVI0Siw+EXY4P/xAAaAQEAAgMBAAAAAAAAAAAAAAADAgQAAQUG/8QANREAAgECAQgKAgIBBQAAAAAAAAECAwQRBRIxQVFSkaETFTJCYXGB0eHwFCFT8TMiI2Oxwf/aAAwDAQACEQMRAD8A7ioO2b8WbR4ioqYWEY/M223fj+BuJ7lwzZC2UK6tqZKWme+KASPibGwlrpcHFu2e4ZcuG9zYe3Kq5R3Inflkc2Pk37uoZO9dmjkzFKVWWGOpFSvd0qPbeH3Ydmr9n6ymeqbUynLmY1gx0vcD3Ks13yjJT6mjjbyvldJ3Na3DrVWprj07d+6R/OGDqGXvT4rtUjc0TTpxdrKuRs7aOps5k8t0Voxfp7n7V7P1qv3jaWPQxzj/ALnFRc+y5bsuaocORkcbdTVPxUMTN7HG3Q1oPXgt6VUqEdEEVZZc2Q5/BUJL6W9J/qK4/h27f0gLV/iduv8ArrR/qyt/crosSJwWiK4AvLdTVFcylPbbTsjpKw6ZnnW9aTZNqHOZueX+5XtYtqeGhIPrmvsXP3KC671onPt+eT/tYbt2h7Hf1B5q/LFvpHsNdcV9kefuUMWJaQzbrzSf3L2yjtdu9dUjRK4anq8rFrP8Eb65r7I8/cpZqbcb9bX800h1PXpl5LejzT2j2pXDvxVyWLWMdcUTWWquuK5lUZsk29H/AKmpye80O69s1Pp9nK2mb58L8PeiaP04KcXl8TXZHBp5CA7WoOFF6YLgLHLktcOfweab5RFcMN0p6V3t2pkjPeXalYLO+UTSu+kUs8Z9rHsmGn520PcVVpbEpXb6GLmaG/pwQp7n0jszXN5WuOo4hFK0tpd3DyLMMt032k1wZ1+ytmCxqghoqBGSQMJWuiGX+Y/N71b6arjlaHxuY9pzOaQ9p0EZF8u1Nw/speZw/c3yQaWqtKyZBJE+SIk75pxY/DgcMztBCrTyZCX+OX78To0MoUazwjL97ND5n1qsXJLG+UDS/wAPH/FRyCba4SbmMWFwJG2bicmIwOHBjgvxc52VdPDNZezkcSrYXPqZWtGJMsuA6RSoLdrKf5u2dh7rxthzY+CyH6c786bW5WZrQRgQCPYco6l6aU83BNHLuZxzs2cU14kbTX8ePWRNPK0lvccfBPhvzTnfNlbzBw7iv11i0788bdIxbqWl1z6d2YyN0EHWEfSU9aKLtLSfda8iSivVRu+sw0tcPBIZblKc00XaA1qAdcNp3spHIWA94PgtLtj6fiyRHtDwWs6lvBPJdu9E399C2Mronb2SM6HtOoreCqQdj+s4NyPS8wvz0ArxlDGHQ9qzGlvIg8jweipy+S8LMFRxcu1BmjfzSM+Je/RG2Ps5/wCo341mNPfXEj1M9U1w+S64LMFShdO2fs6nt/3L9N07Z+yqu3/csxp764mdSy31wLpgsVKF0rYP1dRzvA1vXl1z7WOeOXnkb8azGnvriZ1M99cPku68PnY3fOaNJA1qleglonfMHO9vmsGx/W8IiHTHgsxp76JLI8ddTl8ltfa1OM8sXbadRWh946QZ5Wc2LtQVcbsfVPC+Ec7jqC3MuA7jTN6LS7WQszqW8TWSqC0zf3iSU186RuYyO0Nw1kIU1/WcSJx/E4N1ArBcmEb58h0bVvmtrLt0zOIXfiJPct9JS8WIrG0hpTfr/RDVF9Kp+Ru0Z+EYnrdioyrZO4brLtzlw2zseHgGKuIpY2bxrW6AAetRN4vU9JvipwqJvBIs0XThJKnBLErKxYsVk6RLQ/TnfnTa3KzxqsQ/TnfnTa3KzxqnV1eRzrrtio0mNGjSY1UkChUaVGixpUaCQiExpUaLGlRoZDIVGkxo0aTGgkIhUa2PWuNbHoWIGkRZEqRFkSxIMLIiyJUiLImiEw0iLIlSIsieIbCyI0iTIjSJ4hMLIoS8Xqek3xU3IoS8Xqek3xVml2kapdtFZWLFivnXJaH6c786bW5WeNVeoO418m6AjaTzNcOEEOcDk0qyUlSx4xY4HQfDgVOroT8ChdJ5+I6NJjRo0mNVJFdCo0qNFjSo0EhEJjSo0WNKjQyGQqNJjRo0mNBIRCo1setca2PQvSIGkRZEqRFkSxIMLIiyJUiLImiEw0iLIlSIsieIbCyI0iTIjSJ4hMLIoS8Xqek3xU3MVXLfr43M3NrgTtgcmUDDHhVmkv8AUjdJNzWBArEuCx6mRoeyGZzTjg5rHOBwOBwIHtBWK7nR2nWPo6/WxFR2k4ztJgqDhjK0bZr8M26MyYn+YEH24rktvbC9q0mL2blKwYndGSNjIA4S2Qt7sVaNkPZunbNJSWdtWCNzmOqSA5zntODtzacgAIIxIJPBgubyU1p1x28zp5MTjt5Xuw0gOOoLlWdO5jFZ0klsf7+8TK1WnBYyaXIj2WvUxEt3Q5DhgSHjJy5QnQXwqG5xG7SCD3FMp7hvPrJGjkaC49+CkIrjU43zpXc7W+C6EujelHKqZQtFrx8kDhv5hvoup3mE2HZAg40co0FpSm3RowPVk8pe/wACtUly6Q5hINDvMFC6dF6iuspWuyX31FQ7IFFw7sOgDqcnQ37s855SNLH+AKgHXFp+B8o52nwWp1wo+CV/ZB8Ubt6L1sRZQtdr4MuMV+LO+3b2ZB+1LivrZ33iL/cPBc/dcEcE3Wz+5eDcF3BM3snzUHZ0X3n99BVf2u/yfsdNjvrZ33mHrPktj77Wb95h6z5LlnoFJ9szsuWegUn2zOy5Q/Ao7zJdYWu/yfsdKkvpZ33mLrPkiS33s77wzqef2qg+gT/tmdly9C4J4Zh2D5qSsqK7z++hF39rv8n7Fwlv1Z32wOhknwoM1/qHgdIdDD4kKBFwWcMzuwPiW1tw4eGSU8zR5qatqK1v76BvKFpvPg/YXPsg03FZMeZrfFBmv8zixO53AagksuRSjOZT0gP2rey6NGOITpe/wISKlRWphvKVqtTf3zICe+8p3scY0lzvJR815al3GA0ADvVqluXSHNujdDsf1AoU9wm/VyuHI5oPeD4JY9EtROGUbR6f15r+yPsK6lo2mf8AIG6ZcCXSxtDeUhzseoLpN2/k9EOa+vnBAymGHHLyGVwyDQOcZ1zWW59XEdtGWuIygtdtXaRjhrUtYOyfbFnPDHSPkYMMYJ9s8YfyuPzm8xw5CirxrzX+zJL/AL4/0dShXo1Ow0/uw+lbOsuGniZBCxrI2N2rWAZAPPHE48OKxVKx9l6yp4I5ZJmQvc350Lji5jgSCMRnGTEH2EL9XmpUK2Lxiy7ij5srnuFTI5uO2E0hBGcEOOVS9Hfedgwka2Tl3jucjJ3IUP053502tyn5LOik37GnlzHrC9XKaWCaORdKlKWbUjibae/FO7ftkYdAeOseSfBeWkfmlaPxYs73DBQb7qQO3pe3nDh1HzWh1yncWUc7SNRUM6k9eBz3k+1nobRcI62J29fGdDmnxW4HHN5qhvuTU8UxO6RB7wtXovXtzMd0XtOpyzCD7yCeSIPs1OXydCIX4ufizLUZmbVcxcdRXoy2q3OKznbIdYWZq1SRB5Hnqmi/LFz42xaTc5m52ebVnpDaA4z+w34Vvo/FEepq29Hn7HQVi596S1/vO7DfJZ6TV/vHsN8lvontNdT19sefsdBWLn3pJXnjO7DfhWf47aJ40nYHwrXRvajOpq22PP2OgrFQBXWo7N/E8zXDUF+mntZ2dtZziQa1rMWtoksj1NclzL+QtbpmjO5o0kBUE2BaLs7Jud2Gsr0y51Y7fNa3S9p/TiswgtMkTWR0u1UXD5LlNbVMzfSxDk2wJ6hlQZr40jcznO/C0/uwUCy5MvGkjGjF3ktzLnMG/kceQAN7zitY0toqybbR7Um/vkbaq/nBFFzuPgPNV+0rYnqMshxaDkaBg1uPs/7VjZYNOzi4/iJd3ZkO32AQYAADbNyDJ7VOE444RRboU7elJdHD97WVpYsWKydQlofpzvzptblZ41WIfpzvzptblZ41Tq6vI5112xUaTGjRpMaqSBQqNKjRY0qNBIRCY0qJFjSo0MhkLiefaespLCixpMaBiIVGB7Avb2j2DqXiNbHonpECvWh7z7T1lIkRZEkSDDSuPKiSJUiLImiEw0iLIlSIsidBsLIjSJMiNIniEwsihLxep6TfFTcihLxep6TfFWaXaRlPtorKxYsV86xLQ/TnfnTa3KzxqrhwbXPLsmE0oOOTD5zgrREVTq6vI59320KjSY0aNJjVSQCFRpUaLGlRoJCITGlRosaVGhkMhUaTGjRpMaCQiFRrY9a41sehYgaRFkSpEWRLEgwsiLIlSIsiaITDSIsiVIiyJ0GwsiNIkyI0ieITCyKEvF6npN8VNyKCvHINz2uIxLhk4cMuXBWaXaRlL/IitrFixXzrHeNkHYQ/iZZKuge1kj3Oe+nfkY55yucx4HzSTlwOTE5wuOWhSVlBKYZCWOGXAPZI0j2gtJaVbNkTZKrbQqZKWF7o6cSOjbEw7Uy7VxG3kOc4kY7XMMnDlUHR3HmcMZXNZ/Lv3c/B3lULWNWFNKs15a+IVzcUaX+RpfdgSC9czd8GO5sD3KRp76t48R0tcD3EeKkae5NM3fGR55TtR1DzW+S6NGeIRyhzvElLJUnqORLKNpjof31NEF9KXh3QaWg6iVIQXuoj9bhpa8d+Ci5bi053r5W9l3gjPuEOLN1t8iidGk9bJxvrR95r0fsW6G8NGc08PaA1qQgtWnOaWHtt81zt9w5OCVh0hw81pdcWo4HwnneP2o3aU33hld2z0TOrxV0P2kfbb5pkVTH77O03zXF3XKqv/Wel5heDc6s91vbZ5o3Yxff5fIqubf8AkXE7tFM33m9YWx8zfeb1hcF9Eq33R22eawXTrfdHbZ5qHV0d/l8k/wAmh/JHijuEtQz3mdpvmiS1kQzvj7TfNca9EK33W9tnmvTbmVZzhg6Y8FNWEV3+XyRdzb/yR4o6tLaUAzyxdtvmgT27SjPPCOm3zXPG3HqTnMI6TvBpW1lxJuGSIaNsfAKas4LvBO6tlpmi21F6KJv1zDoxdqCj575UYzOedDHeOCiG3CdwzDmafNIjuHFxpXnQANaRUKS1sF3tou8+D9jzPfaHiskOnat81HT3xed7G0aSXeSnorl0gziR2l2GoBbJboUbhvHN5Q53jilUaS1BdY2qeh/fUplRb1Q/jYD2N+b35+9XC6Ow7XV+1lkdHFCcCZC9sshB9kbScD+IhR9TcNv1cpHI4Y948lGROtCy5WyxSPidjgJGO+a7kI4w5HBSnjKOFJpPy+/+nRt7u3qPCD/ezQfSlj7HtnU1PHAII3hjcN0e0Pe4kklzjhwknRmWKhWP8oOAU8YqopDMG4SFgAYXAkBwBOTEYHD2krF56Vtd4vFPidPGJxiugc+pla3KTLLgM3GcUiC16ymybZ4HuuG2boGObmXqL6e786bW5WZgxyFeilPNwWBzLmcc7NlFNeJFU9+5R6yNjuUEsPiE+K/cB3zJRo2rvELY6yKd++jZzDa/pwWl10aZ2bdG6DjrCPpKetFF2tpPu4eQ+K9tG7jkaWuGoYJLLfpTmmj68NahHXEjO9lcNLQdRC1P2PZOLLGdLXN1YrWfS2hvJdu9En99CzMtKA5pYj0m+a3NnYczmHQ5p1FU07HlXwOhPScNbV5Ox7XcDYzoe3xWY0t5EHkiD0VOXyXcBfu1PKqN6AWlwRj+pH8S/fQe1RmifzSM+JZjT30R6m2VOXyXfBZgqULlWx9jN2x8Sz0Jtn7Gftj4lmNPfXEzqV764fJdsDyrNqfYVSPQq1+GKXne34l+egVqHPH1yR/Esxp76M6m/wCRcPkuzngZyBpIC1OrYhnkjHTb5qnf+P7Q4WMGmRngV+jY9rOHcR08dQWY0t9ElkeOupy+S1PtmmGeWLtBHkvNRtzytOgOdqCgW7HtRxpIRo27v2hbm3Aw303UzxLlmfS3iSyVQWmb++gya+1KN6JHaGgDvI1IU9/RxIudzvADxWwXKgGd8h6h4Lcy7tMzMzHlcS7uzdy30lLxEVlaQ1N+v9EHPfCrkyNLW48DW5es4qMqoJyDLLtzlA2ziSSTpyq5inYzeta3QANSiLxep6TfFThVTeCRapSpwko04JYlZWLFisnRJeL6e786bW5WaNVmL6e786bW5WaNU6uryOdddsVGkxo0aTGqkgUKjSo0WNKjQSEQmNKjRY0qNDIZCo0mNGjSY0EhEKjWx61xrY9E9IgWRGkSpEWRJEgwsiLIlSIsiaITDSIsiVIiyJ0GwsiNIkyI0ieITCyKEvF6npN8VNyKEvF6npN8VZpdpGU+2isrFixXzrEvF9Pd+dNrcrNGqxVkwV8okBBZUTBw4Qds4FWKkq437xzTyY5erOqdVfpPwKF0nn4j40mNGjSY1UkV0KjSo0WNKjQSEQmNKjRY0qNDIZCo0mNGjSY0EhEKjWx61xrY9C9IgaRFkSpEWRLEgwsiLIlSIsiaITDSIsiVIiyJ4hsLIjSJMiNIniEwsihLxep6TfFTUzgBicg9pyBV23rQjczc2nbHbA5MoyY8KtUk85G6SbmsCBWJ9LYFXKwSRwTPaccHNY5wOBIOBA9oI5liuZ8dqOtgfR99tiahtNxmyw1BHrmAEOwyDdGHI7TiDkzrk9tbBVqwEmHcqhvtY7aP52Pwy6CV9HrF5SjfVqSwTxWxjuKZ8m1dk2vRgmWGrjaM7nMc5g6WBHejw3uqW59zdpHlgvrpArLBpJiTNBTyE5y+Njz1kK7HKcX24L0BdCL1HzHBfxw30TTocW6wU6HZBi40Ug0Fp14LudVsY2NKTtqOAY+6DH+ghRM+wbYrscI5m/hlf+7FS/NtZaYtffMh+NE5hDshUnC2YdFp1OT4r/UHC946DvBWit2CrLG9fWD/AOkZ1xqvWpsR0MTSWyVRz53RH/jU1O1noxNdAkbob+WcfrsNLHjwS4782b94Z1P+Fc4ta7MMQJa6Q6S3l9jeRVt7MDgrEbKlP9ps10aR3SO/Vm/eY+p/ktj792Z95i/3eS4KsWdWU9r5G807jJfqzfvEfU/4UWa/VnD69p0NefBcZwUhZVmslODi4aMOX2hZ1fTisW3yNZiZ0mW/1n/aOOhj/JCn2QKIZt1doZhrIWixNjqknOD31AzZjGNbCrVSbCNmuwxkrO3EP+NBL8am/wBtm+gTKbNshU/FjmOnaDxKDNf8cWE87/Jq67S7BFjjffxLtMuH6WhSlLsPWJF/pg/le+R/7lD8u1joTf3zN/jI+f576zu3rI29px7ytMFp19S7aQiR7vdjYXnqaCV9P0lyrMiH+XSUg5dyYT1kEqYihawBrAGgZgAGgcwUXlKmuxT4klbxWo+X6HYutuqIxp5Wg8eZwjA7Rx7lfbtfJ7a1wfaE4eB9TFi0E/zSuy4cgA0rsyxVqmUq01gsF5DKCQegs+KCJkMLGsjY0NaxowAaFiQsXObxJn//2Q=="/>
          <p:cNvSpPr>
            <a:spLocks noChangeAspect="1" noChangeArrowheads="1"/>
          </p:cNvSpPr>
          <p:nvPr/>
        </p:nvSpPr>
        <p:spPr bwMode="auto">
          <a:xfrm>
            <a:off x="63500" y="-938213"/>
            <a:ext cx="1704975"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22" descr="data:image/jpeg;base64,/9j/4AAQSkZJRgABAQAAAQABAAD/2wCEAAkGBg8QDxIPEBQQFRQUEA8UFRAYFxQQFBQPFBUVFBQQFRQXHCYgFxkjGRQUHy8gIycpLCwsFR4xNTAqNSYrLCkBCQoKDgwOGg8PGikkHxw1KjUsKSotKiksKiksKikpKSksKiopLC8pKiksLCwpLCkpLCkpLCwpKSwsLCksLCkpLP/AABEIAMwAswMBIgACEQEDEQH/xAAcAAEAAgMBAQEAAAAAAAAAAAAEBQYAAwcCCAH/xABJEAABAwEDBA4FCgQGAwAAAAABAAIDBAUGESExcbEHEhMyQUJhgYKRkqHB0RYzUVLSCCI0Q1NUcnOywhRik+IVI0Siw+EXY4P/xAAaAQEAAgMBAAAAAAAAAAAAAAADAgQAAQUG/8QANREAAgECAQgKAgIBBQAAAAAAAAECAwQRBRIxQVFSkaETFTJCYXGB0eHwFCFT8TMiI2Oxwf/aAAwDAQACEQMRAD8A7ioO2b8WbR4ioqYWEY/M223fj+BuJ7lwzZC2UK6tqZKWme+KASPibGwlrpcHFu2e4ZcuG9zYe3Kq5R3Inflkc2Pk37uoZO9dmjkzFKVWWGOpFSvd0qPbeH3Ydmr9n6ymeqbUynLmY1gx0vcD3Ks13yjJT6mjjbyvldJ3Na3DrVWprj07d+6R/OGDqGXvT4rtUjc0TTpxdrKuRs7aOps5k8t0Voxfp7n7V7P1qv3jaWPQxzj/ALnFRc+y5bsuaocORkcbdTVPxUMTN7HG3Q1oPXgt6VUqEdEEVZZc2Q5/BUJL6W9J/qK4/h27f0gLV/iduv8ArrR/qyt/crosSJwWiK4AvLdTVFcylPbbTsjpKw6ZnnW9aTZNqHOZueX+5XtYtqeGhIPrmvsXP3KC671onPt+eT/tYbt2h7Hf1B5q/LFvpHsNdcV9kefuUMWJaQzbrzSf3L2yjtdu9dUjRK4anq8rFrP8Eb65r7I8/cpZqbcb9bX800h1PXpl5LejzT2j2pXDvxVyWLWMdcUTWWquuK5lUZsk29H/AKmpye80O69s1Pp9nK2mb58L8PeiaP04KcXl8TXZHBp5CA7WoOFF6YLgLHLktcOfweab5RFcMN0p6V3t2pkjPeXalYLO+UTSu+kUs8Z9rHsmGn520PcVVpbEpXb6GLmaG/pwQp7n0jszXN5WuOo4hFK0tpd3DyLMMt032k1wZ1+ytmCxqghoqBGSQMJWuiGX+Y/N71b6arjlaHxuY9pzOaQ9p0EZF8u1Nw/speZw/c3yQaWqtKyZBJE+SIk75pxY/DgcMztBCrTyZCX+OX78To0MoUazwjL97ND5n1qsXJLG+UDS/wAPH/FRyCba4SbmMWFwJG2bicmIwOHBjgvxc52VdPDNZezkcSrYXPqZWtGJMsuA6RSoLdrKf5u2dh7rxthzY+CyH6c786bW5WZrQRgQCPYco6l6aU83BNHLuZxzs2cU14kbTX8ePWRNPK0lvccfBPhvzTnfNlbzBw7iv11i0788bdIxbqWl1z6d2YyN0EHWEfSU9aKLtLSfda8iSivVRu+sw0tcPBIZblKc00XaA1qAdcNp3spHIWA94PgtLtj6fiyRHtDwWs6lvBPJdu9E399C2Mronb2SM6HtOoreCqQdj+s4NyPS8wvz0ArxlDGHQ9qzGlvIg8jweipy+S8LMFRxcu1BmjfzSM+Je/RG2Ps5/wCo341mNPfXEj1M9U1w+S64LMFShdO2fs6nt/3L9N07Z+yqu3/csxp764mdSy31wLpgsVKF0rYP1dRzvA1vXl1z7WOeOXnkb8azGnvriZ1M99cPku68PnY3fOaNJA1qleglonfMHO9vmsGx/W8IiHTHgsxp76JLI8ddTl8ltfa1OM8sXbadRWh946QZ5Wc2LtQVcbsfVPC+Ec7jqC3MuA7jTN6LS7WQszqW8TWSqC0zf3iSU186RuYyO0Nw1kIU1/WcSJx/E4N1ArBcmEb58h0bVvmtrLt0zOIXfiJPct9JS8WIrG0hpTfr/RDVF9Kp+Ru0Z+EYnrdioyrZO4brLtzlw2zseHgGKuIpY2bxrW6AAetRN4vU9JvipwqJvBIs0XThJKnBLErKxYsVk6RLQ/TnfnTa3KzxqsQ/TnfnTa3KzxqnV1eRzrrtio0mNGjSY1UkChUaVGixpUaCQiExpUaLGlRoZDIVGkxo0aTGgkIhUa2PWuNbHoWIGkRZEqRFkSxIMLIiyJUiLImiEw0iLIlSIsieIbCyI0iTIjSJ4hMLIoS8Xqek3xU3IoS8Xqek3xVml2kapdtFZWLFivnXJaH6c786bW5WeNVeoO418m6AjaTzNcOEEOcDk0qyUlSx4xY4HQfDgVOroT8ChdJ5+I6NJjRo0mNVJFdCo0qNFjSo0EhEJjSo0WNKjQyGQqNJjRo0mNBIRCo1setca2PQvSIGkRZEqRFkSxIMLIiyJUiLImiEw0iLIlSIsieIbCyI0iTIjSJ4hMLIoS8Xqek3xU3MVXLfr43M3NrgTtgcmUDDHhVmkv8AUjdJNzWBArEuCx6mRoeyGZzTjg5rHOBwOBwIHtBWK7nR2nWPo6/WxFR2k4ztJgqDhjK0bZr8M26MyYn+YEH24rktvbC9q0mL2blKwYndGSNjIA4S2Qt7sVaNkPZunbNJSWdtWCNzmOqSA5zntODtzacgAIIxIJPBgubyU1p1x28zp5MTjt5Xuw0gOOoLlWdO5jFZ0klsf7+8TK1WnBYyaXIj2WvUxEt3Q5DhgSHjJy5QnQXwqG5xG7SCD3FMp7hvPrJGjkaC49+CkIrjU43zpXc7W+C6EujelHKqZQtFrx8kDhv5hvoup3mE2HZAg40co0FpSm3RowPVk8pe/wACtUly6Q5hINDvMFC6dF6iuspWuyX31FQ7IFFw7sOgDqcnQ37s855SNLH+AKgHXFp+B8o52nwWp1wo+CV/ZB8Ubt6L1sRZQtdr4MuMV+LO+3b2ZB+1LivrZ33iL/cPBc/dcEcE3Wz+5eDcF3BM3snzUHZ0X3n99BVf2u/yfsdNjvrZ33mHrPktj77Wb95h6z5LlnoFJ9szsuWegUn2zOy5Q/Ao7zJdYWu/yfsdKkvpZ33mLrPkiS33s77wzqef2qg+gT/tmdly9C4J4Zh2D5qSsqK7z++hF39rv8n7Fwlv1Z32wOhknwoM1/qHgdIdDD4kKBFwWcMzuwPiW1tw4eGSU8zR5qatqK1v76BvKFpvPg/YXPsg03FZMeZrfFBmv8zixO53AagksuRSjOZT0gP2rey6NGOITpe/wISKlRWphvKVqtTf3zICe+8p3scY0lzvJR815al3GA0ADvVqluXSHNujdDsf1AoU9wm/VyuHI5oPeD4JY9EtROGUbR6f15r+yPsK6lo2mf8AIG6ZcCXSxtDeUhzseoLpN2/k9EOa+vnBAymGHHLyGVwyDQOcZ1zWW59XEdtGWuIygtdtXaRjhrUtYOyfbFnPDHSPkYMMYJ9s8YfyuPzm8xw5CirxrzX+zJL/AL4/0dShXo1Ow0/uw+lbOsuGniZBCxrI2N2rWAZAPPHE48OKxVKx9l6yp4I5ZJmQvc350Lji5jgSCMRnGTEH2EL9XmpUK2Lxiy7ij5srnuFTI5uO2E0hBGcEOOVS9Hfedgwka2Tl3jucjJ3IUP053502tyn5LOik37GnlzHrC9XKaWCaORdKlKWbUjibae/FO7ftkYdAeOseSfBeWkfmlaPxYs73DBQb7qQO3pe3nDh1HzWh1yncWUc7SNRUM6k9eBz3k+1nobRcI62J29fGdDmnxW4HHN5qhvuTU8UxO6RB7wtXovXtzMd0XtOpyzCD7yCeSIPs1OXydCIX4ufizLUZmbVcxcdRXoy2q3OKznbIdYWZq1SRB5Hnqmi/LFz42xaTc5m52ebVnpDaA4z+w34Vvo/FEepq29Hn7HQVi596S1/vO7DfJZ6TV/vHsN8lvontNdT19sefsdBWLn3pJXnjO7DfhWf47aJ40nYHwrXRvajOpq22PP2OgrFQBXWo7N/E8zXDUF+mntZ2dtZziQa1rMWtoksj1NclzL+QtbpmjO5o0kBUE2BaLs7Jud2Gsr0y51Y7fNa3S9p/TiswgtMkTWR0u1UXD5LlNbVMzfSxDk2wJ6hlQZr40jcznO/C0/uwUCy5MvGkjGjF3ktzLnMG/kceQAN7zitY0toqybbR7Um/vkbaq/nBFFzuPgPNV+0rYnqMshxaDkaBg1uPs/7VjZYNOzi4/iJd3ZkO32AQYAADbNyDJ7VOE444RRboU7elJdHD97WVpYsWKydQlofpzvzptblZ41WIfpzvzptblZ41Tq6vI5112xUaTGjRpMaqSBQqNKjRY0qNBIRCY0qJFjSo0MhkLiefaespLCixpMaBiIVGB7Avb2j2DqXiNbHonpECvWh7z7T1lIkRZEkSDDSuPKiSJUiLImiEw0iLIlSIsidBsLIjSJMiNIniEwsihLxep6TfFTcihLxep6TfFWaXaRlPtorKxYsV86xLQ/TnfnTa3KzxqrhwbXPLsmE0oOOTD5zgrREVTq6vI59320KjSY0aNJjVSQCFRpUaLGlRoJCITGlRosaVGhkMhUaTGjRpMaCQiFRrY9a41sehYgaRFkSpEWRLEgwsiLIlSIsiaITDSIsiVIiyJ0GwsiNIkyI0ieITCyKEvF6npN8VNyKCvHINz2uIxLhk4cMuXBWaXaRlL/IitrFixXzrHeNkHYQ/iZZKuge1kj3Oe+nfkY55yucx4HzSTlwOTE5wuOWhSVlBKYZCWOGXAPZI0j2gtJaVbNkTZKrbQqZKWF7o6cSOjbEw7Uy7VxG3kOc4kY7XMMnDlUHR3HmcMZXNZ/Lv3c/B3lULWNWFNKs15a+IVzcUaX+RpfdgSC9czd8GO5sD3KRp76t48R0tcD3EeKkae5NM3fGR55TtR1DzW+S6NGeIRyhzvElLJUnqORLKNpjof31NEF9KXh3QaWg6iVIQXuoj9bhpa8d+Ci5bi053r5W9l3gjPuEOLN1t8iidGk9bJxvrR95r0fsW6G8NGc08PaA1qQgtWnOaWHtt81zt9w5OCVh0hw81pdcWo4HwnneP2o3aU33hld2z0TOrxV0P2kfbb5pkVTH77O03zXF3XKqv/Wel5heDc6s91vbZ5o3Yxff5fIqubf8AkXE7tFM33m9YWx8zfeb1hcF9Eq33R22eawXTrfdHbZ5qHV0d/l8k/wAmh/JHijuEtQz3mdpvmiS1kQzvj7TfNca9EK33W9tnmvTbmVZzhg6Y8FNWEV3+XyRdzb/yR4o6tLaUAzyxdtvmgT27SjPPCOm3zXPG3HqTnMI6TvBpW1lxJuGSIaNsfAKas4LvBO6tlpmi21F6KJv1zDoxdqCj575UYzOedDHeOCiG3CdwzDmafNIjuHFxpXnQANaRUKS1sF3tou8+D9jzPfaHiskOnat81HT3xed7G0aSXeSnorl0gziR2l2GoBbJboUbhvHN5Q53jilUaS1BdY2qeh/fUplRb1Q/jYD2N+b35+9XC6Ow7XV+1lkdHFCcCZC9sshB9kbScD+IhR9TcNv1cpHI4Y948lGROtCy5WyxSPidjgJGO+a7kI4w5HBSnjKOFJpPy+/+nRt7u3qPCD/ezQfSlj7HtnU1PHAII3hjcN0e0Pe4kklzjhwknRmWKhWP8oOAU8YqopDMG4SFgAYXAkBwBOTEYHD2krF56Vtd4vFPidPGJxiugc+pla3KTLLgM3GcUiC16ymybZ4HuuG2boGObmXqL6e786bW5WZgxyFeilPNwWBzLmcc7NlFNeJFU9+5R6yNjuUEsPiE+K/cB3zJRo2rvELY6yKd++jZzDa/pwWl10aZ2bdG6DjrCPpKetFF2tpPu4eQ+K9tG7jkaWuGoYJLLfpTmmj68NahHXEjO9lcNLQdRC1P2PZOLLGdLXN1YrWfS2hvJdu9En99CzMtKA5pYj0m+a3NnYczmHQ5p1FU07HlXwOhPScNbV5Ox7XcDYzoe3xWY0t5EHkiD0VOXyXcBfu1PKqN6AWlwRj+pH8S/fQe1RmifzSM+JZjT30R6m2VOXyXfBZgqULlWx9jN2x8Sz0Jtn7Gftj4lmNPfXEzqV764fJdsDyrNqfYVSPQq1+GKXne34l+egVqHPH1yR/Esxp76M6m/wCRcPkuzngZyBpIC1OrYhnkjHTb5qnf+P7Q4WMGmRngV+jY9rOHcR08dQWY0t9ElkeOupy+S1PtmmGeWLtBHkvNRtzytOgOdqCgW7HtRxpIRo27v2hbm3Aw303UzxLlmfS3iSyVQWmb++gya+1KN6JHaGgDvI1IU9/RxIudzvADxWwXKgGd8h6h4Lcy7tMzMzHlcS7uzdy30lLxEVlaQ1N+v9EHPfCrkyNLW48DW5es4qMqoJyDLLtzlA2ziSSTpyq5inYzeta3QANSiLxep6TfFThVTeCRapSpwko04JYlZWLFisnRJeL6e786bW5WaNVmL6e786bW5WaNU6uryOdddsVGkxo0aTGqkgUKjSo0WNKjQSEQmNKjRY0qNDIZCo0mNGjSY0EhEKjWx61xrY9E9IgWRGkSpEWRJEgwsiLIlSIsiaITDSIsiVIiyJ0GwsiNIkyI0ieITCyKEvF6npN8VNyKEvF6npN8VZpdpGU+2isrFixXzrEvF9Pd+dNrcrNGqxVkwV8okBBZUTBw4Qds4FWKkq437xzTyY5erOqdVfpPwKF0nn4j40mNGjSY1UkV0KjSo0WNKjQSEQmNKjRY0qNDIZCo0mNGjSY0EhEKjWx61xrY9C9IgaRFkSpEWRLEgwsiLIlSIsiaITDSIsiVIiyJ4hsLIjSJMiNIniEwsihLxep6TfFTUzgBicg9pyBV23rQjczc2nbHbA5MoyY8KtUk85G6SbmsCBWJ9LYFXKwSRwTPaccHNY5wOBIOBA9oI5liuZ8dqOtgfR99tiahtNxmyw1BHrmAEOwyDdGHI7TiDkzrk9tbBVqwEmHcqhvtY7aP52Pwy6CV9HrF5SjfVqSwTxWxjuKZ8m1dk2vRgmWGrjaM7nMc5g6WBHejw3uqW59zdpHlgvrpArLBpJiTNBTyE5y+Njz1kK7HKcX24L0BdCL1HzHBfxw30TTocW6wU6HZBi40Ug0Fp14LudVsY2NKTtqOAY+6DH+ghRM+wbYrscI5m/hlf+7FS/NtZaYtffMh+NE5hDshUnC2YdFp1OT4r/UHC946DvBWit2CrLG9fWD/AOkZ1xqvWpsR0MTSWyVRz53RH/jU1O1noxNdAkbob+WcfrsNLHjwS4782b94Z1P+Fc4ta7MMQJa6Q6S3l9jeRVt7MDgrEbKlP9ps10aR3SO/Vm/eY+p/ktj792Z95i/3eS4KsWdWU9r5G807jJfqzfvEfU/4UWa/VnD69p0NefBcZwUhZVmslODi4aMOX2hZ1fTisW3yNZiZ0mW/1n/aOOhj/JCn2QKIZt1doZhrIWixNjqknOD31AzZjGNbCrVSbCNmuwxkrO3EP+NBL8am/wBtm+gTKbNshU/FjmOnaDxKDNf8cWE87/Jq67S7BFjjffxLtMuH6WhSlLsPWJF/pg/le+R/7lD8u1joTf3zN/jI+f576zu3rI29px7ytMFp19S7aQiR7vdjYXnqaCV9P0lyrMiH+XSUg5dyYT1kEqYihawBrAGgZgAGgcwUXlKmuxT4klbxWo+X6HYutuqIxp5Wg8eZwjA7Rx7lfbtfJ7a1wfaE4eB9TFi0E/zSuy4cgA0rsyxVqmUq01gsF5DKCQegs+KCJkMLGsjY0NaxowAaFiQsXObxJn//2Q=="/>
          <p:cNvSpPr>
            <a:spLocks noChangeAspect="1" noChangeArrowheads="1"/>
          </p:cNvSpPr>
          <p:nvPr/>
        </p:nvSpPr>
        <p:spPr bwMode="auto">
          <a:xfrm>
            <a:off x="215900" y="-785813"/>
            <a:ext cx="1704975"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24" descr="data:image/jpeg;base64,/9j/4AAQSkZJRgABAQAAAQABAAD/2wCEAAkGBg8QDxIPEBQQFRQUEA8UFRAYFxQQFBQPFBUVFBQQFRQXHCYgFxkjGRQUHy8gIycpLCwsFR4xNTAqNSYrLCkBCQoKDgwOGg8PGikkHxw1KjUsKSotKiksKiksKikpKSksKiopLC8pKiksLCwpLCkpLCkpLCwpKSwsLCksLCkpLP/AABEIAMwAswMBIgACEQEDEQH/xAAcAAEAAgMBAQEAAAAAAAAAAAAEBQYAAwcCCAH/xABJEAABAwEDBA4FCgQGAwAAAAABAAIDBAUGESExcbEHEhMyQUJhgYKRkqHB0RYzUVLSCCI0Q1NUcnOywhRik+IVI0Siw+EXY4P/xAAaAQEAAgMBAAAAAAAAAAAAAAADAgQAAQUG/8QANREAAgECAQgKAgIBBQAAAAAAAAECAwQRBRIxQVFSkaETFTJCYXGB0eHwFCFT8TMiI2Oxwf/aAAwDAQACEQMRAD8A7ioO2b8WbR4ioqYWEY/M223fj+BuJ7lwzZC2UK6tqZKWme+KASPibGwlrpcHFu2e4ZcuG9zYe3Kq5R3Inflkc2Pk37uoZO9dmjkzFKVWWGOpFSvd0qPbeH3Ydmr9n6ymeqbUynLmY1gx0vcD3Ks13yjJT6mjjbyvldJ3Na3DrVWprj07d+6R/OGDqGXvT4rtUjc0TTpxdrKuRs7aOps5k8t0Voxfp7n7V7P1qv3jaWPQxzj/ALnFRc+y5bsuaocORkcbdTVPxUMTN7HG3Q1oPXgt6VUqEdEEVZZc2Q5/BUJL6W9J/qK4/h27f0gLV/iduv8ArrR/qyt/crosSJwWiK4AvLdTVFcylPbbTsjpKw6ZnnW9aTZNqHOZueX+5XtYtqeGhIPrmvsXP3KC671onPt+eT/tYbt2h7Hf1B5q/LFvpHsNdcV9kefuUMWJaQzbrzSf3L2yjtdu9dUjRK4anq8rFrP8Eb65r7I8/cpZqbcb9bX800h1PXpl5LejzT2j2pXDvxVyWLWMdcUTWWquuK5lUZsk29H/AKmpye80O69s1Pp9nK2mb58L8PeiaP04KcXl8TXZHBp5CA7WoOFF6YLgLHLktcOfweab5RFcMN0p6V3t2pkjPeXalYLO+UTSu+kUs8Z9rHsmGn520PcVVpbEpXb6GLmaG/pwQp7n0jszXN5WuOo4hFK0tpd3DyLMMt032k1wZ1+ytmCxqghoqBGSQMJWuiGX+Y/N71b6arjlaHxuY9pzOaQ9p0EZF8u1Nw/speZw/c3yQaWqtKyZBJE+SIk75pxY/DgcMztBCrTyZCX+OX78To0MoUazwjL97ND5n1qsXJLG+UDS/wAPH/FRyCba4SbmMWFwJG2bicmIwOHBjgvxc52VdPDNZezkcSrYXPqZWtGJMsuA6RSoLdrKf5u2dh7rxthzY+CyH6c786bW5WZrQRgQCPYco6l6aU83BNHLuZxzs2cU14kbTX8ePWRNPK0lvccfBPhvzTnfNlbzBw7iv11i0788bdIxbqWl1z6d2YyN0EHWEfSU9aKLtLSfda8iSivVRu+sw0tcPBIZblKc00XaA1qAdcNp3spHIWA94PgtLtj6fiyRHtDwWs6lvBPJdu9E399C2Mronb2SM6HtOoreCqQdj+s4NyPS8wvz0ArxlDGHQ9qzGlvIg8jweipy+S8LMFRxcu1BmjfzSM+Je/RG2Ps5/wCo341mNPfXEj1M9U1w+S64LMFShdO2fs6nt/3L9N07Z+yqu3/csxp764mdSy31wLpgsVKF0rYP1dRzvA1vXl1z7WOeOXnkb8azGnvriZ1M99cPku68PnY3fOaNJA1qleglonfMHO9vmsGx/W8IiHTHgsxp76JLI8ddTl8ltfa1OM8sXbadRWh946QZ5Wc2LtQVcbsfVPC+Ec7jqC3MuA7jTN6LS7WQszqW8TWSqC0zf3iSU186RuYyO0Nw1kIU1/WcSJx/E4N1ArBcmEb58h0bVvmtrLt0zOIXfiJPct9JS8WIrG0hpTfr/RDVF9Kp+Ru0Z+EYnrdioyrZO4brLtzlw2zseHgGKuIpY2bxrW6AAetRN4vU9JvipwqJvBIs0XThJKnBLErKxYsVk6RLQ/TnfnTa3KzxqsQ/TnfnTa3KzxqnV1eRzrrtio0mNGjSY1UkChUaVGixpUaCQiExpUaLGlRoZDIVGkxo0aTGgkIhUa2PWuNbHoWIGkRZEqRFkSxIMLIiyJUiLImiEw0iLIlSIsieIbCyI0iTIjSJ4hMLIoS8Xqek3xU3IoS8Xqek3xVml2kapdtFZWLFivnXJaH6c786bW5WeNVeoO418m6AjaTzNcOEEOcDk0qyUlSx4xY4HQfDgVOroT8ChdJ5+I6NJjRo0mNVJFdCo0qNFjSo0EhEJjSo0WNKjQyGQqNJjRo0mNBIRCo1setca2PQvSIGkRZEqRFkSxIMLIiyJUiLImiEw0iLIlSIsieIbCyI0iTIjSJ4hMLIoS8Xqek3xU3MVXLfr43M3NrgTtgcmUDDHhVmkv8AUjdJNzWBArEuCx6mRoeyGZzTjg5rHOBwOBwIHtBWK7nR2nWPo6/WxFR2k4ztJgqDhjK0bZr8M26MyYn+YEH24rktvbC9q0mL2blKwYndGSNjIA4S2Qt7sVaNkPZunbNJSWdtWCNzmOqSA5zntODtzacgAIIxIJPBgubyU1p1x28zp5MTjt5Xuw0gOOoLlWdO5jFZ0klsf7+8TK1WnBYyaXIj2WvUxEt3Q5DhgSHjJy5QnQXwqG5xG7SCD3FMp7hvPrJGjkaC49+CkIrjU43zpXc7W+C6EujelHKqZQtFrx8kDhv5hvoup3mE2HZAg40co0FpSm3RowPVk8pe/wACtUly6Q5hINDvMFC6dF6iuspWuyX31FQ7IFFw7sOgDqcnQ37s855SNLH+AKgHXFp+B8o52nwWp1wo+CV/ZB8Ubt6L1sRZQtdr4MuMV+LO+3b2ZB+1LivrZ33iL/cPBc/dcEcE3Wz+5eDcF3BM3snzUHZ0X3n99BVf2u/yfsdNjvrZ33mHrPktj77Wb95h6z5LlnoFJ9szsuWegUn2zOy5Q/Ao7zJdYWu/yfsdKkvpZ33mLrPkiS33s77wzqef2qg+gT/tmdly9C4J4Zh2D5qSsqK7z++hF39rv8n7Fwlv1Z32wOhknwoM1/qHgdIdDD4kKBFwWcMzuwPiW1tw4eGSU8zR5qatqK1v76BvKFpvPg/YXPsg03FZMeZrfFBmv8zixO53AagksuRSjOZT0gP2rey6NGOITpe/wISKlRWphvKVqtTf3zICe+8p3scY0lzvJR815al3GA0ADvVqluXSHNujdDsf1AoU9wm/VyuHI5oPeD4JY9EtROGUbR6f15r+yPsK6lo2mf8AIG6ZcCXSxtDeUhzseoLpN2/k9EOa+vnBAymGHHLyGVwyDQOcZ1zWW59XEdtGWuIygtdtXaRjhrUtYOyfbFnPDHSPkYMMYJ9s8YfyuPzm8xw5CirxrzX+zJL/AL4/0dShXo1Ow0/uw+lbOsuGniZBCxrI2N2rWAZAPPHE48OKxVKx9l6yp4I5ZJmQvc350Lji5jgSCMRnGTEH2EL9XmpUK2Lxiy7ij5srnuFTI5uO2E0hBGcEOOVS9Hfedgwka2Tl3jucjJ3IUP053502tyn5LOik37GnlzHrC9XKaWCaORdKlKWbUjibae/FO7ftkYdAeOseSfBeWkfmlaPxYs73DBQb7qQO3pe3nDh1HzWh1yncWUc7SNRUM6k9eBz3k+1nobRcI62J29fGdDmnxW4HHN5qhvuTU8UxO6RB7wtXovXtzMd0XtOpyzCD7yCeSIPs1OXydCIX4ufizLUZmbVcxcdRXoy2q3OKznbIdYWZq1SRB5Hnqmi/LFz42xaTc5m52ebVnpDaA4z+w34Vvo/FEepq29Hn7HQVi596S1/vO7DfJZ6TV/vHsN8lvontNdT19sefsdBWLn3pJXnjO7DfhWf47aJ40nYHwrXRvajOpq22PP2OgrFQBXWo7N/E8zXDUF+mntZ2dtZziQa1rMWtoksj1NclzL+QtbpmjO5o0kBUE2BaLs7Jud2Gsr0y51Y7fNa3S9p/TiswgtMkTWR0u1UXD5LlNbVMzfSxDk2wJ6hlQZr40jcznO/C0/uwUCy5MvGkjGjF3ktzLnMG/kceQAN7zitY0toqybbR7Um/vkbaq/nBFFzuPgPNV+0rYnqMshxaDkaBg1uPs/7VjZYNOzi4/iJd3ZkO32AQYAADbNyDJ7VOE444RRboU7elJdHD97WVpYsWKydQlofpzvzptblZ41WIfpzvzptblZ41Tq6vI5112xUaTGjRpMaqSBQqNKjRY0qNBIRCY0qJFjSo0MhkLiefaespLCixpMaBiIVGB7Avb2j2DqXiNbHonpECvWh7z7T1lIkRZEkSDDSuPKiSJUiLImiEw0iLIlSIsidBsLIjSJMiNIniEwsihLxep6TfFTcihLxep6TfFWaXaRlPtorKxYsV86xLQ/TnfnTa3KzxqrhwbXPLsmE0oOOTD5zgrREVTq6vI59320KjSY0aNJjVSQCFRpUaLGlRoJCITGlRosaVGhkMhUaTGjRpMaCQiFRrY9a41sehYgaRFkSpEWRLEgwsiLIlSIsiaITDSIsiVIiyJ0GwsiNIkyI0ieITCyKEvF6npN8VNyKCvHINz2uIxLhk4cMuXBWaXaRlL/IitrFixXzrHeNkHYQ/iZZKuge1kj3Oe+nfkY55yucx4HzSTlwOTE5wuOWhSVlBKYZCWOGXAPZI0j2gtJaVbNkTZKrbQqZKWF7o6cSOjbEw7Uy7VxG3kOc4kY7XMMnDlUHR3HmcMZXNZ/Lv3c/B3lULWNWFNKs15a+IVzcUaX+RpfdgSC9czd8GO5sD3KRp76t48R0tcD3EeKkae5NM3fGR55TtR1DzW+S6NGeIRyhzvElLJUnqORLKNpjof31NEF9KXh3QaWg6iVIQXuoj9bhpa8d+Ci5bi053r5W9l3gjPuEOLN1t8iidGk9bJxvrR95r0fsW6G8NGc08PaA1qQgtWnOaWHtt81zt9w5OCVh0hw81pdcWo4HwnneP2o3aU33hld2z0TOrxV0P2kfbb5pkVTH77O03zXF3XKqv/Wel5heDc6s91vbZ5o3Yxff5fIqubf8AkXE7tFM33m9YWx8zfeb1hcF9Eq33R22eawXTrfdHbZ5qHV0d/l8k/wAmh/JHijuEtQz3mdpvmiS1kQzvj7TfNca9EK33W9tnmvTbmVZzhg6Y8FNWEV3+XyRdzb/yR4o6tLaUAzyxdtvmgT27SjPPCOm3zXPG3HqTnMI6TvBpW1lxJuGSIaNsfAKas4LvBO6tlpmi21F6KJv1zDoxdqCj575UYzOedDHeOCiG3CdwzDmafNIjuHFxpXnQANaRUKS1sF3tou8+D9jzPfaHiskOnat81HT3xed7G0aSXeSnorl0gziR2l2GoBbJboUbhvHN5Q53jilUaS1BdY2qeh/fUplRb1Q/jYD2N+b35+9XC6Ow7XV+1lkdHFCcCZC9sshB9kbScD+IhR9TcNv1cpHI4Y948lGROtCy5WyxSPidjgJGO+a7kI4w5HBSnjKOFJpPy+/+nRt7u3qPCD/ezQfSlj7HtnU1PHAII3hjcN0e0Pe4kklzjhwknRmWKhWP8oOAU8YqopDMG4SFgAYXAkBwBOTEYHD2krF56Vtd4vFPidPGJxiugc+pla3KTLLgM3GcUiC16ymybZ4HuuG2boGObmXqL6e786bW5WZgxyFeilPNwWBzLmcc7NlFNeJFU9+5R6yNjuUEsPiE+K/cB3zJRo2rvELY6yKd++jZzDa/pwWl10aZ2bdG6DjrCPpKetFF2tpPu4eQ+K9tG7jkaWuGoYJLLfpTmmj68NahHXEjO9lcNLQdRC1P2PZOLLGdLXN1YrWfS2hvJdu9En99CzMtKA5pYj0m+a3NnYczmHQ5p1FU07HlXwOhPScNbV5Ox7XcDYzoe3xWY0t5EHkiD0VOXyXcBfu1PKqN6AWlwRj+pH8S/fQe1RmifzSM+JZjT30R6m2VOXyXfBZgqULlWx9jN2x8Sz0Jtn7Gftj4lmNPfXEzqV764fJdsDyrNqfYVSPQq1+GKXne34l+egVqHPH1yR/Esxp76M6m/wCRcPkuzngZyBpIC1OrYhnkjHTb5qnf+P7Q4WMGmRngV+jY9rOHcR08dQWY0t9ElkeOupy+S1PtmmGeWLtBHkvNRtzytOgOdqCgW7HtRxpIRo27v2hbm3Aw303UzxLlmfS3iSyVQWmb++gya+1KN6JHaGgDvI1IU9/RxIudzvADxWwXKgGd8h6h4Lcy7tMzMzHlcS7uzdy30lLxEVlaQ1N+v9EHPfCrkyNLW48DW5es4qMqoJyDLLtzlA2ziSSTpyq5inYzeta3QANSiLxep6TfFThVTeCRapSpwko04JYlZWLFisnRJeL6e786bW5WaNVmL6e786bW5WaNU6uryOdddsVGkxo0aTGqkgUKjSo0WNKjQSEQmNKjRY0qNDIZCo0mNGjSY0EhEKjWx61xrY9E9IgWRGkSpEWRJEgwsiLIlSIsiaITDSIsiVIiyJ0GwsiNIkyI0ieITCyKEvF6npN8VNyKEvF6npN8VZpdpGU+2isrFixXzrEvF9Pd+dNrcrNGqxVkwV8okBBZUTBw4Qds4FWKkq437xzTyY5erOqdVfpPwKF0nn4j40mNGjSY1UkV0KjSo0WNKjQSEQmNKjRY0qNDIZCo0mNGjSY0EhEKjWx61xrY9C9IgaRFkSpEWRLEgwsiLIlSIsiaITDSIsiVIiyJ4hsLIjSJMiNIniEwsihLxep6TfFTUzgBicg9pyBV23rQjczc2nbHbA5MoyY8KtUk85G6SbmsCBWJ9LYFXKwSRwTPaccHNY5wOBIOBA9oI5liuZ8dqOtgfR99tiahtNxmyw1BHrmAEOwyDdGHI7TiDkzrk9tbBVqwEmHcqhvtY7aP52Pwy6CV9HrF5SjfVqSwTxWxjuKZ8m1dk2vRgmWGrjaM7nMc5g6WBHejw3uqW59zdpHlgvrpArLBpJiTNBTyE5y+Njz1kK7HKcX24L0BdCL1HzHBfxw30TTocW6wU6HZBi40Ug0Fp14LudVsY2NKTtqOAY+6DH+ghRM+wbYrscI5m/hlf+7FS/NtZaYtffMh+NE5hDshUnC2YdFp1OT4r/UHC946DvBWit2CrLG9fWD/AOkZ1xqvWpsR0MTSWyVRz53RH/jU1O1noxNdAkbob+WcfrsNLHjwS4782b94Z1P+Fc4ta7MMQJa6Q6S3l9jeRVt7MDgrEbKlP9ps10aR3SO/Vm/eY+p/ktj792Z95i/3eS4KsWdWU9r5G807jJfqzfvEfU/4UWa/VnD69p0NefBcZwUhZVmslODi4aMOX2hZ1fTisW3yNZiZ0mW/1n/aOOhj/JCn2QKIZt1doZhrIWixNjqknOD31AzZjGNbCrVSbCNmuwxkrO3EP+NBL8am/wBtm+gTKbNshU/FjmOnaDxKDNf8cWE87/Jq67S7BFjjffxLtMuH6WhSlLsPWJF/pg/le+R/7lD8u1joTf3zN/jI+f576zu3rI29px7ytMFp19S7aQiR7vdjYXnqaCV9P0lyrMiH+XSUg5dyYT1kEqYihawBrAGgZgAGgcwUXlKmuxT4klbxWo+X6HYutuqIxp5Wg8eZwjA7Rx7lfbtfJ7a1wfaE4eB9TFi0E/zSuy4cgA0rsyxVqmUq01gsF5DKCQegs+KCJkMLGsjY0NaxowAaFiQsXObxJn//2Q=="/>
          <p:cNvSpPr>
            <a:spLocks noChangeAspect="1" noChangeArrowheads="1"/>
          </p:cNvSpPr>
          <p:nvPr/>
        </p:nvSpPr>
        <p:spPr bwMode="auto">
          <a:xfrm>
            <a:off x="368300" y="-633413"/>
            <a:ext cx="1704975"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TextBox 32"/>
          <p:cNvSpPr txBox="1"/>
          <p:nvPr/>
        </p:nvSpPr>
        <p:spPr>
          <a:xfrm>
            <a:off x="76920" y="4736067"/>
            <a:ext cx="1236877" cy="646331"/>
          </a:xfrm>
          <a:prstGeom prst="rect">
            <a:avLst/>
          </a:prstGeom>
          <a:noFill/>
          <a:ln>
            <a:noFill/>
          </a:ln>
        </p:spPr>
        <p:txBody>
          <a:bodyPr wrap="none" rtlCol="0">
            <a:spAutoFit/>
          </a:bodyPr>
          <a:lstStyle/>
          <a:p>
            <a:pPr algn="ctr"/>
            <a:r>
              <a:rPr lang="en-US" dirty="0" smtClean="0">
                <a:ln>
                  <a:solidFill>
                    <a:schemeClr val="tx1"/>
                  </a:solidFill>
                </a:ln>
                <a:solidFill>
                  <a:schemeClr val="accent2"/>
                </a:solidFill>
              </a:rPr>
              <a:t>Algorithm </a:t>
            </a:r>
          </a:p>
          <a:p>
            <a:pPr algn="ctr"/>
            <a:r>
              <a:rPr lang="en-US" dirty="0" smtClean="0">
                <a:ln>
                  <a:solidFill>
                    <a:schemeClr val="tx1"/>
                  </a:solidFill>
                </a:ln>
                <a:solidFill>
                  <a:schemeClr val="accent2"/>
                </a:solidFill>
              </a:rPr>
              <a:t>Developers</a:t>
            </a:r>
            <a:endParaRPr lang="en-US" dirty="0">
              <a:ln>
                <a:solidFill>
                  <a:schemeClr val="tx1"/>
                </a:solidFill>
              </a:ln>
              <a:solidFill>
                <a:schemeClr val="accent2"/>
              </a:solidFill>
            </a:endParaRPr>
          </a:p>
        </p:txBody>
      </p:sp>
      <p:cxnSp>
        <p:nvCxnSpPr>
          <p:cNvPr id="10" name="Straight Connector 9"/>
          <p:cNvCxnSpPr/>
          <p:nvPr/>
        </p:nvCxnSpPr>
        <p:spPr bwMode="auto">
          <a:xfrm>
            <a:off x="1092908" y="1986496"/>
            <a:ext cx="1909084" cy="1452255"/>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53" name="TextBox 52"/>
          <p:cNvSpPr txBox="1"/>
          <p:nvPr/>
        </p:nvSpPr>
        <p:spPr>
          <a:xfrm>
            <a:off x="148507" y="1447800"/>
            <a:ext cx="1281121" cy="646331"/>
          </a:xfrm>
          <a:prstGeom prst="rect">
            <a:avLst/>
          </a:prstGeom>
          <a:noFill/>
          <a:ln>
            <a:noFill/>
          </a:ln>
        </p:spPr>
        <p:txBody>
          <a:bodyPr wrap="none" rtlCol="0">
            <a:spAutoFit/>
          </a:bodyPr>
          <a:lstStyle/>
          <a:p>
            <a:pPr algn="ctr"/>
            <a:r>
              <a:rPr lang="en-US" dirty="0" smtClean="0">
                <a:ln>
                  <a:solidFill>
                    <a:schemeClr val="tx1"/>
                  </a:solidFill>
                </a:ln>
                <a:solidFill>
                  <a:schemeClr val="accent2"/>
                </a:solidFill>
              </a:rPr>
              <a:t>Acquisition </a:t>
            </a:r>
          </a:p>
          <a:p>
            <a:pPr algn="ctr"/>
            <a:r>
              <a:rPr lang="en-US" dirty="0" smtClean="0">
                <a:ln>
                  <a:solidFill>
                    <a:schemeClr val="tx1"/>
                  </a:solidFill>
                </a:ln>
                <a:solidFill>
                  <a:schemeClr val="accent2"/>
                </a:solidFill>
              </a:rPr>
              <a:t>Agencies</a:t>
            </a:r>
          </a:p>
        </p:txBody>
      </p:sp>
      <p:cxnSp>
        <p:nvCxnSpPr>
          <p:cNvPr id="14" name="Straight Connector 13"/>
          <p:cNvCxnSpPr/>
          <p:nvPr/>
        </p:nvCxnSpPr>
        <p:spPr bwMode="auto">
          <a:xfrm flipH="1">
            <a:off x="6182812" y="2043510"/>
            <a:ext cx="1940347" cy="1395241"/>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59" name="TextBox 58"/>
          <p:cNvSpPr txBox="1"/>
          <p:nvPr/>
        </p:nvSpPr>
        <p:spPr>
          <a:xfrm>
            <a:off x="8040001" y="4828401"/>
            <a:ext cx="959045" cy="369332"/>
          </a:xfrm>
          <a:prstGeom prst="rect">
            <a:avLst/>
          </a:prstGeom>
          <a:noFill/>
          <a:ln>
            <a:noFill/>
          </a:ln>
        </p:spPr>
        <p:txBody>
          <a:bodyPr wrap="none" rtlCol="0">
            <a:spAutoFit/>
          </a:bodyPr>
          <a:lstStyle/>
          <a:p>
            <a:pPr algn="ctr"/>
            <a:r>
              <a:rPr lang="en-US" dirty="0" smtClean="0">
                <a:ln>
                  <a:solidFill>
                    <a:schemeClr val="tx1"/>
                  </a:solidFill>
                </a:ln>
                <a:solidFill>
                  <a:schemeClr val="accent2"/>
                </a:solidFill>
              </a:rPr>
              <a:t>Analysts</a:t>
            </a:r>
            <a:endParaRPr lang="en-US" dirty="0">
              <a:ln>
                <a:solidFill>
                  <a:schemeClr val="tx1"/>
                </a:solidFill>
              </a:ln>
              <a:solidFill>
                <a:schemeClr val="accent2"/>
              </a:solidFill>
            </a:endParaRPr>
          </a:p>
        </p:txBody>
      </p:sp>
      <p:sp>
        <p:nvSpPr>
          <p:cNvPr id="61" name="TextBox 60"/>
          <p:cNvSpPr txBox="1"/>
          <p:nvPr/>
        </p:nvSpPr>
        <p:spPr>
          <a:xfrm>
            <a:off x="3983267" y="1371600"/>
            <a:ext cx="1236877" cy="646331"/>
          </a:xfrm>
          <a:prstGeom prst="rect">
            <a:avLst/>
          </a:prstGeom>
          <a:noFill/>
          <a:ln>
            <a:noFill/>
          </a:ln>
        </p:spPr>
        <p:txBody>
          <a:bodyPr wrap="none" rtlCol="0">
            <a:spAutoFit/>
          </a:bodyPr>
          <a:lstStyle/>
          <a:p>
            <a:pPr algn="ctr"/>
            <a:r>
              <a:rPr lang="en-US" dirty="0" smtClean="0">
                <a:ln>
                  <a:solidFill>
                    <a:schemeClr val="tx1"/>
                  </a:solidFill>
                </a:ln>
                <a:solidFill>
                  <a:schemeClr val="accent2"/>
                </a:solidFill>
              </a:rPr>
              <a:t>UDOP</a:t>
            </a:r>
          </a:p>
          <a:p>
            <a:pPr algn="ctr"/>
            <a:r>
              <a:rPr lang="en-US" dirty="0" smtClean="0">
                <a:ln>
                  <a:solidFill>
                    <a:schemeClr val="tx1"/>
                  </a:solidFill>
                </a:ln>
                <a:solidFill>
                  <a:schemeClr val="accent2"/>
                </a:solidFill>
              </a:rPr>
              <a:t>Developers</a:t>
            </a:r>
            <a:endParaRPr lang="en-US" dirty="0">
              <a:ln>
                <a:solidFill>
                  <a:schemeClr val="tx1"/>
                </a:solidFill>
              </a:ln>
              <a:solidFill>
                <a:schemeClr val="accent2"/>
              </a:solidFill>
            </a:endParaRPr>
          </a:p>
        </p:txBody>
      </p:sp>
      <p:sp>
        <p:nvSpPr>
          <p:cNvPr id="65" name="TextBox 64"/>
          <p:cNvSpPr txBox="1"/>
          <p:nvPr/>
        </p:nvSpPr>
        <p:spPr>
          <a:xfrm>
            <a:off x="6220372" y="2209800"/>
            <a:ext cx="1801134" cy="1077218"/>
          </a:xfrm>
          <a:prstGeom prst="rect">
            <a:avLst/>
          </a:prstGeom>
          <a:solidFill>
            <a:schemeClr val="accent2">
              <a:lumMod val="20000"/>
              <a:lumOff val="80000"/>
            </a:schemeClr>
          </a:solidFill>
          <a:ln>
            <a:solidFill>
              <a:schemeClr val="tx1"/>
            </a:solidFill>
          </a:ln>
        </p:spPr>
        <p:txBody>
          <a:bodyPr wrap="none" rtlCol="0">
            <a:spAutoFit/>
          </a:bodyPr>
          <a:lstStyle/>
          <a:p>
            <a:pPr marL="171450" indent="-171450">
              <a:buFont typeface="Arial" pitchFamily="34" charset="0"/>
              <a:buChar char="•"/>
            </a:pPr>
            <a:r>
              <a:rPr lang="en-US" sz="1600" i="1" dirty="0" smtClean="0">
                <a:solidFill>
                  <a:schemeClr val="accent2"/>
                </a:solidFill>
              </a:rPr>
              <a:t>Develop, test and</a:t>
            </a:r>
          </a:p>
          <a:p>
            <a:r>
              <a:rPr lang="en-US" sz="1600" i="1" dirty="0">
                <a:solidFill>
                  <a:schemeClr val="accent2"/>
                </a:solidFill>
              </a:rPr>
              <a:t> </a:t>
            </a:r>
            <a:r>
              <a:rPr lang="en-US" sz="1600" i="1" dirty="0" smtClean="0">
                <a:solidFill>
                  <a:schemeClr val="accent2"/>
                </a:solidFill>
              </a:rPr>
              <a:t>   validate </a:t>
            </a:r>
            <a:r>
              <a:rPr lang="en-US" sz="1600" i="1" dirty="0">
                <a:solidFill>
                  <a:schemeClr val="accent2"/>
                </a:solidFill>
              </a:rPr>
              <a:t>s</a:t>
            </a:r>
            <a:r>
              <a:rPr lang="en-US" sz="1600" i="1" dirty="0" smtClean="0">
                <a:solidFill>
                  <a:schemeClr val="accent2"/>
                </a:solidFill>
              </a:rPr>
              <a:t>ervice</a:t>
            </a:r>
          </a:p>
          <a:p>
            <a:r>
              <a:rPr lang="en-US" sz="1600" i="1" dirty="0" smtClean="0">
                <a:solidFill>
                  <a:schemeClr val="accent2"/>
                </a:solidFill>
              </a:rPr>
              <a:t>    </a:t>
            </a:r>
            <a:r>
              <a:rPr lang="en-US" sz="1600" i="1" dirty="0">
                <a:solidFill>
                  <a:schemeClr val="accent2"/>
                </a:solidFill>
              </a:rPr>
              <a:t>o</a:t>
            </a:r>
            <a:r>
              <a:rPr lang="en-US" sz="1600" i="1" dirty="0" smtClean="0">
                <a:solidFill>
                  <a:schemeClr val="accent2"/>
                </a:solidFill>
              </a:rPr>
              <a:t>rchestrations </a:t>
            </a:r>
          </a:p>
          <a:p>
            <a:pPr marL="171450" indent="-171450">
              <a:buFont typeface="Arial" pitchFamily="34" charset="0"/>
              <a:buChar char="•"/>
            </a:pPr>
            <a:r>
              <a:rPr lang="en-US" sz="1600" i="1" dirty="0" smtClean="0">
                <a:solidFill>
                  <a:schemeClr val="accent2"/>
                </a:solidFill>
              </a:rPr>
              <a:t>Test interfaces</a:t>
            </a:r>
            <a:endParaRPr lang="en-US" sz="1600" i="1" dirty="0">
              <a:solidFill>
                <a:schemeClr val="accent2"/>
              </a:solidFill>
            </a:endParaRPr>
          </a:p>
        </p:txBody>
      </p:sp>
      <p:cxnSp>
        <p:nvCxnSpPr>
          <p:cNvPr id="57" name="Straight Connector 56"/>
          <p:cNvCxnSpPr>
            <a:stCxn id="61" idx="2"/>
            <a:endCxn id="35" idx="0"/>
          </p:cNvCxnSpPr>
          <p:nvPr/>
        </p:nvCxnSpPr>
        <p:spPr bwMode="auto">
          <a:xfrm>
            <a:off x="4601706" y="2017931"/>
            <a:ext cx="0" cy="1334869"/>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71" name="Straight Connector 70"/>
          <p:cNvCxnSpPr/>
          <p:nvPr/>
        </p:nvCxnSpPr>
        <p:spPr bwMode="auto">
          <a:xfrm flipV="1">
            <a:off x="6262162" y="4994125"/>
            <a:ext cx="1882036" cy="20438"/>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55" name="TextBox 54"/>
          <p:cNvSpPr txBox="1"/>
          <p:nvPr/>
        </p:nvSpPr>
        <p:spPr>
          <a:xfrm>
            <a:off x="1341785" y="2316374"/>
            <a:ext cx="1463218" cy="830997"/>
          </a:xfrm>
          <a:prstGeom prst="rect">
            <a:avLst/>
          </a:prstGeom>
          <a:solidFill>
            <a:schemeClr val="accent2">
              <a:lumMod val="20000"/>
              <a:lumOff val="80000"/>
            </a:schemeClr>
          </a:solidFill>
          <a:ln>
            <a:solidFill>
              <a:schemeClr val="tx1"/>
            </a:solidFill>
          </a:ln>
        </p:spPr>
        <p:txBody>
          <a:bodyPr wrap="square" rtlCol="0">
            <a:spAutoFit/>
          </a:bodyPr>
          <a:lstStyle/>
          <a:p>
            <a:pPr marL="171450" indent="-171450">
              <a:buFont typeface="Arial" pitchFamily="34" charset="0"/>
              <a:buChar char="•"/>
            </a:pPr>
            <a:r>
              <a:rPr lang="en-US" sz="1600" i="1" dirty="0" smtClean="0">
                <a:solidFill>
                  <a:schemeClr val="accent2"/>
                </a:solidFill>
              </a:rPr>
              <a:t>Preview </a:t>
            </a:r>
            <a:r>
              <a:rPr lang="en-US" sz="1600" i="1" dirty="0">
                <a:solidFill>
                  <a:schemeClr val="accent2"/>
                </a:solidFill>
              </a:rPr>
              <a:t>t</a:t>
            </a:r>
            <a:r>
              <a:rPr lang="en-US" sz="1600" i="1" dirty="0" smtClean="0">
                <a:solidFill>
                  <a:schemeClr val="accent2"/>
                </a:solidFill>
              </a:rPr>
              <a:t>ech</a:t>
            </a:r>
          </a:p>
          <a:p>
            <a:pPr marL="171450" indent="-171450">
              <a:buFont typeface="Arial" pitchFamily="34" charset="0"/>
              <a:buChar char="•"/>
            </a:pPr>
            <a:r>
              <a:rPr lang="en-US" sz="1600" i="1" dirty="0" smtClean="0">
                <a:solidFill>
                  <a:schemeClr val="accent2"/>
                </a:solidFill>
              </a:rPr>
              <a:t>Tech validation</a:t>
            </a:r>
            <a:endParaRPr lang="en-US" sz="1600" i="1" dirty="0">
              <a:solidFill>
                <a:schemeClr val="accent2"/>
              </a:solidFill>
            </a:endParaRPr>
          </a:p>
        </p:txBody>
      </p:sp>
      <p:cxnSp>
        <p:nvCxnSpPr>
          <p:cNvPr id="76" name="Straight Connector 75"/>
          <p:cNvCxnSpPr/>
          <p:nvPr/>
        </p:nvCxnSpPr>
        <p:spPr bwMode="auto">
          <a:xfrm flipH="1">
            <a:off x="1094574" y="4977327"/>
            <a:ext cx="1845598" cy="3815"/>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66" name="TextBox 65"/>
          <p:cNvSpPr txBox="1"/>
          <p:nvPr/>
        </p:nvSpPr>
        <p:spPr>
          <a:xfrm>
            <a:off x="3924441" y="2237057"/>
            <a:ext cx="1664879" cy="830997"/>
          </a:xfrm>
          <a:prstGeom prst="rect">
            <a:avLst/>
          </a:prstGeom>
          <a:solidFill>
            <a:schemeClr val="accent2">
              <a:lumMod val="20000"/>
              <a:lumOff val="80000"/>
            </a:schemeClr>
          </a:solidFill>
          <a:ln>
            <a:solidFill>
              <a:schemeClr val="tx1"/>
            </a:solidFill>
          </a:ln>
        </p:spPr>
        <p:txBody>
          <a:bodyPr wrap="none" rtlCol="0">
            <a:spAutoFit/>
          </a:bodyPr>
          <a:lstStyle/>
          <a:p>
            <a:pPr marL="171450" indent="-171450">
              <a:buFont typeface="Arial" pitchFamily="34" charset="0"/>
              <a:buChar char="•"/>
            </a:pPr>
            <a:r>
              <a:rPr lang="en-US" sz="1600" i="1" dirty="0" smtClean="0">
                <a:solidFill>
                  <a:schemeClr val="accent2"/>
                </a:solidFill>
              </a:rPr>
              <a:t>Develop  &amp;  test</a:t>
            </a:r>
          </a:p>
          <a:p>
            <a:r>
              <a:rPr lang="en-US" sz="1600" i="1" dirty="0" smtClean="0">
                <a:solidFill>
                  <a:schemeClr val="accent2"/>
                </a:solidFill>
              </a:rPr>
              <a:t>    visualizations</a:t>
            </a:r>
          </a:p>
          <a:p>
            <a:pPr marL="171450" indent="-171450">
              <a:buFont typeface="Arial" pitchFamily="34" charset="0"/>
              <a:buChar char="•"/>
            </a:pPr>
            <a:r>
              <a:rPr lang="en-US" sz="1600" i="1" dirty="0" smtClean="0">
                <a:solidFill>
                  <a:schemeClr val="accent2"/>
                </a:solidFill>
              </a:rPr>
              <a:t>Test interfaces</a:t>
            </a:r>
            <a:endParaRPr lang="en-US" sz="1600" i="1" dirty="0">
              <a:solidFill>
                <a:schemeClr val="accent2"/>
              </a:solidFill>
            </a:endParaRPr>
          </a:p>
        </p:txBody>
      </p:sp>
      <p:grpSp>
        <p:nvGrpSpPr>
          <p:cNvPr id="5" name="Group 10"/>
          <p:cNvGrpSpPr/>
          <p:nvPr/>
        </p:nvGrpSpPr>
        <p:grpSpPr>
          <a:xfrm>
            <a:off x="2938506" y="3295426"/>
            <a:ext cx="3326400" cy="1969415"/>
            <a:chOff x="2938506" y="3295426"/>
            <a:chExt cx="3326400" cy="1969415"/>
          </a:xfrm>
        </p:grpSpPr>
        <p:sp>
          <p:nvSpPr>
            <p:cNvPr id="26" name="Rounded Rectangle 25"/>
            <p:cNvSpPr/>
            <p:nvPr/>
          </p:nvSpPr>
          <p:spPr>
            <a:xfrm>
              <a:off x="2938506" y="3295426"/>
              <a:ext cx="3326400" cy="196941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libri" pitchFamily="34" charset="0"/>
                <a:cs typeface="Calibri" pitchFamily="34" charset="0"/>
              </a:endParaRPr>
            </a:p>
          </p:txBody>
        </p:sp>
        <p:graphicFrame>
          <p:nvGraphicFramePr>
            <p:cNvPr id="31" name="Object 4"/>
            <p:cNvGraphicFramePr>
              <a:graphicFrameLocks noChangeAspect="1"/>
            </p:cNvGraphicFramePr>
            <p:nvPr>
              <p:extLst/>
            </p:nvPr>
          </p:nvGraphicFramePr>
          <p:xfrm>
            <a:off x="4838671" y="3825955"/>
            <a:ext cx="1028729" cy="1016859"/>
          </p:xfrm>
          <a:graphic>
            <a:graphicData uri="http://schemas.openxmlformats.org/presentationml/2006/ole">
              <mc:AlternateContent xmlns:mc="http://schemas.openxmlformats.org/markup-compatibility/2006">
                <mc:Choice xmlns:v="urn:schemas-microsoft-com:vml" Requires="v">
                  <p:oleObj spid="_x0000_s1031" name="Visio" r:id="rId3" imgW="9701825" imgH="7113690" progId="">
                    <p:embed/>
                  </p:oleObj>
                </mc:Choice>
                <mc:Fallback>
                  <p:oleObj name="Visio" r:id="rId3" imgW="9701825" imgH="711369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671" y="3825955"/>
                          <a:ext cx="1028729" cy="10168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4071079" y="3352800"/>
              <a:ext cx="1061253" cy="400110"/>
            </a:xfrm>
            <a:prstGeom prst="rect">
              <a:avLst/>
            </a:prstGeom>
            <a:noFill/>
          </p:spPr>
          <p:txBody>
            <a:bodyPr wrap="none" rtlCol="0">
              <a:spAutoFit/>
            </a:bodyPr>
            <a:lstStyle/>
            <a:p>
              <a:pPr algn="ctr"/>
              <a:r>
                <a:rPr lang="en-US" sz="2000" b="1" u="sng" dirty="0" smtClean="0">
                  <a:latin typeface="Calibri" pitchFamily="34" charset="0"/>
                  <a:cs typeface="Calibri" pitchFamily="34" charset="0"/>
                </a:rPr>
                <a:t>ARCADE</a:t>
              </a:r>
              <a:endParaRPr lang="en-US" sz="2000" b="1" u="sng" dirty="0">
                <a:latin typeface="Calibri" pitchFamily="34" charset="0"/>
                <a:cs typeface="Calibri" pitchFamily="34" charset="0"/>
              </a:endParaRPr>
            </a:p>
          </p:txBody>
        </p:sp>
        <p:sp>
          <p:nvSpPr>
            <p:cNvPr id="36" name="TextBox 35"/>
            <p:cNvSpPr txBox="1"/>
            <p:nvPr/>
          </p:nvSpPr>
          <p:spPr>
            <a:xfrm>
              <a:off x="3352800" y="4826913"/>
              <a:ext cx="1126766" cy="430887"/>
            </a:xfrm>
            <a:prstGeom prst="rect">
              <a:avLst/>
            </a:prstGeom>
            <a:noFill/>
          </p:spPr>
          <p:txBody>
            <a:bodyPr wrap="square" rtlCol="0">
              <a:spAutoFit/>
            </a:bodyPr>
            <a:lstStyle/>
            <a:p>
              <a:pPr algn="ctr"/>
              <a:r>
                <a:rPr lang="en-US" sz="1100" b="1" dirty="0" smtClean="0">
                  <a:latin typeface="Calibri" pitchFamily="34" charset="0"/>
                  <a:cs typeface="Calibri" pitchFamily="34" charset="0"/>
                </a:rPr>
                <a:t>Algorithm/App </a:t>
              </a:r>
              <a:r>
                <a:rPr lang="en-US" sz="1100" b="1" dirty="0">
                  <a:latin typeface="Calibri" pitchFamily="34" charset="0"/>
                  <a:cs typeface="Calibri" pitchFamily="34" charset="0"/>
                </a:rPr>
                <a:t>Development</a:t>
              </a:r>
            </a:p>
          </p:txBody>
        </p:sp>
        <p:sp>
          <p:nvSpPr>
            <p:cNvPr id="37" name="TextBox 36"/>
            <p:cNvSpPr txBox="1"/>
            <p:nvPr/>
          </p:nvSpPr>
          <p:spPr>
            <a:xfrm>
              <a:off x="4787982" y="4826913"/>
              <a:ext cx="1155618" cy="430887"/>
            </a:xfrm>
            <a:prstGeom prst="rect">
              <a:avLst/>
            </a:prstGeom>
            <a:noFill/>
          </p:spPr>
          <p:txBody>
            <a:bodyPr wrap="square" rtlCol="0">
              <a:spAutoFit/>
            </a:bodyPr>
            <a:lstStyle/>
            <a:p>
              <a:pPr algn="ctr"/>
              <a:r>
                <a:rPr lang="en-US" sz="1100" b="1" dirty="0" smtClean="0">
                  <a:latin typeface="Calibri" pitchFamily="34" charset="0"/>
                  <a:cs typeface="Calibri" pitchFamily="34" charset="0"/>
                </a:rPr>
                <a:t>Integrate into JMS SOA</a:t>
              </a:r>
              <a:endParaRPr lang="en-US" sz="1100" b="1" dirty="0">
                <a:latin typeface="Calibri" pitchFamily="34" charset="0"/>
                <a:cs typeface="Calibri" pitchFamily="34" charset="0"/>
              </a:endParaRPr>
            </a:p>
          </p:txBody>
        </p:sp>
        <p:sp>
          <p:nvSpPr>
            <p:cNvPr id="68" name="AutoShape 31"/>
            <p:cNvSpPr>
              <a:spLocks noChangeArrowheads="1"/>
            </p:cNvSpPr>
            <p:nvPr/>
          </p:nvSpPr>
          <p:spPr bwMode="auto">
            <a:xfrm>
              <a:off x="4556763" y="4235899"/>
              <a:ext cx="239177" cy="248830"/>
            </a:xfrm>
            <a:prstGeom prst="rightArrow">
              <a:avLst>
                <a:gd name="adj1" fmla="val 50000"/>
                <a:gd name="adj2" fmla="val 33705"/>
              </a:avLst>
            </a:prstGeom>
            <a:solidFill>
              <a:schemeClr val="accent1"/>
            </a:solidFill>
            <a:ln w="9525">
              <a:solidFill>
                <a:schemeClr val="tx1"/>
              </a:solidFill>
              <a:miter lim="800000"/>
              <a:headEnd/>
              <a:tailEnd/>
            </a:ln>
          </p:spPr>
          <p:txBody>
            <a:bodyPr wrap="none" anchor="ctr"/>
            <a:lstStyle/>
            <a:p>
              <a:pPr algn="ctr">
                <a:lnSpc>
                  <a:spcPct val="100000"/>
                </a:lnSpc>
              </a:pPr>
              <a:endParaRPr lang="en-US" sz="700" dirty="0">
                <a:solidFill>
                  <a:srgbClr val="000099"/>
                </a:solidFill>
                <a:latin typeface="Calibri" pitchFamily="34" charset="0"/>
                <a:cs typeface="Calibri" pitchFamily="34" charset="0"/>
              </a:endParaRPr>
            </a:p>
          </p:txBody>
        </p:sp>
      </p:grpSp>
      <p:pic>
        <p:nvPicPr>
          <p:cNvPr id="5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182" t="12500" r="5166" b="6250"/>
          <a:stretch/>
        </p:blipFill>
        <p:spPr bwMode="auto">
          <a:xfrm>
            <a:off x="3352800" y="3857562"/>
            <a:ext cx="1075968" cy="8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TextBox 66"/>
          <p:cNvSpPr txBox="1"/>
          <p:nvPr/>
        </p:nvSpPr>
        <p:spPr>
          <a:xfrm>
            <a:off x="6481973" y="4572000"/>
            <a:ext cx="1515388" cy="830997"/>
          </a:xfrm>
          <a:prstGeom prst="rect">
            <a:avLst/>
          </a:prstGeom>
          <a:solidFill>
            <a:schemeClr val="accent6">
              <a:lumMod val="20000"/>
              <a:lumOff val="80000"/>
            </a:schemeClr>
          </a:solidFill>
          <a:ln>
            <a:solidFill>
              <a:schemeClr val="tx1"/>
            </a:solidFill>
          </a:ln>
        </p:spPr>
        <p:txBody>
          <a:bodyPr wrap="square" rtlCol="0">
            <a:spAutoFit/>
          </a:bodyPr>
          <a:lstStyle/>
          <a:p>
            <a:pPr marL="171450" indent="-171450">
              <a:buFont typeface="Arial" pitchFamily="34" charset="0"/>
              <a:buChar char="•"/>
            </a:pPr>
            <a:r>
              <a:rPr lang="en-US" sz="1600" i="1" dirty="0" smtClean="0">
                <a:solidFill>
                  <a:schemeClr val="accent2"/>
                </a:solidFill>
              </a:rPr>
              <a:t>Preview tech</a:t>
            </a:r>
          </a:p>
          <a:p>
            <a:pPr marL="171450" indent="-171450">
              <a:buFont typeface="Arial" pitchFamily="34" charset="0"/>
              <a:buChar char="•"/>
            </a:pPr>
            <a:r>
              <a:rPr lang="en-US" sz="1600" i="1" dirty="0" smtClean="0">
                <a:solidFill>
                  <a:schemeClr val="accent2"/>
                </a:solidFill>
              </a:rPr>
              <a:t>Operator feedback</a:t>
            </a:r>
            <a:endParaRPr lang="en-US" sz="1600" i="1" dirty="0">
              <a:solidFill>
                <a:schemeClr val="accent2"/>
              </a:solidFill>
            </a:endParaRPr>
          </a:p>
        </p:txBody>
      </p:sp>
      <p:sp>
        <p:nvSpPr>
          <p:cNvPr id="12" name="TextBox 11"/>
          <p:cNvSpPr txBox="1"/>
          <p:nvPr/>
        </p:nvSpPr>
        <p:spPr>
          <a:xfrm>
            <a:off x="1420812" y="4664379"/>
            <a:ext cx="1432508" cy="830997"/>
          </a:xfrm>
          <a:prstGeom prst="rect">
            <a:avLst/>
          </a:prstGeom>
          <a:solidFill>
            <a:schemeClr val="accent6">
              <a:lumMod val="20000"/>
              <a:lumOff val="80000"/>
            </a:schemeClr>
          </a:solidFill>
          <a:ln>
            <a:solidFill>
              <a:schemeClr val="tx1"/>
            </a:solidFill>
          </a:ln>
        </p:spPr>
        <p:txBody>
          <a:bodyPr wrap="none" rtlCol="0">
            <a:spAutoFit/>
          </a:bodyPr>
          <a:lstStyle/>
          <a:p>
            <a:pPr marL="171450" indent="-171450">
              <a:buFont typeface="Arial" pitchFamily="34" charset="0"/>
              <a:buChar char="•"/>
            </a:pPr>
            <a:r>
              <a:rPr lang="en-US" sz="1600" i="1" dirty="0" smtClean="0">
                <a:solidFill>
                  <a:schemeClr val="accent2"/>
                </a:solidFill>
              </a:rPr>
              <a:t>Data sources</a:t>
            </a:r>
          </a:p>
          <a:p>
            <a:pPr marL="171450" indent="-171450">
              <a:buFont typeface="Arial" pitchFamily="34" charset="0"/>
              <a:buChar char="•"/>
            </a:pPr>
            <a:r>
              <a:rPr lang="en-US" sz="1600" i="1" dirty="0" smtClean="0">
                <a:solidFill>
                  <a:schemeClr val="accent2"/>
                </a:solidFill>
              </a:rPr>
              <a:t>Scenarios</a:t>
            </a:r>
          </a:p>
          <a:p>
            <a:pPr marL="171450" indent="-171450">
              <a:buFont typeface="Arial" pitchFamily="34" charset="0"/>
              <a:buChar char="•"/>
            </a:pPr>
            <a:r>
              <a:rPr lang="en-US" sz="1600" i="1" dirty="0" smtClean="0">
                <a:solidFill>
                  <a:schemeClr val="accent2"/>
                </a:solidFill>
              </a:rPr>
              <a:t>Test cases</a:t>
            </a:r>
            <a:endParaRPr lang="en-US" sz="1600" i="1" dirty="0">
              <a:solidFill>
                <a:schemeClr val="accent2"/>
              </a:solidFill>
            </a:endParaRPr>
          </a:p>
        </p:txBody>
      </p:sp>
      <p:sp>
        <p:nvSpPr>
          <p:cNvPr id="41" name="TextBox 40"/>
          <p:cNvSpPr txBox="1"/>
          <p:nvPr/>
        </p:nvSpPr>
        <p:spPr>
          <a:xfrm>
            <a:off x="7057097" y="1537911"/>
            <a:ext cx="2223174" cy="369332"/>
          </a:xfrm>
          <a:prstGeom prst="rect">
            <a:avLst/>
          </a:prstGeom>
          <a:noFill/>
          <a:ln>
            <a:noFill/>
          </a:ln>
        </p:spPr>
        <p:txBody>
          <a:bodyPr wrap="none" rtlCol="0">
            <a:spAutoFit/>
          </a:bodyPr>
          <a:lstStyle/>
          <a:p>
            <a:pPr algn="ctr"/>
            <a:r>
              <a:rPr lang="en-US" dirty="0" smtClean="0">
                <a:ln>
                  <a:solidFill>
                    <a:schemeClr val="tx1"/>
                  </a:solidFill>
                </a:ln>
                <a:solidFill>
                  <a:schemeClr val="accent2"/>
                </a:solidFill>
              </a:rPr>
              <a:t>External Data Sources</a:t>
            </a:r>
            <a:endParaRPr lang="en-US" dirty="0">
              <a:ln>
                <a:solidFill>
                  <a:schemeClr val="tx1"/>
                </a:solidFill>
              </a:ln>
              <a:solidFill>
                <a:schemeClr val="accent2"/>
              </a:solidFill>
            </a:endParaRPr>
          </a:p>
        </p:txBody>
      </p:sp>
      <p:sp>
        <p:nvSpPr>
          <p:cNvPr id="38" name="Rectangle 37"/>
          <p:cNvSpPr/>
          <p:nvPr/>
        </p:nvSpPr>
        <p:spPr>
          <a:xfrm>
            <a:off x="228600" y="5791200"/>
            <a:ext cx="8686800" cy="515779"/>
          </a:xfrm>
          <a:prstGeom prst="rect">
            <a:avLst/>
          </a:prstGeom>
          <a:solidFill>
            <a:srgbClr val="0A4C84"/>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914269" fontAlgn="auto">
              <a:spcBef>
                <a:spcPts val="0"/>
              </a:spcBef>
              <a:spcAft>
                <a:spcPts val="0"/>
              </a:spcAft>
            </a:pPr>
            <a:r>
              <a:rPr lang="en-US" sz="1600" b="1" dirty="0">
                <a:solidFill>
                  <a:prstClr val="white"/>
                </a:solidFill>
                <a:latin typeface="Helvetica" pitchFamily="34" charset="0"/>
              </a:rPr>
              <a:t>(U) The JMS ARCADE </a:t>
            </a:r>
            <a:r>
              <a:rPr lang="en-US" sz="1600" b="1" dirty="0" smtClean="0">
                <a:solidFill>
                  <a:prstClr val="white"/>
                </a:solidFill>
                <a:latin typeface="Helvetica" pitchFamily="34" charset="0"/>
              </a:rPr>
              <a:t>Provides a JSpOC-Representative </a:t>
            </a:r>
            <a:r>
              <a:rPr lang="en-US" sz="1600" b="1" dirty="0" err="1" smtClean="0">
                <a:solidFill>
                  <a:prstClr val="white"/>
                </a:solidFill>
                <a:latin typeface="Helvetica" pitchFamily="34" charset="0"/>
              </a:rPr>
              <a:t>Dev’l</a:t>
            </a:r>
            <a:r>
              <a:rPr lang="en-US" sz="1600" b="1" dirty="0" smtClean="0">
                <a:solidFill>
                  <a:prstClr val="white"/>
                </a:solidFill>
                <a:latin typeface="Helvetica" pitchFamily="34" charset="0"/>
              </a:rPr>
              <a:t> &amp; Collaboration Environment through a Web-Service Interface</a:t>
            </a:r>
            <a:endParaRPr lang="en-US" sz="1600" b="1" dirty="0">
              <a:solidFill>
                <a:prstClr val="white"/>
              </a:solidFill>
              <a:latin typeface="Helvetica" pitchFamily="34" charset="0"/>
            </a:endParaRPr>
          </a:p>
        </p:txBody>
      </p:sp>
      <p:sp>
        <p:nvSpPr>
          <p:cNvPr id="39" name="Slide Number Placeholder 3"/>
          <p:cNvSpPr>
            <a:spLocks noGrp="1"/>
          </p:cNvSpPr>
          <p:nvPr>
            <p:ph type="sldNum" sz="quarter" idx="4294967295"/>
          </p:nvPr>
        </p:nvSpPr>
        <p:spPr>
          <a:xfrm>
            <a:off x="7010400" y="6492875"/>
            <a:ext cx="2133600" cy="365125"/>
          </a:xfrm>
          <a:prstGeom prst="rect">
            <a:avLst/>
          </a:prstGeom>
        </p:spPr>
        <p:txBody>
          <a:bodyPr lIns="91427" tIns="45713" rIns="91427" bIns="45713"/>
          <a:lstStyle/>
          <a:p>
            <a:pPr>
              <a:defRPr/>
            </a:pPr>
            <a:fld id="{67227EB5-974E-4543-9AB3-56E8CEC1DA78}" type="slidenum">
              <a:rPr lang="en-US" sz="1000" smtClean="0">
                <a:solidFill>
                  <a:prstClr val="black">
                    <a:tint val="75000"/>
                  </a:prstClr>
                </a:solidFill>
              </a:rPr>
              <a:pPr>
                <a:defRPr/>
              </a:pPr>
              <a:t>13</a:t>
            </a:fld>
            <a:endParaRPr lang="en-US" sz="1000" dirty="0">
              <a:solidFill>
                <a:prstClr val="black">
                  <a:tint val="75000"/>
                </a:prstClr>
              </a:solidFill>
            </a:endParaRPr>
          </a:p>
        </p:txBody>
      </p:sp>
      <p:sp>
        <p:nvSpPr>
          <p:cNvPr id="40" name="TextBox 39"/>
          <p:cNvSpPr txBox="1"/>
          <p:nvPr/>
        </p:nvSpPr>
        <p:spPr>
          <a:xfrm>
            <a:off x="1981200" y="6531658"/>
            <a:ext cx="5428858" cy="276999"/>
          </a:xfrm>
          <a:prstGeom prst="rect">
            <a:avLst/>
          </a:prstGeom>
          <a:noFill/>
        </p:spPr>
        <p:txBody>
          <a:bodyPr wrap="none" rtlCol="0">
            <a:spAutoFit/>
          </a:bodyPr>
          <a:lstStyle/>
          <a:p>
            <a:r>
              <a:rPr lang="en-US" sz="1200" b="1" dirty="0"/>
              <a:t>DISTRIBUTION STATEMENT A.</a:t>
            </a:r>
            <a:r>
              <a:rPr lang="en-US" sz="1200" dirty="0"/>
              <a:t> Approved for public release; distribution is unlimited.</a:t>
            </a:r>
            <a:endParaRPr lang="en-US" sz="1200" dirty="0" smtClean="0">
              <a:latin typeface="Helvetica" pitchFamily="34" charset="0"/>
            </a:endParaRPr>
          </a:p>
        </p:txBody>
      </p:sp>
    </p:spTree>
    <p:extLst>
      <p:ext uri="{BB962C8B-B14F-4D97-AF65-F5344CB8AC3E}">
        <p14:creationId xmlns:p14="http://schemas.microsoft.com/office/powerpoint/2010/main" val="332593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94" y="151201"/>
            <a:ext cx="7351060" cy="781128"/>
          </a:xfrm>
        </p:spPr>
        <p:txBody>
          <a:bodyPr wrap="square">
            <a:noAutofit/>
          </a:bodyPr>
          <a:lstStyle/>
          <a:p>
            <a:pPr>
              <a:lnSpc>
                <a:spcPct val="90000"/>
              </a:lnSpc>
            </a:pPr>
            <a:r>
              <a:rPr lang="en-US" sz="3200" b="1" i="0" dirty="0" smtClean="0">
                <a:solidFill>
                  <a:srgbClr val="002060"/>
                </a:solidFill>
                <a:latin typeface="+mj-lt"/>
              </a:rPr>
              <a:t>Hazard to Threat Continuum</a:t>
            </a:r>
            <a:endParaRPr lang="en-US" sz="3200" b="1" i="0" dirty="0">
              <a:solidFill>
                <a:srgbClr val="002060"/>
              </a:solidFill>
              <a:latin typeface="+mj-lt"/>
            </a:endParaRPr>
          </a:p>
        </p:txBody>
      </p:sp>
      <p:graphicFrame>
        <p:nvGraphicFramePr>
          <p:cNvPr id="3" name="Table 2"/>
          <p:cNvGraphicFramePr>
            <a:graphicFrameLocks noGrp="1"/>
          </p:cNvGraphicFramePr>
          <p:nvPr>
            <p:extLst/>
          </p:nvPr>
        </p:nvGraphicFramePr>
        <p:xfrm>
          <a:off x="103367" y="1170847"/>
          <a:ext cx="8913411" cy="5241559"/>
        </p:xfrm>
        <a:graphic>
          <a:graphicData uri="http://schemas.openxmlformats.org/drawingml/2006/table">
            <a:tbl>
              <a:tblPr firstRow="1" bandRow="1">
                <a:tableStyleId>{5C22544A-7EE6-4342-B048-85BDC9FD1C3A}</a:tableStyleId>
              </a:tblPr>
              <a:tblGrid>
                <a:gridCol w="2961910"/>
                <a:gridCol w="208280"/>
                <a:gridCol w="2872994"/>
                <a:gridCol w="208280"/>
                <a:gridCol w="2661947"/>
              </a:tblGrid>
              <a:tr h="569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Space</a:t>
                      </a:r>
                      <a:r>
                        <a:rPr lang="en-US" sz="2000" b="1" baseline="0" dirty="0" smtClean="0">
                          <a:solidFill>
                            <a:schemeClr val="bg1"/>
                          </a:solidFill>
                        </a:rPr>
                        <a:t> Environment</a:t>
                      </a:r>
                      <a:endParaRPr lang="en-US" sz="1600" b="1"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3">
                  <a:txBody>
                    <a:bodyPr/>
                    <a:lstStyle/>
                    <a:p>
                      <a:pPr algn="ct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Space Hazards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Space</a:t>
                      </a:r>
                      <a:r>
                        <a:rPr lang="en-US" sz="2000" b="1" baseline="0" dirty="0" smtClean="0">
                          <a:solidFill>
                            <a:schemeClr val="bg1"/>
                          </a:solidFill>
                        </a:rPr>
                        <a:t> Threats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3757531">
                <a:tc>
                  <a:txBody>
                    <a:bodyPr/>
                    <a:lstStyle/>
                    <a:p>
                      <a:pPr marL="287338"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b="0" dirty="0" smtClean="0">
                          <a:solidFill>
                            <a:schemeClr val="tx1"/>
                          </a:solidFill>
                          <a:latin typeface="Arial" panose="020B0604020202020204" pitchFamily="34" charset="0"/>
                          <a:cs typeface="Arial" panose="020B0604020202020204" pitchFamily="34" charset="0"/>
                        </a:rPr>
                        <a:t>The space environment is</a:t>
                      </a:r>
                      <a:r>
                        <a:rPr lang="en-US" sz="1600" b="0" baseline="0" dirty="0" smtClean="0">
                          <a:solidFill>
                            <a:schemeClr val="tx1"/>
                          </a:solidFill>
                          <a:latin typeface="Arial" panose="020B0604020202020204" pitchFamily="34" charset="0"/>
                          <a:cs typeface="Arial" panose="020B0604020202020204" pitchFamily="34" charset="0"/>
                        </a:rPr>
                        <a:t> </a:t>
                      </a:r>
                      <a:r>
                        <a:rPr lang="en-US" sz="1600" b="0" dirty="0" smtClean="0">
                          <a:solidFill>
                            <a:schemeClr val="tx1"/>
                          </a:solidFill>
                          <a:latin typeface="Arial" panose="020B0604020202020204" pitchFamily="34" charset="0"/>
                          <a:cs typeface="Arial" panose="020B0604020202020204" pitchFamily="34" charset="0"/>
                        </a:rPr>
                        <a:t>hostile and hazardous</a:t>
                      </a:r>
                    </a:p>
                    <a:p>
                      <a:pPr marL="517525" marR="0" lvl="1"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0" dirty="0" smtClean="0">
                          <a:solidFill>
                            <a:schemeClr val="tx1"/>
                          </a:solidFill>
                          <a:latin typeface="Arial" panose="020B0604020202020204" pitchFamily="34" charset="0"/>
                          <a:cs typeface="Arial" panose="020B0604020202020204" pitchFamily="34" charset="0"/>
                        </a:rPr>
                        <a:t>Electronics</a:t>
                      </a:r>
                      <a:r>
                        <a:rPr lang="en-US" sz="1400" b="0" baseline="0" dirty="0" smtClean="0">
                          <a:solidFill>
                            <a:schemeClr val="tx1"/>
                          </a:solidFill>
                          <a:latin typeface="Arial" panose="020B0604020202020204" pitchFamily="34" charset="0"/>
                          <a:cs typeface="Arial" panose="020B0604020202020204" pitchFamily="34" charset="0"/>
                        </a:rPr>
                        <a:t> upset</a:t>
                      </a:r>
                    </a:p>
                    <a:p>
                      <a:pPr marL="517525" marR="0" lvl="1"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0" baseline="0" dirty="0" smtClean="0">
                          <a:solidFill>
                            <a:schemeClr val="tx1"/>
                          </a:solidFill>
                          <a:latin typeface="Arial" panose="020B0604020202020204" pitchFamily="34" charset="0"/>
                          <a:cs typeface="Arial" panose="020B0604020202020204" pitchFamily="34" charset="0"/>
                        </a:rPr>
                        <a:t>Materials age</a:t>
                      </a:r>
                    </a:p>
                    <a:p>
                      <a:pPr marL="517525" marR="0" lvl="1"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0" baseline="0" dirty="0" smtClean="0">
                          <a:solidFill>
                            <a:schemeClr val="tx1"/>
                          </a:solidFill>
                          <a:latin typeface="Arial" panose="020B0604020202020204" pitchFamily="34" charset="0"/>
                          <a:cs typeface="Arial" panose="020B0604020202020204" pitchFamily="34" charset="0"/>
                        </a:rPr>
                        <a:t>Radio waves degrade</a:t>
                      </a:r>
                      <a:endParaRPr lang="en-US" sz="1600" b="0" baseline="0" dirty="0" smtClean="0">
                        <a:solidFill>
                          <a:schemeClr val="tx1"/>
                        </a:solidFill>
                        <a:latin typeface="Arial" panose="020B0604020202020204" pitchFamily="34" charset="0"/>
                        <a:cs typeface="Arial" panose="020B0604020202020204" pitchFamily="34" charset="0"/>
                      </a:endParaRPr>
                    </a:p>
                    <a:p>
                      <a:pPr marL="287338"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b="0" baseline="0" dirty="0" smtClean="0">
                          <a:solidFill>
                            <a:schemeClr val="tx1"/>
                          </a:solidFill>
                          <a:latin typeface="Arial" panose="020B0604020202020204" pitchFamily="34" charset="0"/>
                          <a:cs typeface="Arial" panose="020B0604020202020204" pitchFamily="34" charset="0"/>
                        </a:rPr>
                        <a:t>The space environment affects the dynamic behavior of objects</a:t>
                      </a:r>
                      <a:endParaRPr lang="en-US" sz="1400" b="0" baseline="0" dirty="0" smtClean="0">
                        <a:solidFill>
                          <a:schemeClr val="tx1"/>
                        </a:solidFill>
                        <a:latin typeface="Arial" panose="020B0604020202020204" pitchFamily="34" charset="0"/>
                        <a:cs typeface="Arial" panose="020B0604020202020204" pitchFamily="34" charset="0"/>
                      </a:endParaRPr>
                    </a:p>
                    <a:p>
                      <a:pPr marL="573088" marR="0" lvl="1" indent="-230188" algn="l" defTabSz="914400" rtl="0" eaLnBrk="1" fontAlgn="auto" latinLnBrk="0" hangingPunct="1">
                        <a:lnSpc>
                          <a:spcPct val="100000"/>
                        </a:lnSpc>
                        <a:spcBef>
                          <a:spcPts val="300"/>
                        </a:spcBef>
                        <a:spcAft>
                          <a:spcPts val="0"/>
                        </a:spcAft>
                        <a:buClrTx/>
                        <a:buSzTx/>
                        <a:buFontTx/>
                        <a:buNone/>
                        <a:tabLst/>
                        <a:defRPr/>
                      </a:pPr>
                      <a:endParaRPr lang="en-US" sz="1400" b="0"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alpha val="69000"/>
                      </a:schemeClr>
                    </a:solidFill>
                  </a:tcPr>
                </a:tc>
                <a:tc vMerge="1">
                  <a:txBody>
                    <a:bodyPr/>
                    <a:lstStyle/>
                    <a:p>
                      <a:pPr algn="ctr"/>
                      <a:endParaRPr lang="en-US" sz="1400" b="1" dirty="0">
                        <a:solidFill>
                          <a:schemeClr val="accent6">
                            <a:lumMod val="75000"/>
                          </a:schemeClr>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169863" indent="-169863" algn="l">
                        <a:spcAft>
                          <a:spcPts val="1200"/>
                        </a:spcAft>
                        <a:buFont typeface="Arial" panose="020B0604020202020204" pitchFamily="34" charset="0"/>
                        <a:buChar char="•"/>
                      </a:pPr>
                      <a:r>
                        <a:rPr lang="en-US" sz="1600" b="0" dirty="0" smtClean="0">
                          <a:solidFill>
                            <a:schemeClr val="tx1"/>
                          </a:solidFill>
                        </a:rPr>
                        <a:t>Thousands</a:t>
                      </a:r>
                      <a:r>
                        <a:rPr lang="en-US" sz="1600" b="0" baseline="0" dirty="0" smtClean="0">
                          <a:solidFill>
                            <a:schemeClr val="tx1"/>
                          </a:solidFill>
                        </a:rPr>
                        <a:t> of space objects</a:t>
                      </a:r>
                    </a:p>
                    <a:p>
                      <a:pPr marL="403225" lvl="1" indent="-179388" algn="l">
                        <a:spcAft>
                          <a:spcPts val="1200"/>
                        </a:spcAft>
                        <a:buFont typeface="Arial" panose="020B0604020202020204" pitchFamily="34" charset="0"/>
                        <a:buChar char="•"/>
                      </a:pPr>
                      <a:r>
                        <a:rPr lang="en-US" sz="1400" b="0" baseline="0" dirty="0" smtClean="0">
                          <a:solidFill>
                            <a:schemeClr val="tx1"/>
                          </a:solidFill>
                        </a:rPr>
                        <a:t>Paths only approximately known</a:t>
                      </a:r>
                    </a:p>
                    <a:p>
                      <a:pPr marL="403225" lvl="1" indent="-179388" algn="l">
                        <a:spcAft>
                          <a:spcPts val="1200"/>
                        </a:spcAft>
                        <a:buFont typeface="Arial" panose="020B0604020202020204" pitchFamily="34" charset="0"/>
                        <a:buChar char="•"/>
                      </a:pPr>
                      <a:r>
                        <a:rPr lang="en-US" sz="1400" b="0" baseline="0" dirty="0" smtClean="0">
                          <a:solidFill>
                            <a:schemeClr val="tx1"/>
                          </a:solidFill>
                        </a:rPr>
                        <a:t>Space is more crowded today</a:t>
                      </a:r>
                      <a:endParaRPr lang="en-US" sz="1200" b="0" baseline="0" dirty="0" smtClean="0">
                        <a:solidFill>
                          <a:schemeClr val="tx1"/>
                        </a:solidFill>
                      </a:endParaRPr>
                    </a:p>
                    <a:p>
                      <a:pPr marL="169863" indent="-169863" algn="l">
                        <a:spcAft>
                          <a:spcPts val="1200"/>
                        </a:spcAft>
                        <a:buFont typeface="Arial" panose="020B0604020202020204" pitchFamily="34" charset="0"/>
                        <a:buChar char="•"/>
                      </a:pPr>
                      <a:r>
                        <a:rPr lang="en-US" sz="1600" b="0" baseline="0" dirty="0" smtClean="0">
                          <a:solidFill>
                            <a:schemeClr val="tx1"/>
                          </a:solidFill>
                        </a:rPr>
                        <a:t>Space objects are hazardous to each other</a:t>
                      </a:r>
                    </a:p>
                    <a:p>
                      <a:pPr marL="403225" lvl="1" indent="-179388" algn="l">
                        <a:spcAft>
                          <a:spcPts val="1200"/>
                        </a:spcAft>
                        <a:buFont typeface="Arial" panose="020B0604020202020204" pitchFamily="34" charset="0"/>
                        <a:buChar char="•"/>
                      </a:pPr>
                      <a:r>
                        <a:rPr lang="en-US" sz="1400" b="0" baseline="0" dirty="0" smtClean="0">
                          <a:solidFill>
                            <a:schemeClr val="tx1"/>
                          </a:solidFill>
                        </a:rPr>
                        <a:t>The probability is low, but the consequences are very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alpha val="71000"/>
                      </a:schemeClr>
                    </a:solidFill>
                  </a:tcPr>
                </a:tc>
                <a:tc vMerge="1">
                  <a:txBody>
                    <a:bodyPr/>
                    <a:lstStyle/>
                    <a:p>
                      <a:pPr algn="ctr"/>
                      <a:endParaRPr lang="en-US" sz="1400" b="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169863" marR="0" indent="-16986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600" b="0" dirty="0" smtClean="0">
                          <a:solidFill>
                            <a:schemeClr val="tx1"/>
                          </a:solidFill>
                        </a:rPr>
                        <a:t>Space is</a:t>
                      </a:r>
                      <a:r>
                        <a:rPr lang="en-US" sz="1600" b="0" baseline="0" dirty="0" smtClean="0">
                          <a:solidFill>
                            <a:schemeClr val="tx1"/>
                          </a:solidFill>
                        </a:rPr>
                        <a:t> </a:t>
                      </a:r>
                      <a:r>
                        <a:rPr lang="en-US" sz="1600" b="0" dirty="0" smtClean="0">
                          <a:solidFill>
                            <a:schemeClr val="tx1"/>
                          </a:solidFill>
                        </a:rPr>
                        <a:t>contested by</a:t>
                      </a:r>
                      <a:r>
                        <a:rPr lang="en-US" sz="1600" b="0" baseline="0" dirty="0" smtClean="0">
                          <a:solidFill>
                            <a:schemeClr val="tx1"/>
                          </a:solidFill>
                        </a:rPr>
                        <a:t> adversaries today</a:t>
                      </a:r>
                    </a:p>
                    <a:p>
                      <a:pPr marL="342900" marR="0" lvl="1" indent="-114300" algn="l" defTabSz="914400" rtl="0" eaLnBrk="1" fontAlgn="auto" latinLnBrk="0" hangingPunct="1">
                        <a:lnSpc>
                          <a:spcPct val="100000"/>
                        </a:lnSpc>
                        <a:spcBef>
                          <a:spcPts val="300"/>
                        </a:spcBef>
                        <a:spcAft>
                          <a:spcPts val="0"/>
                        </a:spcAft>
                        <a:buClrTx/>
                        <a:buSzTx/>
                        <a:buFontTx/>
                        <a:buNone/>
                        <a:tabLst/>
                        <a:defRPr/>
                      </a:pPr>
                      <a:r>
                        <a:rPr lang="en-US" sz="1400" b="0" baseline="0" dirty="0" smtClean="0">
                          <a:solidFill>
                            <a:schemeClr val="tx1"/>
                          </a:solidFill>
                        </a:rPr>
                        <a:t>• The required methods to address the threat are new</a:t>
                      </a:r>
                    </a:p>
                    <a:p>
                      <a:pPr marL="342900" marR="0" lvl="1" indent="-114300" algn="l" defTabSz="914400" rtl="0" eaLnBrk="1" fontAlgn="auto" latinLnBrk="0" hangingPunct="1">
                        <a:lnSpc>
                          <a:spcPct val="100000"/>
                        </a:lnSpc>
                        <a:spcBef>
                          <a:spcPts val="300"/>
                        </a:spcBef>
                        <a:spcAft>
                          <a:spcPts val="0"/>
                        </a:spcAft>
                        <a:buClrTx/>
                        <a:buSzTx/>
                        <a:buFontTx/>
                        <a:buNone/>
                        <a:tabLst/>
                        <a:defRPr/>
                      </a:pPr>
                      <a:r>
                        <a:rPr lang="en-US" sz="1400" b="0" baseline="0" dirty="0" smtClean="0">
                          <a:solidFill>
                            <a:schemeClr val="tx1"/>
                          </a:solidFill>
                        </a:rPr>
                        <a:t>• The methods cross many phenomenologies and disciplines</a:t>
                      </a:r>
                    </a:p>
                    <a:p>
                      <a:pPr marL="342900" marR="0" lvl="1" indent="-114300" algn="l" defTabSz="914400" rtl="0" eaLnBrk="1" fontAlgn="auto" latinLnBrk="0" hangingPunct="1">
                        <a:lnSpc>
                          <a:spcPct val="100000"/>
                        </a:lnSpc>
                        <a:spcBef>
                          <a:spcPts val="300"/>
                        </a:spcBef>
                        <a:spcAft>
                          <a:spcPts val="0"/>
                        </a:spcAft>
                        <a:buClrTx/>
                        <a:buSzTx/>
                        <a:buFontTx/>
                        <a:buNone/>
                        <a:tabLst/>
                        <a:defRPr/>
                      </a:pPr>
                      <a:r>
                        <a:rPr lang="en-US" sz="1400" b="0" baseline="0" dirty="0" smtClean="0">
                          <a:solidFill>
                            <a:schemeClr val="tx1"/>
                          </a:solidFill>
                        </a:rPr>
                        <a:t>• Understanding the different types of space threats will minimize vulnerabilities</a:t>
                      </a:r>
                    </a:p>
                    <a:p>
                      <a:pPr marL="173736" marR="0" lvl="0" indent="-173736"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600" b="0" baseline="0" dirty="0" smtClean="0">
                          <a:solidFill>
                            <a:schemeClr val="tx1"/>
                          </a:solidFill>
                        </a:rPr>
                        <a:t>The threat real and growing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854441">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1800" b="0" baseline="0" dirty="0" smtClean="0">
                          <a:solidFill>
                            <a:schemeClr val="tx1"/>
                          </a:solidFill>
                        </a:rPr>
                        <a:t>The environment needs to be understood and managed</a:t>
                      </a:r>
                      <a:endParaRPr lang="en-US" sz="18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9F"/>
                    </a:solidFill>
                  </a:tcPr>
                </a:tc>
                <a:tc vMerge="1">
                  <a:txBody>
                    <a:bodyPr/>
                    <a:lstStyle/>
                    <a:p>
                      <a:endParaRPr lang="en-US"/>
                    </a:p>
                  </a:txBody>
                  <a:tcPr/>
                </a:tc>
                <a:tc>
                  <a:txBody>
                    <a:bodyPr/>
                    <a:lstStyle/>
                    <a:p>
                      <a:pPr algn="ctr"/>
                      <a:r>
                        <a:rPr lang="en-US" sz="1800" b="0" kern="1200" baseline="0" dirty="0" smtClean="0">
                          <a:solidFill>
                            <a:schemeClr val="tx1"/>
                          </a:solidFill>
                          <a:latin typeface="+mn-lt"/>
                          <a:ea typeface="+mn-ea"/>
                          <a:cs typeface="+mn-cs"/>
                        </a:rPr>
                        <a:t>Traffic control of space congestion needs to assure safe operations</a:t>
                      </a:r>
                      <a:endParaRPr lang="en-US" sz="1800" b="0"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9F"/>
                    </a:solidFill>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solidFill>
                            <a:schemeClr val="tx1"/>
                          </a:solidFill>
                        </a:rPr>
                        <a:t>The</a:t>
                      </a:r>
                      <a:r>
                        <a:rPr lang="en-US" sz="1800" b="0" u="none" baseline="0" dirty="0" smtClean="0">
                          <a:solidFill>
                            <a:schemeClr val="tx1"/>
                          </a:solidFill>
                        </a:rPr>
                        <a:t> threat </a:t>
                      </a:r>
                      <a:r>
                        <a:rPr lang="en-US" sz="1800" b="0" baseline="0" dirty="0" smtClean="0">
                          <a:solidFill>
                            <a:schemeClr val="tx1"/>
                          </a:solidFill>
                        </a:rPr>
                        <a:t>must be detected, understood, and addressed</a:t>
                      </a:r>
                      <a:endParaRPr lang="en-US" sz="18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9F"/>
                    </a:solidFill>
                  </a:tcPr>
                </a:tc>
              </a:tr>
            </a:tbl>
          </a:graphicData>
        </a:graphic>
      </p:graphicFrame>
      <p:sp>
        <p:nvSpPr>
          <p:cNvPr id="4" name="Down Arrow 3"/>
          <p:cNvSpPr/>
          <p:nvPr/>
        </p:nvSpPr>
        <p:spPr>
          <a:xfrm>
            <a:off x="739036" y="841347"/>
            <a:ext cx="1415441" cy="420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70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311" name="Rectangle 63"/>
          <p:cNvSpPr>
            <a:spLocks noGrp="1" noChangeArrowheads="1"/>
          </p:cNvSpPr>
          <p:nvPr>
            <p:ph type="title"/>
          </p:nvPr>
        </p:nvSpPr>
        <p:spPr>
          <a:xfrm>
            <a:off x="878966" y="232459"/>
            <a:ext cx="7470707" cy="584775"/>
          </a:xfrm>
        </p:spPr>
        <p:txBody>
          <a:bodyPr wrap="square">
            <a:spAutoFit/>
          </a:bodyPr>
          <a:lstStyle/>
          <a:p>
            <a:r>
              <a:rPr lang="en-US" sz="3200" b="1" i="0" dirty="0" smtClean="0">
                <a:solidFill>
                  <a:schemeClr val="accent6">
                    <a:lumMod val="75000"/>
                  </a:schemeClr>
                </a:solidFill>
                <a:latin typeface="+mn-lt"/>
              </a:rPr>
              <a:t>Hazards from the Space </a:t>
            </a:r>
            <a:r>
              <a:rPr lang="en-US" sz="3200" b="1" i="0" dirty="0">
                <a:solidFill>
                  <a:schemeClr val="accent6">
                    <a:lumMod val="75000"/>
                  </a:schemeClr>
                </a:solidFill>
                <a:latin typeface="+mn-lt"/>
              </a:rPr>
              <a:t>Environment</a:t>
            </a:r>
          </a:p>
        </p:txBody>
      </p:sp>
      <p:sp>
        <p:nvSpPr>
          <p:cNvPr id="7" name="TextBox 6"/>
          <p:cNvSpPr txBox="1"/>
          <p:nvPr/>
        </p:nvSpPr>
        <p:spPr>
          <a:xfrm>
            <a:off x="0" y="1115334"/>
            <a:ext cx="9144000" cy="369332"/>
          </a:xfrm>
          <a:prstGeom prst="rect">
            <a:avLst/>
          </a:prstGeom>
          <a:noFill/>
        </p:spPr>
        <p:txBody>
          <a:bodyPr wrap="square" rtlCol="0">
            <a:spAutoFit/>
          </a:bodyPr>
          <a:lstStyle/>
          <a:p>
            <a:pPr algn="ctr">
              <a:buNone/>
            </a:pPr>
            <a:r>
              <a:rPr lang="en-US" dirty="0" smtClean="0"/>
              <a:t>Space environment impacts to systems and services are complex</a:t>
            </a:r>
          </a:p>
        </p:txBody>
      </p:sp>
      <p:grpSp>
        <p:nvGrpSpPr>
          <p:cNvPr id="2" name="Group 1"/>
          <p:cNvGrpSpPr/>
          <p:nvPr/>
        </p:nvGrpSpPr>
        <p:grpSpPr>
          <a:xfrm>
            <a:off x="255808" y="1524215"/>
            <a:ext cx="5442857" cy="3298936"/>
            <a:chOff x="76200" y="1352771"/>
            <a:chExt cx="5442857" cy="3298936"/>
          </a:xfrm>
        </p:grpSpPr>
        <p:grpSp>
          <p:nvGrpSpPr>
            <p:cNvPr id="17" name="Group 16"/>
            <p:cNvGrpSpPr/>
            <p:nvPr/>
          </p:nvGrpSpPr>
          <p:grpSpPr>
            <a:xfrm>
              <a:off x="76200" y="1371600"/>
              <a:ext cx="5442857" cy="3280107"/>
              <a:chOff x="123498" y="989132"/>
              <a:chExt cx="5991225" cy="3610578"/>
            </a:xfrm>
          </p:grpSpPr>
          <p:sp>
            <p:nvSpPr>
              <p:cNvPr id="18" name="Rectangle 17"/>
              <p:cNvSpPr/>
              <p:nvPr/>
            </p:nvSpPr>
            <p:spPr bwMode="auto">
              <a:xfrm>
                <a:off x="162026" y="989132"/>
                <a:ext cx="5724097" cy="3610578"/>
              </a:xfrm>
              <a:prstGeom prst="rect">
                <a:avLst/>
              </a:prstGeom>
              <a:solidFill>
                <a:sysClr val="windowText" lastClr="000000">
                  <a:lumMod val="95000"/>
                  <a:lumOff val="5000"/>
                </a:sys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ct val="20000"/>
                  </a:spcBef>
                  <a:spcAft>
                    <a:spcPts val="0"/>
                  </a:spcAft>
                  <a:buClrTx/>
                  <a:buSzTx/>
                  <a:buFontTx/>
                  <a:buNone/>
                  <a:tabLst/>
                  <a:defRPr/>
                </a:pPr>
                <a:endParaRPr kumimoji="0" lang="en-US" sz="2000" b="0" i="0" u="none" strike="noStrike" kern="0" cap="none" spc="0" normalizeH="0" baseline="0" noProof="0" dirty="0" smtClean="0">
                  <a:ln>
                    <a:noFill/>
                  </a:ln>
                  <a:solidFill>
                    <a:prstClr val="black"/>
                  </a:solidFill>
                  <a:effectLst/>
                  <a:uLnTx/>
                  <a:uFillTx/>
                </a:endParaRPr>
              </a:p>
            </p:txBody>
          </p:sp>
          <p:grpSp>
            <p:nvGrpSpPr>
              <p:cNvPr id="19" name="Group 18"/>
              <p:cNvGrpSpPr/>
              <p:nvPr/>
            </p:nvGrpSpPr>
            <p:grpSpPr>
              <a:xfrm>
                <a:off x="733098" y="1190624"/>
                <a:ext cx="4507348" cy="3380511"/>
                <a:chOff x="153213" y="3282888"/>
                <a:chExt cx="4507348" cy="3380511"/>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13" y="3282888"/>
                  <a:ext cx="4507348" cy="3380511"/>
                </a:xfrm>
                <a:prstGeom prst="rect">
                  <a:avLst/>
                </a:prstGeom>
              </p:spPr>
            </p:pic>
            <p:pic>
              <p:nvPicPr>
                <p:cNvPr id="31" name="Picture 2" descr="http://www.nasa.gov/images/content/560070main_lightning_lg.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6000"/>
                          </a14:imgEffect>
                          <a14:imgEffect>
                            <a14:colorTemperature colorTemp="8800"/>
                          </a14:imgEffect>
                          <a14:imgEffect>
                            <a14:saturation sat="300000"/>
                          </a14:imgEffect>
                          <a14:imgEffect>
                            <a14:brightnessContrast bright="-28000" contrast="43000"/>
                          </a14:imgEffect>
                        </a14:imgLayer>
                      </a14:imgProps>
                    </a:ext>
                    <a:ext uri="{28A0092B-C50C-407E-A947-70E740481C1C}">
                      <a14:useLocalDpi xmlns:a14="http://schemas.microsoft.com/office/drawing/2010/main" val="0"/>
                    </a:ext>
                  </a:extLst>
                </a:blip>
                <a:srcRect/>
                <a:stretch/>
              </p:blipFill>
              <p:spPr bwMode="auto">
                <a:xfrm rot="3653196">
                  <a:off x="2948110" y="3746172"/>
                  <a:ext cx="315878" cy="766130"/>
                </a:xfrm>
                <a:prstGeom prst="rect">
                  <a:avLst/>
                </a:prstGeom>
                <a:solidFill>
                  <a:srgbClr val="FFFF00"/>
                </a:solidFill>
                <a:effectLst>
                  <a:glow rad="368300">
                    <a:srgbClr val="C19859">
                      <a:satMod val="175000"/>
                      <a:alpha val="55000"/>
                    </a:srgbClr>
                  </a:glow>
                  <a:softEdge rad="38100"/>
                </a:effectLst>
                <a:extLst/>
              </p:spPr>
            </p:pic>
          </p:grpSp>
          <p:sp>
            <p:nvSpPr>
              <p:cNvPr id="20" name="Text Box 7"/>
              <p:cNvSpPr txBox="1">
                <a:spLocks noChangeArrowheads="1"/>
              </p:cNvSpPr>
              <p:nvPr/>
            </p:nvSpPr>
            <p:spPr bwMode="auto">
              <a:xfrm>
                <a:off x="4676448" y="1239680"/>
                <a:ext cx="1438275" cy="738664"/>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C000"/>
                    </a:solidFill>
                    <a:effectLst/>
                    <a:uLnTx/>
                    <a:uFillTx/>
                    <a:latin typeface="Calibri"/>
                  </a:rPr>
                  <a:t>Solar array arc from surface charging</a:t>
                </a:r>
                <a:endParaRPr kumimoji="0" lang="en-US" sz="1200" b="0" i="0" u="none" strike="noStrike" kern="0" cap="none" spc="0" normalizeH="0" baseline="0" noProof="0" dirty="0" smtClean="0">
                  <a:ln>
                    <a:noFill/>
                  </a:ln>
                  <a:solidFill>
                    <a:srgbClr val="FFC000"/>
                  </a:solidFill>
                  <a:effectLst/>
                  <a:uLnTx/>
                  <a:uFillTx/>
                  <a:latin typeface="Times" pitchFamily="18" charset="0"/>
                </a:endParaRPr>
              </a:p>
            </p:txBody>
          </p:sp>
          <p:sp>
            <p:nvSpPr>
              <p:cNvPr id="21" name="Text Box 9"/>
              <p:cNvSpPr txBox="1">
                <a:spLocks noChangeArrowheads="1"/>
              </p:cNvSpPr>
              <p:nvPr/>
            </p:nvSpPr>
            <p:spPr bwMode="auto">
              <a:xfrm>
                <a:off x="4282698" y="2593856"/>
                <a:ext cx="1527225"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C000"/>
                    </a:solidFill>
                    <a:effectLst/>
                    <a:uLnTx/>
                    <a:uFillTx/>
                    <a:latin typeface="Calibri"/>
                  </a:rPr>
                  <a:t>Microelectronics</a:t>
                </a:r>
                <a:br>
                  <a:rPr kumimoji="0" lang="en-US" sz="1200" b="0" i="0" u="none" strike="noStrike" kern="0" cap="none" spc="0" normalizeH="0" baseline="0" noProof="0" dirty="0" smtClean="0">
                    <a:ln>
                      <a:noFill/>
                    </a:ln>
                    <a:solidFill>
                      <a:srgbClr val="FFC000"/>
                    </a:solidFill>
                    <a:effectLst/>
                    <a:uLnTx/>
                    <a:uFillTx/>
                    <a:latin typeface="Calibri"/>
                  </a:rPr>
                </a:br>
                <a:r>
                  <a:rPr kumimoji="0" lang="en-US" sz="1200" b="0" i="0" u="none" strike="noStrike" kern="0" cap="none" spc="0" normalizeH="0" baseline="0" noProof="0" dirty="0" smtClean="0">
                    <a:ln>
                      <a:noFill/>
                    </a:ln>
                    <a:solidFill>
                      <a:srgbClr val="FFC000"/>
                    </a:solidFill>
                    <a:effectLst/>
                    <a:uLnTx/>
                    <a:uFillTx/>
                    <a:latin typeface="Calibri"/>
                  </a:rPr>
                  <a:t>bit flips, latch-ups</a:t>
                </a:r>
                <a:endParaRPr kumimoji="0" lang="en-US" sz="1200" b="0" i="0" u="none" strike="noStrike" kern="0" cap="none" spc="0" normalizeH="0" baseline="0" noProof="0" dirty="0" smtClean="0">
                  <a:ln>
                    <a:noFill/>
                  </a:ln>
                  <a:solidFill>
                    <a:srgbClr val="FFC000"/>
                  </a:solidFill>
                  <a:effectLst/>
                  <a:uLnTx/>
                  <a:uFillTx/>
                  <a:latin typeface="Times" pitchFamily="18" charset="0"/>
                </a:endParaRPr>
              </a:p>
            </p:txBody>
          </p:sp>
          <p:sp>
            <p:nvSpPr>
              <p:cNvPr id="22" name="Line 12"/>
              <p:cNvSpPr>
                <a:spLocks noChangeShapeType="1"/>
              </p:cNvSpPr>
              <p:nvPr/>
            </p:nvSpPr>
            <p:spPr bwMode="auto">
              <a:xfrm flipH="1">
                <a:off x="4295447" y="1550194"/>
                <a:ext cx="409072" cy="230833"/>
              </a:xfrm>
              <a:prstGeom prst="line">
                <a:avLst/>
              </a:prstGeom>
              <a:noFill/>
              <a:ln w="28575">
                <a:solidFill>
                  <a:srgbClr val="FFC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23" name="Text Box 23"/>
              <p:cNvSpPr txBox="1">
                <a:spLocks noChangeArrowheads="1"/>
              </p:cNvSpPr>
              <p:nvPr/>
            </p:nvSpPr>
            <p:spPr bwMode="auto">
              <a:xfrm>
                <a:off x="161371" y="1235574"/>
                <a:ext cx="2013128" cy="738664"/>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C000"/>
                    </a:solidFill>
                    <a:effectLst/>
                    <a:uLnTx/>
                    <a:uFillTx/>
                    <a:latin typeface="Calibri"/>
                  </a:rPr>
                  <a:t>Sudden solar array power decrease due to radiation event</a:t>
                </a:r>
                <a:endParaRPr kumimoji="0" lang="en-US" sz="1200" b="0" i="0" u="none" strike="noStrike" kern="0" cap="none" spc="0" normalizeH="0" baseline="0" noProof="0" dirty="0" smtClean="0">
                  <a:ln>
                    <a:noFill/>
                  </a:ln>
                  <a:solidFill>
                    <a:srgbClr val="FFC000"/>
                  </a:solidFill>
                  <a:effectLst/>
                  <a:uLnTx/>
                  <a:uFillTx/>
                  <a:latin typeface="Times" pitchFamily="18" charset="0"/>
                </a:endParaRPr>
              </a:p>
            </p:txBody>
          </p:sp>
          <p:sp>
            <p:nvSpPr>
              <p:cNvPr id="24" name="Line 24"/>
              <p:cNvSpPr>
                <a:spLocks noChangeShapeType="1"/>
              </p:cNvSpPr>
              <p:nvPr/>
            </p:nvSpPr>
            <p:spPr bwMode="auto">
              <a:xfrm>
                <a:off x="1723698" y="1831831"/>
                <a:ext cx="457200" cy="100879"/>
              </a:xfrm>
              <a:prstGeom prst="line">
                <a:avLst/>
              </a:prstGeom>
              <a:noFill/>
              <a:ln w="28575">
                <a:solidFill>
                  <a:srgbClr val="FFC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25" name="Text Box 29"/>
              <p:cNvSpPr txBox="1">
                <a:spLocks noChangeArrowheads="1"/>
              </p:cNvSpPr>
              <p:nvPr/>
            </p:nvSpPr>
            <p:spPr bwMode="auto">
              <a:xfrm>
                <a:off x="3612709" y="3758624"/>
                <a:ext cx="2073389" cy="523220"/>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C000"/>
                    </a:solidFill>
                    <a:effectLst/>
                    <a:uLnTx/>
                    <a:uFillTx/>
                    <a:latin typeface="Calibri"/>
                  </a:rPr>
                  <a:t>Discharge from internal charge accumulation</a:t>
                </a:r>
                <a:endParaRPr kumimoji="0" lang="en-US" sz="1200" b="0" i="0" u="none" strike="noStrike" kern="0" cap="none" spc="0" normalizeH="0" baseline="0" noProof="0" dirty="0" smtClean="0">
                  <a:ln>
                    <a:noFill/>
                  </a:ln>
                  <a:solidFill>
                    <a:srgbClr val="FFC000"/>
                  </a:solidFill>
                  <a:effectLst/>
                  <a:uLnTx/>
                  <a:uFillTx/>
                  <a:latin typeface="Times" pitchFamily="18" charset="0"/>
                </a:endParaRPr>
              </a:p>
            </p:txBody>
          </p:sp>
          <p:sp>
            <p:nvSpPr>
              <p:cNvPr id="26" name="Line 30"/>
              <p:cNvSpPr>
                <a:spLocks noChangeShapeType="1"/>
              </p:cNvSpPr>
              <p:nvPr/>
            </p:nvSpPr>
            <p:spPr bwMode="auto">
              <a:xfrm flipH="1" flipV="1">
                <a:off x="3628698" y="3360002"/>
                <a:ext cx="304798" cy="415496"/>
              </a:xfrm>
              <a:prstGeom prst="line">
                <a:avLst/>
              </a:prstGeom>
              <a:noFill/>
              <a:ln w="28575">
                <a:solidFill>
                  <a:srgbClr val="FFC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sp>
            <p:nvSpPr>
              <p:cNvPr id="27" name="Line 33"/>
              <p:cNvSpPr>
                <a:spLocks noChangeShapeType="1"/>
              </p:cNvSpPr>
              <p:nvPr/>
            </p:nvSpPr>
            <p:spPr bwMode="auto">
              <a:xfrm flipH="1" flipV="1">
                <a:off x="3898459" y="2824688"/>
                <a:ext cx="447510" cy="0"/>
              </a:xfrm>
              <a:prstGeom prst="line">
                <a:avLst/>
              </a:prstGeom>
              <a:noFill/>
              <a:ln w="28575">
                <a:solidFill>
                  <a:srgbClr val="FFC000"/>
                </a:solidFill>
                <a:round/>
                <a:headEnd/>
                <a:tailEnd type="triangle" w="med" len="me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Calibri"/>
                </a:endParaRP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567447">
                <a:off x="1305270" y="3251798"/>
                <a:ext cx="734874" cy="550446"/>
              </a:xfrm>
              <a:prstGeom prst="rect">
                <a:avLst/>
              </a:prstGeom>
            </p:spPr>
          </p:pic>
          <p:sp>
            <p:nvSpPr>
              <p:cNvPr id="29" name="Text Box 8"/>
              <p:cNvSpPr txBox="1">
                <a:spLocks noChangeArrowheads="1"/>
              </p:cNvSpPr>
              <p:nvPr/>
            </p:nvSpPr>
            <p:spPr bwMode="auto">
              <a:xfrm>
                <a:off x="123498" y="3360003"/>
                <a:ext cx="1549209" cy="738664"/>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C000"/>
                    </a:solidFill>
                    <a:effectLst/>
                    <a:uLnTx/>
                    <a:uFillTx/>
                    <a:latin typeface="Calibri"/>
                  </a:rPr>
                  <a:t>Electromagnetic </a:t>
                </a:r>
                <a:br>
                  <a:rPr kumimoji="0" lang="en-US" sz="1200" b="0" i="0" u="none" strike="noStrike" kern="0" cap="none" spc="0" normalizeH="0" baseline="0" noProof="0" dirty="0" smtClean="0">
                    <a:ln>
                      <a:noFill/>
                    </a:ln>
                    <a:solidFill>
                      <a:srgbClr val="FFC000"/>
                    </a:solidFill>
                    <a:effectLst/>
                    <a:uLnTx/>
                    <a:uFillTx/>
                    <a:latin typeface="Calibri"/>
                  </a:rPr>
                </a:br>
                <a:r>
                  <a:rPr kumimoji="0" lang="en-US" sz="1200" b="0" i="0" u="none" strike="noStrike" kern="0" cap="none" spc="0" normalizeH="0" baseline="0" noProof="0" dirty="0" smtClean="0">
                    <a:ln>
                      <a:noFill/>
                    </a:ln>
                    <a:solidFill>
                      <a:srgbClr val="FFC000"/>
                    </a:solidFill>
                    <a:effectLst/>
                    <a:uLnTx/>
                    <a:uFillTx/>
                    <a:latin typeface="Calibri"/>
                  </a:rPr>
                  <a:t>pulse from </a:t>
                </a:r>
                <a:br>
                  <a:rPr kumimoji="0" lang="en-US" sz="1200" b="0" i="0" u="none" strike="noStrike" kern="0" cap="none" spc="0" normalizeH="0" baseline="0" noProof="0" dirty="0" smtClean="0">
                    <a:ln>
                      <a:noFill/>
                    </a:ln>
                    <a:solidFill>
                      <a:srgbClr val="FFC000"/>
                    </a:solidFill>
                    <a:effectLst/>
                    <a:uLnTx/>
                    <a:uFillTx/>
                    <a:latin typeface="Calibri"/>
                  </a:rPr>
                </a:br>
                <a:r>
                  <a:rPr kumimoji="0" lang="en-US" sz="1200" b="0" i="0" u="none" strike="noStrike" kern="0" cap="none" spc="0" normalizeH="0" baseline="0" noProof="0" dirty="0" smtClean="0">
                    <a:ln>
                      <a:noFill/>
                    </a:ln>
                    <a:solidFill>
                      <a:srgbClr val="FFC000"/>
                    </a:solidFill>
                    <a:effectLst/>
                    <a:uLnTx/>
                    <a:uFillTx/>
                    <a:latin typeface="Calibri"/>
                  </a:rPr>
                  <a:t>vehicle discharge </a:t>
                </a:r>
                <a:endParaRPr kumimoji="0" lang="en-US" sz="1200" b="0" i="0" u="none" strike="noStrike" kern="0" cap="none" spc="0" normalizeH="0" baseline="0" noProof="0" dirty="0" smtClean="0">
                  <a:ln>
                    <a:noFill/>
                  </a:ln>
                  <a:solidFill>
                    <a:srgbClr val="FFC000"/>
                  </a:solidFill>
                  <a:effectLst/>
                  <a:uLnTx/>
                  <a:uFillTx/>
                  <a:latin typeface="Times" pitchFamily="18" charset="0"/>
                </a:endParaRPr>
              </a:p>
            </p:txBody>
          </p:sp>
        </p:grpSp>
        <p:sp>
          <p:nvSpPr>
            <p:cNvPr id="34" name="TextBox 33"/>
            <p:cNvSpPr txBox="1"/>
            <p:nvPr/>
          </p:nvSpPr>
          <p:spPr>
            <a:xfrm>
              <a:off x="1171778" y="1352771"/>
              <a:ext cx="3272206" cy="307777"/>
            </a:xfrm>
            <a:prstGeom prst="rect">
              <a:avLst/>
            </a:prstGeom>
            <a:noFill/>
          </p:spPr>
          <p:txBody>
            <a:bodyPr wrap="square" rtlCol="0">
              <a:spAutoFit/>
            </a:bodyPr>
            <a:lstStyle/>
            <a:p>
              <a:pPr algn="ctr">
                <a:buNone/>
              </a:pPr>
              <a:r>
                <a:rPr lang="en-US" sz="1400" dirty="0" smtClean="0">
                  <a:solidFill>
                    <a:schemeClr val="bg1"/>
                  </a:solidFill>
                </a:rPr>
                <a:t>Vehicle and Payload Anomalies</a:t>
              </a:r>
            </a:p>
          </p:txBody>
        </p:sp>
      </p:grpSp>
      <p:pic>
        <p:nvPicPr>
          <p:cNvPr id="1589314" name="Picture 66" descr="LASCO"/>
          <p:cNvPicPr>
            <a:picLocks noChangeAspect="1" noChangeArrowheads="1"/>
          </p:cNvPicPr>
          <p:nvPr/>
        </p:nvPicPr>
        <p:blipFill>
          <a:blip r:embed="rId7" cstate="print"/>
          <a:srcRect/>
          <a:stretch>
            <a:fillRect/>
          </a:stretch>
        </p:blipFill>
        <p:spPr bwMode="auto">
          <a:xfrm>
            <a:off x="293904" y="4508421"/>
            <a:ext cx="1234927" cy="1156519"/>
          </a:xfrm>
          <a:prstGeom prst="rect">
            <a:avLst/>
          </a:prstGeom>
          <a:noFill/>
          <a:ln w="28575">
            <a:noFill/>
            <a:miter lim="800000"/>
            <a:headEnd/>
            <a:tailEnd/>
          </a:ln>
        </p:spPr>
      </p:pic>
      <p:sp>
        <p:nvSpPr>
          <p:cNvPr id="35" name="TextBox 34"/>
          <p:cNvSpPr txBox="1"/>
          <p:nvPr/>
        </p:nvSpPr>
        <p:spPr>
          <a:xfrm>
            <a:off x="2624" y="5612469"/>
            <a:ext cx="1752687" cy="307777"/>
          </a:xfrm>
          <a:prstGeom prst="rect">
            <a:avLst/>
          </a:prstGeom>
          <a:noFill/>
        </p:spPr>
        <p:txBody>
          <a:bodyPr wrap="square" rtlCol="0">
            <a:spAutoFit/>
          </a:bodyPr>
          <a:lstStyle/>
          <a:p>
            <a:pPr algn="ctr">
              <a:buNone/>
            </a:pPr>
            <a:r>
              <a:rPr lang="en-US" sz="1400" b="0" dirty="0" smtClean="0"/>
              <a:t>Sensor Noise</a:t>
            </a:r>
          </a:p>
        </p:txBody>
      </p:sp>
      <p:sp>
        <p:nvSpPr>
          <p:cNvPr id="36" name="TextBox 35"/>
          <p:cNvSpPr txBox="1"/>
          <p:nvPr/>
        </p:nvSpPr>
        <p:spPr>
          <a:xfrm>
            <a:off x="1408534" y="5625464"/>
            <a:ext cx="1752687" cy="307777"/>
          </a:xfrm>
          <a:prstGeom prst="rect">
            <a:avLst/>
          </a:prstGeom>
          <a:noFill/>
        </p:spPr>
        <p:txBody>
          <a:bodyPr wrap="square" rtlCol="0">
            <a:spAutoFit/>
          </a:bodyPr>
          <a:lstStyle/>
          <a:p>
            <a:pPr algn="ctr">
              <a:buNone/>
            </a:pPr>
            <a:r>
              <a:rPr lang="en-US" sz="1400" b="0" dirty="0" smtClean="0"/>
              <a:t>Arcing Damage</a:t>
            </a:r>
          </a:p>
        </p:txBody>
      </p:sp>
      <p:sp>
        <p:nvSpPr>
          <p:cNvPr id="37" name="TextBox 36"/>
          <p:cNvSpPr txBox="1"/>
          <p:nvPr/>
        </p:nvSpPr>
        <p:spPr>
          <a:xfrm>
            <a:off x="2709937" y="5658120"/>
            <a:ext cx="1752687" cy="307777"/>
          </a:xfrm>
          <a:prstGeom prst="rect">
            <a:avLst/>
          </a:prstGeom>
          <a:noFill/>
        </p:spPr>
        <p:txBody>
          <a:bodyPr wrap="square" rtlCol="0">
            <a:spAutoFit/>
          </a:bodyPr>
          <a:lstStyle/>
          <a:p>
            <a:pPr algn="ctr">
              <a:buNone/>
            </a:pPr>
            <a:r>
              <a:rPr lang="en-US" sz="1400" b="0" dirty="0" smtClean="0"/>
              <a:t>Solar RFI</a:t>
            </a:r>
          </a:p>
        </p:txBody>
      </p:sp>
      <p:pic>
        <p:nvPicPr>
          <p:cNvPr id="15363"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7826" y="4609501"/>
            <a:ext cx="1102891" cy="85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3942644" y="5463411"/>
            <a:ext cx="2156074" cy="307777"/>
          </a:xfrm>
          <a:prstGeom prst="rect">
            <a:avLst/>
          </a:prstGeom>
          <a:noFill/>
        </p:spPr>
        <p:txBody>
          <a:bodyPr wrap="square" rtlCol="0">
            <a:spAutoFit/>
          </a:bodyPr>
          <a:lstStyle/>
          <a:p>
            <a:pPr algn="ctr">
              <a:buNone/>
            </a:pPr>
            <a:r>
              <a:rPr lang="en-US" sz="1400" b="0" dirty="0" smtClean="0"/>
              <a:t>Signal Scintillation</a:t>
            </a:r>
          </a:p>
        </p:txBody>
      </p:sp>
      <p:grpSp>
        <p:nvGrpSpPr>
          <p:cNvPr id="8" name="Group 7"/>
          <p:cNvGrpSpPr/>
          <p:nvPr/>
        </p:nvGrpSpPr>
        <p:grpSpPr>
          <a:xfrm>
            <a:off x="5420377" y="1542068"/>
            <a:ext cx="2156074" cy="1679840"/>
            <a:chOff x="5469361" y="1689020"/>
            <a:chExt cx="2156074" cy="1679840"/>
          </a:xfrm>
        </p:grpSpPr>
        <p:sp>
          <p:nvSpPr>
            <p:cNvPr id="3" name="Rectangle 2"/>
            <p:cNvSpPr/>
            <p:nvPr/>
          </p:nvSpPr>
          <p:spPr bwMode="auto">
            <a:xfrm>
              <a:off x="5627722" y="1689020"/>
              <a:ext cx="1842599" cy="164592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pic>
          <p:nvPicPr>
            <p:cNvPr id="409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9166" y="1721362"/>
              <a:ext cx="1437104" cy="143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5469361" y="3061083"/>
              <a:ext cx="2156074" cy="307777"/>
            </a:xfrm>
            <a:prstGeom prst="rect">
              <a:avLst/>
            </a:prstGeom>
            <a:noFill/>
          </p:spPr>
          <p:txBody>
            <a:bodyPr wrap="square" rtlCol="0">
              <a:spAutoFit/>
            </a:bodyPr>
            <a:lstStyle/>
            <a:p>
              <a:pPr algn="ctr">
                <a:buNone/>
              </a:pPr>
              <a:r>
                <a:rPr lang="en-US" sz="1400" dirty="0" smtClean="0">
                  <a:solidFill>
                    <a:schemeClr val="bg1"/>
                  </a:solidFill>
                </a:rPr>
                <a:t>Non-Uniform Gravity</a:t>
              </a:r>
            </a:p>
          </p:txBody>
        </p:sp>
      </p:grpSp>
      <p:grpSp>
        <p:nvGrpSpPr>
          <p:cNvPr id="6" name="Group 5"/>
          <p:cNvGrpSpPr/>
          <p:nvPr/>
        </p:nvGrpSpPr>
        <p:grpSpPr>
          <a:xfrm>
            <a:off x="7187286" y="1498881"/>
            <a:ext cx="2156074" cy="1491188"/>
            <a:chOff x="6247009" y="3977065"/>
            <a:chExt cx="2156074" cy="1491188"/>
          </a:xfrm>
        </p:grpSpPr>
        <p:sp>
          <p:nvSpPr>
            <p:cNvPr id="5" name="Rectangle 4"/>
            <p:cNvSpPr/>
            <p:nvPr/>
          </p:nvSpPr>
          <p:spPr bwMode="auto">
            <a:xfrm>
              <a:off x="6515748" y="4024277"/>
              <a:ext cx="1602626" cy="118736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pic>
          <p:nvPicPr>
            <p:cNvPr id="15362" name="Picture 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1719" y="3977065"/>
              <a:ext cx="1586655" cy="123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6247009" y="5160476"/>
              <a:ext cx="2156074" cy="307777"/>
            </a:xfrm>
            <a:prstGeom prst="rect">
              <a:avLst/>
            </a:prstGeom>
            <a:noFill/>
          </p:spPr>
          <p:txBody>
            <a:bodyPr wrap="square" rtlCol="0">
              <a:spAutoFit/>
            </a:bodyPr>
            <a:lstStyle/>
            <a:p>
              <a:pPr algn="ctr">
                <a:buNone/>
              </a:pPr>
              <a:r>
                <a:rPr lang="en-US" sz="1400" b="0" dirty="0" smtClean="0"/>
                <a:t>Atmospheric Drag</a:t>
              </a:r>
            </a:p>
          </p:txBody>
        </p:sp>
      </p:grpSp>
      <p:sp>
        <p:nvSpPr>
          <p:cNvPr id="42" name="TextBox 41"/>
          <p:cNvSpPr txBox="1"/>
          <p:nvPr/>
        </p:nvSpPr>
        <p:spPr>
          <a:xfrm>
            <a:off x="552150" y="6038994"/>
            <a:ext cx="8035813" cy="646331"/>
          </a:xfrm>
          <a:prstGeom prst="rect">
            <a:avLst/>
          </a:prstGeom>
          <a:solidFill>
            <a:srgbClr val="FFFFA3"/>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buNone/>
            </a:pPr>
            <a:r>
              <a:rPr lang="en-US" b="0" dirty="0" smtClean="0">
                <a:latin typeface="Arial" pitchFamily="34" charset="0"/>
                <a:cs typeface="Arial" pitchFamily="34" charset="0"/>
              </a:rPr>
              <a:t>We apply time and effort to operate through the space environment impacts.  They are a background noise that could conceal real threats</a:t>
            </a:r>
            <a:endParaRPr lang="en-US" b="0" dirty="0">
              <a:latin typeface="Arial" pitchFamily="34" charset="0"/>
              <a:cs typeface="Arial" pitchFamily="34" charset="0"/>
            </a:endParaRPr>
          </a:p>
        </p:txBody>
      </p:sp>
      <p:pic>
        <p:nvPicPr>
          <p:cNvPr id="1589312" name="Picture 64"/>
          <p:cNvPicPr>
            <a:picLocks noChangeArrowheads="1"/>
          </p:cNvPicPr>
          <p:nvPr/>
        </p:nvPicPr>
        <p:blipFill>
          <a:blip r:embed="rId11" cstate="print"/>
          <a:srcRect/>
          <a:stretch>
            <a:fillRect/>
          </a:stretch>
        </p:blipFill>
        <p:spPr bwMode="auto">
          <a:xfrm>
            <a:off x="1528831" y="4609501"/>
            <a:ext cx="1468868" cy="1090317"/>
          </a:xfrm>
          <a:prstGeom prst="rect">
            <a:avLst/>
          </a:prstGeom>
          <a:noFill/>
          <a:ln w="28575">
            <a:noFill/>
            <a:miter lim="800000"/>
            <a:headEnd/>
            <a:tailEnd/>
          </a:ln>
          <a:effectLst/>
        </p:spPr>
      </p:pic>
      <p:pic>
        <p:nvPicPr>
          <p:cNvPr id="32" name="Picture 2" descr="http://thewatchers.adorraeli.com/wp-content/uploads/2011/09/070404_radio_burst_0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8533"/>
          <a:stretch/>
        </p:blipFill>
        <p:spPr bwMode="auto">
          <a:xfrm>
            <a:off x="2973498" y="4587599"/>
            <a:ext cx="1258222" cy="111221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5942450" y="4584128"/>
            <a:ext cx="3059092" cy="984885"/>
          </a:xfrm>
          <a:prstGeom prst="rect">
            <a:avLst/>
          </a:prstGeom>
          <a:noFill/>
          <a:ln w="12700">
            <a:solidFill>
              <a:schemeClr val="tx1"/>
            </a:solidFill>
          </a:ln>
          <a:effectLst>
            <a:outerShdw blurRad="63500" sx="102000" sy="102000" algn="ctr" rotWithShape="0">
              <a:prstClr val="black">
                <a:alpha val="40000"/>
              </a:prstClr>
            </a:outerShdw>
          </a:effectLst>
        </p:spPr>
        <p:txBody>
          <a:bodyPr wrap="square" rtlCol="0">
            <a:spAutoFit/>
          </a:bodyPr>
          <a:lstStyle/>
          <a:p>
            <a:pPr>
              <a:buNone/>
            </a:pPr>
            <a:r>
              <a:rPr lang="en-US" sz="1600" dirty="0" smtClean="0"/>
              <a:t>Space environment imposes</a:t>
            </a:r>
          </a:p>
          <a:p>
            <a:pPr marL="171450" indent="-171450">
              <a:buFont typeface="Wingdings" panose="05000000000000000000" pitchFamily="2" charset="2"/>
              <a:buChar char="§"/>
            </a:pPr>
            <a:r>
              <a:rPr lang="en-US" sz="1400" b="0" dirty="0"/>
              <a:t>Design constraints</a:t>
            </a:r>
          </a:p>
          <a:p>
            <a:pPr marL="171450" indent="-171450">
              <a:buFont typeface="Wingdings" panose="05000000000000000000" pitchFamily="2" charset="2"/>
              <a:buChar char="§"/>
            </a:pPr>
            <a:r>
              <a:rPr lang="en-US" sz="1400" b="0" dirty="0"/>
              <a:t>Performance limitations</a:t>
            </a:r>
          </a:p>
          <a:p>
            <a:pPr marL="171450" indent="-171450">
              <a:buFont typeface="Wingdings" panose="05000000000000000000" pitchFamily="2" charset="2"/>
              <a:buChar char="§"/>
            </a:pPr>
            <a:r>
              <a:rPr lang="en-US" sz="1400" b="0" dirty="0"/>
              <a:t>Knowledge </a:t>
            </a:r>
            <a:r>
              <a:rPr lang="en-US" sz="1400" b="0" dirty="0" smtClean="0"/>
              <a:t>uncertainties</a:t>
            </a:r>
            <a:endParaRPr lang="en-US" b="0" dirty="0">
              <a:latin typeface="Arial" pitchFamily="34" charset="0"/>
              <a:cs typeface="Arial" pitchFamily="34" charset="0"/>
            </a:endParaRPr>
          </a:p>
        </p:txBody>
      </p:sp>
      <p:pic>
        <p:nvPicPr>
          <p:cNvPr id="33"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63093" y="4544994"/>
            <a:ext cx="999061" cy="93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val="0"/>
              </a:ext>
            </a:extLst>
          </a:blip>
          <a:srcRect l="14807" t="9756" r="10084" b="12391"/>
          <a:stretch/>
        </p:blipFill>
        <p:spPr bwMode="auto">
          <a:xfrm>
            <a:off x="5907532" y="3298364"/>
            <a:ext cx="1122403" cy="110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6748663" y="3535828"/>
            <a:ext cx="2156074" cy="523220"/>
          </a:xfrm>
          <a:prstGeom prst="rect">
            <a:avLst/>
          </a:prstGeom>
          <a:noFill/>
        </p:spPr>
        <p:txBody>
          <a:bodyPr wrap="square" rtlCol="0">
            <a:spAutoFit/>
          </a:bodyPr>
          <a:lstStyle/>
          <a:p>
            <a:pPr algn="ctr">
              <a:buNone/>
            </a:pPr>
            <a:r>
              <a:rPr lang="en-US" sz="1400" b="0" dirty="0" smtClean="0"/>
              <a:t>Material Aging &amp; Damage</a:t>
            </a:r>
          </a:p>
        </p:txBody>
      </p:sp>
      <p:sp>
        <p:nvSpPr>
          <p:cNvPr id="4" name="TextBox 3"/>
          <p:cNvSpPr txBox="1"/>
          <p:nvPr/>
        </p:nvSpPr>
        <p:spPr>
          <a:xfrm>
            <a:off x="349858" y="2719346"/>
            <a:ext cx="1248354" cy="584775"/>
          </a:xfrm>
          <a:prstGeom prst="rect">
            <a:avLst/>
          </a:prstGeom>
          <a:noFill/>
        </p:spPr>
        <p:txBody>
          <a:bodyPr wrap="square" rtlCol="0">
            <a:spAutoFit/>
          </a:bodyPr>
          <a:lstStyle/>
          <a:p>
            <a:pPr algn="ctr">
              <a:buNone/>
            </a:pPr>
            <a:r>
              <a:rPr lang="en-US" sz="1600" dirty="0" smtClean="0">
                <a:solidFill>
                  <a:schemeClr val="bg1"/>
                </a:solidFill>
              </a:rPr>
              <a:t>The Problems</a:t>
            </a:r>
            <a:endParaRPr lang="en-US" sz="1600" dirty="0">
              <a:solidFill>
                <a:schemeClr val="bg1"/>
              </a:solidFill>
            </a:endParaRPr>
          </a:p>
        </p:txBody>
      </p:sp>
    </p:spTree>
    <p:extLst>
      <p:ext uri="{BB962C8B-B14F-4D97-AF65-F5344CB8AC3E}">
        <p14:creationId xmlns:p14="http://schemas.microsoft.com/office/powerpoint/2010/main" val="57531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50259" y="58332"/>
            <a:ext cx="7324166" cy="1008467"/>
          </a:xfrm>
        </p:spPr>
        <p:txBody>
          <a:bodyPr/>
          <a:lstStyle/>
          <a:p>
            <a:r>
              <a:rPr lang="en-US" sz="3200" b="1" dirty="0" smtClean="0">
                <a:solidFill>
                  <a:schemeClr val="accent6">
                    <a:lumMod val="75000"/>
                  </a:schemeClr>
                </a:solidFill>
              </a:rPr>
              <a:t>Ionospheric Disturbances</a:t>
            </a:r>
            <a:endParaRPr lang="en-US" sz="2400" b="1" dirty="0" smtClean="0">
              <a:solidFill>
                <a:schemeClr val="accent6">
                  <a:lumMod val="75000"/>
                </a:schemeClr>
              </a:solidFill>
            </a:endParaRPr>
          </a:p>
        </p:txBody>
      </p:sp>
      <p:sp>
        <p:nvSpPr>
          <p:cNvPr id="7171" name="Content Placeholder 2"/>
          <p:cNvSpPr>
            <a:spLocks noGrp="1"/>
          </p:cNvSpPr>
          <p:nvPr>
            <p:ph idx="4294967295"/>
          </p:nvPr>
        </p:nvSpPr>
        <p:spPr>
          <a:xfrm>
            <a:off x="228786" y="1858304"/>
            <a:ext cx="4230688" cy="4107991"/>
          </a:xfrm>
          <a:prstGeom prst="rect">
            <a:avLst/>
          </a:prstGeom>
        </p:spPr>
        <p:txBody>
          <a:bodyPr/>
          <a:lstStyle/>
          <a:p>
            <a:pPr>
              <a:spcBef>
                <a:spcPct val="0"/>
              </a:spcBef>
              <a:spcAft>
                <a:spcPts val="1200"/>
              </a:spcAft>
              <a:buClr>
                <a:schemeClr val="tx1"/>
              </a:buClr>
              <a:buFont typeface="Arial" panose="020B0604020202020204" pitchFamily="34" charset="0"/>
              <a:buChar char="•"/>
              <a:defRPr/>
            </a:pPr>
            <a:r>
              <a:rPr lang="en-US" sz="1800" dirty="0"/>
              <a:t>Scintillation phenomena are useful for monitoring the presence of in ionospheric </a:t>
            </a:r>
            <a:r>
              <a:rPr lang="en-US" sz="1800" dirty="0" smtClean="0"/>
              <a:t>irregularities</a:t>
            </a:r>
          </a:p>
          <a:p>
            <a:pPr lvl="1">
              <a:spcBef>
                <a:spcPct val="0"/>
              </a:spcBef>
              <a:spcAft>
                <a:spcPts val="1200"/>
              </a:spcAft>
              <a:buClr>
                <a:schemeClr val="tx1"/>
              </a:buClr>
              <a:buFont typeface="Arial" panose="020B0604020202020204" pitchFamily="34" charset="0"/>
              <a:buChar char="•"/>
              <a:defRPr/>
            </a:pPr>
            <a:r>
              <a:rPr lang="en-US" sz="1600" dirty="0" smtClean="0"/>
              <a:t>Scintillation </a:t>
            </a:r>
            <a:r>
              <a:rPr lang="en-US" sz="1600" dirty="0"/>
              <a:t>also represents a source of degraded performance for some space-based RF systems</a:t>
            </a:r>
          </a:p>
          <a:p>
            <a:pPr>
              <a:spcBef>
                <a:spcPct val="0"/>
              </a:spcBef>
              <a:spcAft>
                <a:spcPts val="1200"/>
              </a:spcAft>
              <a:buClr>
                <a:schemeClr val="tx1"/>
              </a:buClr>
              <a:buFont typeface="Arial" panose="020B0604020202020204" pitchFamily="34" charset="0"/>
              <a:buChar char="•"/>
              <a:defRPr/>
            </a:pPr>
            <a:r>
              <a:rPr lang="en-US" sz="1800" dirty="0"/>
              <a:t>S</a:t>
            </a:r>
            <a:r>
              <a:rPr lang="en-US" sz="1800" dirty="0" smtClean="0"/>
              <a:t>cintillation </a:t>
            </a:r>
            <a:r>
              <a:rPr lang="en-US" sz="1800" dirty="0"/>
              <a:t>environment is strongly dependent on the solar cycle and geomagnetic latitude</a:t>
            </a:r>
          </a:p>
          <a:p>
            <a:pPr>
              <a:spcBef>
                <a:spcPct val="0"/>
              </a:spcBef>
              <a:spcAft>
                <a:spcPts val="1200"/>
              </a:spcAft>
              <a:buClr>
                <a:schemeClr val="tx1"/>
              </a:buClr>
              <a:buFont typeface="Arial" panose="020B0604020202020204" pitchFamily="34" charset="0"/>
              <a:buChar char="•"/>
              <a:defRPr/>
            </a:pPr>
            <a:r>
              <a:rPr lang="en-US" sz="1800" dirty="0"/>
              <a:t>Much progress has been made recently in specifying and forecasting scintillation occurrence</a:t>
            </a:r>
          </a:p>
        </p:txBody>
      </p:sp>
      <p:pic>
        <p:nvPicPr>
          <p:cNvPr id="30722" name="Picture 2"/>
          <p:cNvPicPr>
            <a:picLocks noChangeAspect="1" noChangeArrowheads="1"/>
          </p:cNvPicPr>
          <p:nvPr/>
        </p:nvPicPr>
        <p:blipFill>
          <a:blip r:embed="rId3" cstate="print"/>
          <a:srcRect/>
          <a:stretch>
            <a:fillRect/>
          </a:stretch>
        </p:blipFill>
        <p:spPr bwMode="auto">
          <a:xfrm>
            <a:off x="4597877" y="1365454"/>
            <a:ext cx="2767471" cy="2779826"/>
          </a:xfrm>
          <a:prstGeom prst="rect">
            <a:avLst/>
          </a:prstGeom>
          <a:noFill/>
          <a:ln w="9525">
            <a:noFill/>
            <a:miter lim="800000"/>
            <a:headEnd/>
            <a:tailEnd/>
          </a:ln>
        </p:spPr>
      </p:pic>
      <p:pic>
        <p:nvPicPr>
          <p:cNvPr id="6" name="Picture 5" descr="anc-asi.jpg"/>
          <p:cNvPicPr>
            <a:picLocks noChangeAspect="1"/>
          </p:cNvPicPr>
          <p:nvPr/>
        </p:nvPicPr>
        <p:blipFill>
          <a:blip r:embed="rId4" cstate="print"/>
          <a:srcRect l="23000" t="49333" r="45000" b="21333"/>
          <a:stretch>
            <a:fillRect/>
          </a:stretch>
        </p:blipFill>
        <p:spPr>
          <a:xfrm>
            <a:off x="5495447" y="4336331"/>
            <a:ext cx="3183734" cy="2188800"/>
          </a:xfrm>
          <a:prstGeom prst="rect">
            <a:avLst/>
          </a:prstGeom>
          <a:ln>
            <a:solidFill>
              <a:schemeClr val="tx1"/>
            </a:solidFill>
          </a:ln>
        </p:spPr>
      </p:pic>
      <p:sp>
        <p:nvSpPr>
          <p:cNvPr id="3" name="Oval 2"/>
          <p:cNvSpPr/>
          <p:nvPr/>
        </p:nvSpPr>
        <p:spPr>
          <a:xfrm>
            <a:off x="6419385" y="5523570"/>
            <a:ext cx="96644" cy="89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475036" y="2247535"/>
            <a:ext cx="1331084" cy="1015663"/>
          </a:xfrm>
          <a:prstGeom prst="rect">
            <a:avLst/>
          </a:prstGeom>
          <a:noFill/>
        </p:spPr>
        <p:txBody>
          <a:bodyPr wrap="square" rtlCol="0">
            <a:spAutoFit/>
          </a:bodyPr>
          <a:lstStyle/>
          <a:p>
            <a:r>
              <a:rPr lang="en-US" sz="1200" b="1" i="1" dirty="0" smtClean="0"/>
              <a:t>AFRL PRISM (Parameterized Real-Time Ionospheric Model)</a:t>
            </a:r>
            <a:endParaRPr lang="en-US" sz="1200" b="1" i="1" dirty="0"/>
          </a:p>
        </p:txBody>
      </p:sp>
      <p:sp>
        <p:nvSpPr>
          <p:cNvPr id="9" name="TextBox 8"/>
          <p:cNvSpPr txBox="1"/>
          <p:nvPr/>
        </p:nvSpPr>
        <p:spPr>
          <a:xfrm>
            <a:off x="4226750" y="5735463"/>
            <a:ext cx="1207737" cy="461665"/>
          </a:xfrm>
          <a:prstGeom prst="rect">
            <a:avLst/>
          </a:prstGeom>
          <a:noFill/>
        </p:spPr>
        <p:txBody>
          <a:bodyPr wrap="square" rtlCol="0">
            <a:spAutoFit/>
          </a:bodyPr>
          <a:lstStyle/>
          <a:p>
            <a:r>
              <a:rPr lang="en-US" sz="1200" b="1" i="1" dirty="0" smtClean="0"/>
              <a:t>AFRL Legacy SCINDA sites</a:t>
            </a:r>
            <a:endParaRPr lang="en-US" sz="1200" b="1" i="1" dirty="0"/>
          </a:p>
        </p:txBody>
      </p:sp>
    </p:spTree>
    <p:extLst>
      <p:ext uri="{BB962C8B-B14F-4D97-AF65-F5344CB8AC3E}">
        <p14:creationId xmlns:p14="http://schemas.microsoft.com/office/powerpoint/2010/main" val="1120109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930" y="0"/>
            <a:ext cx="7274329" cy="1077218"/>
          </a:xfrm>
          <a:prstGeom prst="rect">
            <a:avLst/>
          </a:prstGeom>
        </p:spPr>
        <p:txBody>
          <a:bodyPr/>
          <a:lstStyle/>
          <a:p>
            <a:pPr>
              <a:lnSpc>
                <a:spcPct val="90000"/>
              </a:lnSpc>
              <a:spcBef>
                <a:spcPts val="0"/>
              </a:spcBef>
            </a:pPr>
            <a:r>
              <a:rPr lang="en-US" sz="3200" b="1" i="0" dirty="0" smtClean="0">
                <a:solidFill>
                  <a:schemeClr val="accent6">
                    <a:lumMod val="75000"/>
                  </a:schemeClr>
                </a:solidFill>
                <a:latin typeface="+mn-lt"/>
              </a:rPr>
              <a:t>Space Environment Can Mimic Adversary Activity</a:t>
            </a:r>
            <a:endParaRPr lang="en-US" sz="3200" b="1" i="0" dirty="0">
              <a:solidFill>
                <a:schemeClr val="accent6">
                  <a:lumMod val="75000"/>
                </a:schemeClr>
              </a:solidFill>
              <a:latin typeface="+mn-lt"/>
              <a:cs typeface="Arial"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5277"/>
          <a:stretch/>
        </p:blipFill>
        <p:spPr bwMode="auto">
          <a:xfrm>
            <a:off x="809062" y="1510247"/>
            <a:ext cx="7422197" cy="3817638"/>
          </a:xfrm>
          <a:prstGeom prst="rect">
            <a:avLst/>
          </a:prstGeom>
          <a:solidFill>
            <a:schemeClr val="bg1"/>
          </a:solidFill>
          <a:ln w="9525">
            <a:solidFill>
              <a:schemeClr val="tx1"/>
            </a:solidFill>
            <a:miter lim="800000"/>
            <a:headEnd/>
            <a:tailEnd/>
          </a:ln>
          <a:effectLst>
            <a:outerShdw blurRad="63500" sx="102000" sy="102000" algn="ctr" rotWithShape="0">
              <a:prstClr val="black">
                <a:alpha val="40000"/>
              </a:prstClr>
            </a:outerShdw>
          </a:effectLst>
          <a:extLst/>
        </p:spPr>
      </p:pic>
      <p:sp>
        <p:nvSpPr>
          <p:cNvPr id="22" name="TextBox 21"/>
          <p:cNvSpPr txBox="1"/>
          <p:nvPr/>
        </p:nvSpPr>
        <p:spPr>
          <a:xfrm>
            <a:off x="744277" y="5364977"/>
            <a:ext cx="7475513" cy="276999"/>
          </a:xfrm>
          <a:prstGeom prst="rect">
            <a:avLst/>
          </a:prstGeom>
          <a:noFill/>
        </p:spPr>
        <p:txBody>
          <a:bodyPr wrap="square" rtlCol="0">
            <a:spAutoFit/>
          </a:bodyPr>
          <a:lstStyle/>
          <a:p>
            <a:pPr>
              <a:buNone/>
            </a:pPr>
            <a:r>
              <a:rPr lang="en-US" sz="1200" b="0" dirty="0" smtClean="0">
                <a:latin typeface="Arial" pitchFamily="34" charset="0"/>
                <a:cs typeface="Arial" pitchFamily="34" charset="0"/>
              </a:rPr>
              <a:t>S. Andrews, “Distributed Threat Warning Study”, MIT/LL Conference</a:t>
            </a:r>
            <a:endParaRPr lang="en-US" sz="1200" b="0" dirty="0">
              <a:latin typeface="Arial" pitchFamily="34" charset="0"/>
              <a:cs typeface="Arial" pitchFamily="34" charset="0"/>
            </a:endParaRPr>
          </a:p>
        </p:txBody>
      </p:sp>
      <p:sp>
        <p:nvSpPr>
          <p:cNvPr id="3" name="TextBox 2"/>
          <p:cNvSpPr txBox="1"/>
          <p:nvPr/>
        </p:nvSpPr>
        <p:spPr>
          <a:xfrm>
            <a:off x="1672208" y="5843058"/>
            <a:ext cx="5851774" cy="707886"/>
          </a:xfrm>
          <a:prstGeom prst="rect">
            <a:avLst/>
          </a:prstGeom>
          <a:solidFill>
            <a:srgbClr val="FFFFA3"/>
          </a:solidFill>
          <a:ln>
            <a:solidFill>
              <a:schemeClr val="tx1"/>
            </a:solidFill>
          </a:ln>
          <a:effectLst>
            <a:outerShdw blurRad="63500" sx="102000" sy="102000" algn="ctr" rotWithShape="0">
              <a:prstClr val="black">
                <a:alpha val="40000"/>
              </a:prstClr>
            </a:outerShdw>
          </a:effectLst>
        </p:spPr>
        <p:txBody>
          <a:bodyPr wrap="square" rtlCol="0">
            <a:spAutoFit/>
          </a:bodyPr>
          <a:lstStyle/>
          <a:p>
            <a:pPr algn="ctr">
              <a:buNone/>
            </a:pPr>
            <a:r>
              <a:rPr lang="en-US" sz="2000" b="0" dirty="0" smtClean="0">
                <a:latin typeface="Arial" pitchFamily="34" charset="0"/>
                <a:cs typeface="Arial" pitchFamily="34" charset="0"/>
              </a:rPr>
              <a:t>The space environment must quickly be “ruled-in” or “ruled-out” in each case</a:t>
            </a:r>
            <a:endParaRPr lang="en-US" sz="2000" b="0" dirty="0">
              <a:latin typeface="Arial" pitchFamily="34" charset="0"/>
              <a:cs typeface="Arial" pitchFamily="34" charset="0"/>
            </a:endParaRPr>
          </a:p>
        </p:txBody>
      </p:sp>
      <p:sp>
        <p:nvSpPr>
          <p:cNvPr id="4" name="TextBox 3"/>
          <p:cNvSpPr txBox="1"/>
          <p:nvPr/>
        </p:nvSpPr>
        <p:spPr>
          <a:xfrm>
            <a:off x="956930" y="1095153"/>
            <a:ext cx="7166344" cy="369332"/>
          </a:xfrm>
          <a:prstGeom prst="rect">
            <a:avLst/>
          </a:prstGeom>
          <a:noFill/>
        </p:spPr>
        <p:txBody>
          <a:bodyPr wrap="square" rtlCol="0">
            <a:spAutoFit/>
          </a:bodyPr>
          <a:lstStyle/>
          <a:p>
            <a:pPr algn="ctr">
              <a:buNone/>
            </a:pPr>
            <a:r>
              <a:rPr lang="en-US" b="0" dirty="0">
                <a:latin typeface="Arial" pitchFamily="34" charset="0"/>
                <a:cs typeface="Arial" pitchFamily="34" charset="0"/>
              </a:rPr>
              <a:t>Halloween 2003 Storms Retrospective </a:t>
            </a:r>
            <a:r>
              <a:rPr lang="en-US" b="0" dirty="0" smtClean="0">
                <a:latin typeface="Arial" pitchFamily="34" charset="0"/>
                <a:cs typeface="Arial" pitchFamily="34" charset="0"/>
              </a:rPr>
              <a:t>Analysis</a:t>
            </a:r>
            <a:endParaRPr lang="en-US" dirty="0"/>
          </a:p>
        </p:txBody>
      </p:sp>
    </p:spTree>
    <p:extLst>
      <p:ext uri="{BB962C8B-B14F-4D97-AF65-F5344CB8AC3E}">
        <p14:creationId xmlns:p14="http://schemas.microsoft.com/office/powerpoint/2010/main" val="301830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Ensure Space Remains</a:t>
            </a:r>
            <a:br>
              <a:rPr lang="en-US" sz="2400" dirty="0" smtClean="0"/>
            </a:br>
            <a:r>
              <a:rPr lang="en-US" sz="2400" dirty="0" smtClean="0"/>
              <a:t>A Safe Domain </a:t>
            </a:r>
            <a:r>
              <a:rPr lang="en-US" sz="2400" dirty="0"/>
              <a:t>for all </a:t>
            </a:r>
            <a:r>
              <a:rPr lang="en-US" sz="2400" dirty="0" smtClean="0"/>
              <a:t>Legitimate Users</a:t>
            </a:r>
            <a:endParaRPr lang="en-US" sz="2400" dirty="0"/>
          </a:p>
        </p:txBody>
      </p:sp>
      <p:sp>
        <p:nvSpPr>
          <p:cNvPr id="3" name="Rectangle 2"/>
          <p:cNvSpPr/>
          <p:nvPr/>
        </p:nvSpPr>
        <p:spPr>
          <a:xfrm>
            <a:off x="3962400" y="1447800"/>
            <a:ext cx="4724400" cy="3416320"/>
          </a:xfrm>
          <a:prstGeom prst="rect">
            <a:avLst/>
          </a:prstGeom>
        </p:spPr>
        <p:txBody>
          <a:bodyPr wrap="square">
            <a:spAutoFit/>
          </a:bodyPr>
          <a:lstStyle/>
          <a:p>
            <a:r>
              <a:rPr lang="en-US" i="1" dirty="0" smtClean="0">
                <a:latin typeface="Arial" panose="020B0604020202020204" pitchFamily="34" charset="0"/>
                <a:cs typeface="Arial" panose="020B0604020202020204" pitchFamily="34" charset="0"/>
              </a:rPr>
              <a:t>“Our </a:t>
            </a:r>
            <a:r>
              <a:rPr lang="en-US" i="1" dirty="0">
                <a:latin typeface="Arial" panose="020B0604020202020204" pitchFamily="34" charset="0"/>
                <a:cs typeface="Arial" panose="020B0604020202020204" pitchFamily="34" charset="0"/>
              </a:rPr>
              <a:t>goal is to ensure space remains a safe domain for all legitimate users.</a:t>
            </a:r>
          </a:p>
          <a:p>
            <a:endParaRPr lang="en-US" i="1" dirty="0" smtClean="0">
              <a:latin typeface="Arial" panose="020B0604020202020204" pitchFamily="34" charset="0"/>
              <a:cs typeface="Arial" panose="020B0604020202020204" pitchFamily="34" charset="0"/>
            </a:endParaRPr>
          </a:p>
          <a:p>
            <a:r>
              <a:rPr lang="en-US" i="1" dirty="0" smtClean="0">
                <a:latin typeface="Arial" panose="020B0604020202020204" pitchFamily="34" charset="0"/>
                <a:cs typeface="Arial" panose="020B0604020202020204" pitchFamily="34" charset="0"/>
              </a:rPr>
              <a:t>Sharing </a:t>
            </a:r>
            <a:r>
              <a:rPr lang="en-US" i="1" dirty="0">
                <a:latin typeface="Arial" panose="020B0604020202020204" pitchFamily="34" charset="0"/>
                <a:cs typeface="Arial" panose="020B0604020202020204" pitchFamily="34" charset="0"/>
              </a:rPr>
              <a:t>SSA information and collaborating with other nations and commercial firms promotes safe and responsible space operations, reduces the potential for debris-producing collisions, builds international confidence in U.S. space systems, fosters U.S. space leadership, and improves our own SSA through knowledge of other owner/operator satellite positional data</a:t>
            </a:r>
            <a:r>
              <a:rPr lang="en-US" i="1" dirty="0" smtClean="0">
                <a:latin typeface="Arial" panose="020B0604020202020204" pitchFamily="34" charset="0"/>
                <a:cs typeface="Arial" panose="020B0604020202020204" pitchFamily="34" charset="0"/>
              </a:rPr>
              <a:t>.”</a:t>
            </a:r>
            <a:endParaRPr lang="en-US" i="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4000"/>
                    </a14:imgEffect>
                  </a14:imgLayer>
                </a14:imgProps>
              </a:ext>
              <a:ext uri="{28A0092B-C50C-407E-A947-70E740481C1C}">
                <a14:useLocalDpi xmlns:a14="http://schemas.microsoft.com/office/drawing/2010/main" val="0"/>
              </a:ext>
            </a:extLst>
          </a:blip>
          <a:srcRect l="12262" t="2356" r="36979" b="7892"/>
          <a:stretch/>
        </p:blipFill>
        <p:spPr>
          <a:xfrm>
            <a:off x="228600" y="1447800"/>
            <a:ext cx="3431363" cy="4038600"/>
          </a:xfrm>
          <a:prstGeom prst="rect">
            <a:avLst/>
          </a:prstGeom>
        </p:spPr>
      </p:pic>
      <p:sp>
        <p:nvSpPr>
          <p:cNvPr id="7" name="Rectangle 6"/>
          <p:cNvSpPr/>
          <p:nvPr/>
        </p:nvSpPr>
        <p:spPr>
          <a:xfrm>
            <a:off x="3962400" y="5168920"/>
            <a:ext cx="5181600"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Admiral Cecil </a:t>
            </a:r>
            <a:r>
              <a:rPr lang="en-US" sz="1400" dirty="0" smtClean="0">
                <a:latin typeface="Arial" panose="020B0604020202020204" pitchFamily="34" charset="0"/>
                <a:cs typeface="Arial" panose="020B0604020202020204" pitchFamily="34" charset="0"/>
              </a:rPr>
              <a:t>Haney, </a:t>
            </a:r>
            <a:r>
              <a:rPr lang="en-US" sz="1400" dirty="0">
                <a:latin typeface="Arial" panose="020B0604020202020204" pitchFamily="34" charset="0"/>
                <a:cs typeface="Arial" panose="020B0604020202020204" pitchFamily="34" charset="0"/>
              </a:rPr>
              <a:t>USN Commander, </a:t>
            </a:r>
            <a:r>
              <a:rPr lang="en-US" sz="1400" dirty="0" smtClean="0">
                <a:latin typeface="Arial" panose="020B0604020202020204" pitchFamily="34" charset="0"/>
                <a:cs typeface="Arial" panose="020B0604020202020204" pitchFamily="34" charset="0"/>
              </a:rPr>
              <a:t>USSTRATCOM</a:t>
            </a:r>
            <a:br>
              <a:rPr lang="en-US" sz="1400" dirty="0" smtClean="0">
                <a:latin typeface="Arial" panose="020B0604020202020204" pitchFamily="34" charset="0"/>
                <a:cs typeface="Arial" panose="020B0604020202020204" pitchFamily="34" charset="0"/>
              </a:rPr>
            </a:br>
            <a:r>
              <a:rPr lang="en-US" sz="1400" b="1" dirty="0" smtClean="0">
                <a:latin typeface="Arial" panose="020B0604020202020204" pitchFamily="34" charset="0"/>
                <a:cs typeface="Arial" panose="020B0604020202020204" pitchFamily="34" charset="0"/>
              </a:rPr>
              <a:t>Senate </a:t>
            </a:r>
            <a:r>
              <a:rPr lang="en-US" sz="1400" b="1" dirty="0">
                <a:latin typeface="Arial" panose="020B0604020202020204" pitchFamily="34" charset="0"/>
                <a:cs typeface="Arial" panose="020B0604020202020204" pitchFamily="34" charset="0"/>
              </a:rPr>
              <a:t>Armed Services Committee Testimony</a:t>
            </a:r>
          </a:p>
          <a:p>
            <a:r>
              <a:rPr lang="en-US" sz="1400" dirty="0" smtClean="0">
                <a:latin typeface="Arial" panose="020B0604020202020204" pitchFamily="34" charset="0"/>
                <a:cs typeface="Arial" panose="020B0604020202020204" pitchFamily="34" charset="0"/>
              </a:rPr>
              <a:t>3/19/2015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9943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220347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94" y="151201"/>
            <a:ext cx="7351060" cy="781128"/>
          </a:xfrm>
        </p:spPr>
        <p:txBody>
          <a:bodyPr wrap="square">
            <a:noAutofit/>
          </a:bodyPr>
          <a:lstStyle/>
          <a:p>
            <a:pPr>
              <a:lnSpc>
                <a:spcPct val="90000"/>
              </a:lnSpc>
            </a:pPr>
            <a:r>
              <a:rPr lang="en-US" sz="3200" b="1" i="0" dirty="0" smtClean="0">
                <a:solidFill>
                  <a:srgbClr val="002060"/>
                </a:solidFill>
                <a:latin typeface="+mj-lt"/>
              </a:rPr>
              <a:t>Hazard to Threat Continuum</a:t>
            </a:r>
            <a:endParaRPr lang="en-US" sz="3200" b="1" i="0" dirty="0">
              <a:solidFill>
                <a:srgbClr val="002060"/>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622003032"/>
              </p:ext>
            </p:extLst>
          </p:nvPr>
        </p:nvGraphicFramePr>
        <p:xfrm>
          <a:off x="103367" y="1170847"/>
          <a:ext cx="8913411" cy="5241559"/>
        </p:xfrm>
        <a:graphic>
          <a:graphicData uri="http://schemas.openxmlformats.org/drawingml/2006/table">
            <a:tbl>
              <a:tblPr firstRow="1" bandRow="1">
                <a:tableStyleId>{5C22544A-7EE6-4342-B048-85BDC9FD1C3A}</a:tableStyleId>
              </a:tblPr>
              <a:tblGrid>
                <a:gridCol w="2961910"/>
                <a:gridCol w="208280"/>
                <a:gridCol w="2872994"/>
                <a:gridCol w="208280"/>
                <a:gridCol w="2661947"/>
              </a:tblGrid>
              <a:tr h="569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Space</a:t>
                      </a:r>
                      <a:r>
                        <a:rPr lang="en-US" sz="2000" b="1" baseline="0" dirty="0" smtClean="0">
                          <a:solidFill>
                            <a:schemeClr val="bg1"/>
                          </a:solidFill>
                        </a:rPr>
                        <a:t> Environment</a:t>
                      </a:r>
                      <a:endParaRPr lang="en-US" sz="1600" b="1"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3">
                  <a:txBody>
                    <a:bodyPr/>
                    <a:lstStyle/>
                    <a:p>
                      <a:pPr algn="ct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Space Hazards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Space</a:t>
                      </a:r>
                      <a:r>
                        <a:rPr lang="en-US" sz="2000" b="1" baseline="0" dirty="0" smtClean="0">
                          <a:solidFill>
                            <a:schemeClr val="bg1"/>
                          </a:solidFill>
                        </a:rPr>
                        <a:t> Threats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3757531">
                <a:tc>
                  <a:txBody>
                    <a:bodyPr/>
                    <a:lstStyle/>
                    <a:p>
                      <a:pPr marL="287338"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b="0" dirty="0" smtClean="0">
                          <a:solidFill>
                            <a:schemeClr val="tx1"/>
                          </a:solidFill>
                          <a:latin typeface="Arial" panose="020B0604020202020204" pitchFamily="34" charset="0"/>
                          <a:cs typeface="Arial" panose="020B0604020202020204" pitchFamily="34" charset="0"/>
                        </a:rPr>
                        <a:t>The space environment is</a:t>
                      </a:r>
                      <a:r>
                        <a:rPr lang="en-US" sz="1600" b="0" baseline="0" dirty="0" smtClean="0">
                          <a:solidFill>
                            <a:schemeClr val="tx1"/>
                          </a:solidFill>
                          <a:latin typeface="Arial" panose="020B0604020202020204" pitchFamily="34" charset="0"/>
                          <a:cs typeface="Arial" panose="020B0604020202020204" pitchFamily="34" charset="0"/>
                        </a:rPr>
                        <a:t> </a:t>
                      </a:r>
                      <a:r>
                        <a:rPr lang="en-US" sz="1600" b="0" dirty="0" smtClean="0">
                          <a:solidFill>
                            <a:schemeClr val="tx1"/>
                          </a:solidFill>
                          <a:latin typeface="Arial" panose="020B0604020202020204" pitchFamily="34" charset="0"/>
                          <a:cs typeface="Arial" panose="020B0604020202020204" pitchFamily="34" charset="0"/>
                        </a:rPr>
                        <a:t>hostile and hazardous</a:t>
                      </a:r>
                    </a:p>
                    <a:p>
                      <a:pPr marL="517525" marR="0" lvl="1"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0" dirty="0" smtClean="0">
                          <a:solidFill>
                            <a:schemeClr val="tx1"/>
                          </a:solidFill>
                          <a:latin typeface="Arial" panose="020B0604020202020204" pitchFamily="34" charset="0"/>
                          <a:cs typeface="Arial" panose="020B0604020202020204" pitchFamily="34" charset="0"/>
                        </a:rPr>
                        <a:t>Electronics</a:t>
                      </a:r>
                      <a:r>
                        <a:rPr lang="en-US" sz="1400" b="0" baseline="0" dirty="0" smtClean="0">
                          <a:solidFill>
                            <a:schemeClr val="tx1"/>
                          </a:solidFill>
                          <a:latin typeface="Arial" panose="020B0604020202020204" pitchFamily="34" charset="0"/>
                          <a:cs typeface="Arial" panose="020B0604020202020204" pitchFamily="34" charset="0"/>
                        </a:rPr>
                        <a:t> upset</a:t>
                      </a:r>
                    </a:p>
                    <a:p>
                      <a:pPr marL="517525" marR="0" lvl="1"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0" baseline="0" dirty="0" smtClean="0">
                          <a:solidFill>
                            <a:schemeClr val="tx1"/>
                          </a:solidFill>
                          <a:latin typeface="Arial" panose="020B0604020202020204" pitchFamily="34" charset="0"/>
                          <a:cs typeface="Arial" panose="020B0604020202020204" pitchFamily="34" charset="0"/>
                        </a:rPr>
                        <a:t>Materials age</a:t>
                      </a:r>
                    </a:p>
                    <a:p>
                      <a:pPr marL="517525" marR="0" lvl="1"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0" baseline="0" dirty="0" smtClean="0">
                          <a:solidFill>
                            <a:schemeClr val="tx1"/>
                          </a:solidFill>
                          <a:latin typeface="Arial" panose="020B0604020202020204" pitchFamily="34" charset="0"/>
                          <a:cs typeface="Arial" panose="020B0604020202020204" pitchFamily="34" charset="0"/>
                        </a:rPr>
                        <a:t>Radio waves degrade</a:t>
                      </a:r>
                      <a:endParaRPr lang="en-US" sz="1600" b="0" baseline="0" dirty="0" smtClean="0">
                        <a:solidFill>
                          <a:schemeClr val="tx1"/>
                        </a:solidFill>
                        <a:latin typeface="Arial" panose="020B0604020202020204" pitchFamily="34" charset="0"/>
                        <a:cs typeface="Arial" panose="020B0604020202020204" pitchFamily="34" charset="0"/>
                      </a:endParaRPr>
                    </a:p>
                    <a:p>
                      <a:pPr marL="287338"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b="0" baseline="0" dirty="0" smtClean="0">
                          <a:solidFill>
                            <a:schemeClr val="tx1"/>
                          </a:solidFill>
                          <a:latin typeface="Arial" panose="020B0604020202020204" pitchFamily="34" charset="0"/>
                          <a:cs typeface="Arial" panose="020B0604020202020204" pitchFamily="34" charset="0"/>
                        </a:rPr>
                        <a:t>The space environment affects the dynamic behavior of objects</a:t>
                      </a:r>
                      <a:endParaRPr lang="en-US" sz="1400" b="0" baseline="0" dirty="0" smtClean="0">
                        <a:solidFill>
                          <a:schemeClr val="tx1"/>
                        </a:solidFill>
                        <a:latin typeface="Arial" panose="020B0604020202020204" pitchFamily="34" charset="0"/>
                        <a:cs typeface="Arial" panose="020B0604020202020204" pitchFamily="34" charset="0"/>
                      </a:endParaRPr>
                    </a:p>
                    <a:p>
                      <a:pPr marL="573088" marR="0" lvl="1" indent="-230188" algn="l" defTabSz="914400" rtl="0" eaLnBrk="1" fontAlgn="auto" latinLnBrk="0" hangingPunct="1">
                        <a:lnSpc>
                          <a:spcPct val="100000"/>
                        </a:lnSpc>
                        <a:spcBef>
                          <a:spcPts val="300"/>
                        </a:spcBef>
                        <a:spcAft>
                          <a:spcPts val="0"/>
                        </a:spcAft>
                        <a:buClrTx/>
                        <a:buSzTx/>
                        <a:buFontTx/>
                        <a:buNone/>
                        <a:tabLst/>
                        <a:defRPr/>
                      </a:pPr>
                      <a:endParaRPr lang="en-US" sz="1400" b="0"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alpha val="69000"/>
                      </a:schemeClr>
                    </a:solidFill>
                  </a:tcPr>
                </a:tc>
                <a:tc vMerge="1">
                  <a:txBody>
                    <a:bodyPr/>
                    <a:lstStyle/>
                    <a:p>
                      <a:pPr algn="ctr"/>
                      <a:endParaRPr lang="en-US" sz="1400" b="1" dirty="0">
                        <a:solidFill>
                          <a:schemeClr val="accent6">
                            <a:lumMod val="75000"/>
                          </a:schemeClr>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169863" indent="-169863" algn="l">
                        <a:spcAft>
                          <a:spcPts val="1200"/>
                        </a:spcAft>
                        <a:buFont typeface="Arial" panose="020B0604020202020204" pitchFamily="34" charset="0"/>
                        <a:buChar char="•"/>
                      </a:pPr>
                      <a:r>
                        <a:rPr lang="en-US" sz="1600" b="0" dirty="0" smtClean="0">
                          <a:solidFill>
                            <a:schemeClr val="tx1"/>
                          </a:solidFill>
                        </a:rPr>
                        <a:t>Thousands</a:t>
                      </a:r>
                      <a:r>
                        <a:rPr lang="en-US" sz="1600" b="0" baseline="0" dirty="0" smtClean="0">
                          <a:solidFill>
                            <a:schemeClr val="tx1"/>
                          </a:solidFill>
                        </a:rPr>
                        <a:t> of space objects</a:t>
                      </a:r>
                    </a:p>
                    <a:p>
                      <a:pPr marL="403225" lvl="1" indent="-179388" algn="l">
                        <a:spcAft>
                          <a:spcPts val="1200"/>
                        </a:spcAft>
                        <a:buFont typeface="Arial" panose="020B0604020202020204" pitchFamily="34" charset="0"/>
                        <a:buChar char="•"/>
                      </a:pPr>
                      <a:r>
                        <a:rPr lang="en-US" sz="1400" b="0" baseline="0" dirty="0" smtClean="0">
                          <a:solidFill>
                            <a:schemeClr val="tx1"/>
                          </a:solidFill>
                        </a:rPr>
                        <a:t>Paths only approximately known</a:t>
                      </a:r>
                    </a:p>
                    <a:p>
                      <a:pPr marL="403225" lvl="1" indent="-179388" algn="l">
                        <a:spcAft>
                          <a:spcPts val="1200"/>
                        </a:spcAft>
                        <a:buFont typeface="Arial" panose="020B0604020202020204" pitchFamily="34" charset="0"/>
                        <a:buChar char="•"/>
                      </a:pPr>
                      <a:r>
                        <a:rPr lang="en-US" sz="1400" b="0" baseline="0" dirty="0" smtClean="0">
                          <a:solidFill>
                            <a:schemeClr val="tx1"/>
                          </a:solidFill>
                        </a:rPr>
                        <a:t>Space is more crowded today</a:t>
                      </a:r>
                      <a:endParaRPr lang="en-US" sz="1200" b="0" baseline="0" dirty="0" smtClean="0">
                        <a:solidFill>
                          <a:schemeClr val="tx1"/>
                        </a:solidFill>
                      </a:endParaRPr>
                    </a:p>
                    <a:p>
                      <a:pPr marL="169863" indent="-169863" algn="l">
                        <a:spcAft>
                          <a:spcPts val="1200"/>
                        </a:spcAft>
                        <a:buFont typeface="Arial" panose="020B0604020202020204" pitchFamily="34" charset="0"/>
                        <a:buChar char="•"/>
                      </a:pPr>
                      <a:r>
                        <a:rPr lang="en-US" sz="1600" b="0" baseline="0" dirty="0" smtClean="0">
                          <a:solidFill>
                            <a:schemeClr val="tx1"/>
                          </a:solidFill>
                        </a:rPr>
                        <a:t>Space objects are hazardous to each other</a:t>
                      </a:r>
                    </a:p>
                    <a:p>
                      <a:pPr marL="403225" lvl="1" indent="-179388" algn="l">
                        <a:spcAft>
                          <a:spcPts val="1200"/>
                        </a:spcAft>
                        <a:buFont typeface="Arial" panose="020B0604020202020204" pitchFamily="34" charset="0"/>
                        <a:buChar char="•"/>
                      </a:pPr>
                      <a:r>
                        <a:rPr lang="en-US" sz="1400" b="0" baseline="0" dirty="0" smtClean="0">
                          <a:solidFill>
                            <a:schemeClr val="tx1"/>
                          </a:solidFill>
                        </a:rPr>
                        <a:t>The probability is low, but the consequences are very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alpha val="71000"/>
                      </a:schemeClr>
                    </a:solidFill>
                  </a:tcPr>
                </a:tc>
                <a:tc vMerge="1">
                  <a:txBody>
                    <a:bodyPr/>
                    <a:lstStyle/>
                    <a:p>
                      <a:pPr algn="ctr"/>
                      <a:endParaRPr lang="en-US" sz="1400" b="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169863" marR="0" indent="-16986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600" b="0" dirty="0" smtClean="0">
                          <a:solidFill>
                            <a:schemeClr val="tx1"/>
                          </a:solidFill>
                        </a:rPr>
                        <a:t>Space is</a:t>
                      </a:r>
                      <a:r>
                        <a:rPr lang="en-US" sz="1600" b="0" baseline="0" dirty="0" smtClean="0">
                          <a:solidFill>
                            <a:schemeClr val="tx1"/>
                          </a:solidFill>
                        </a:rPr>
                        <a:t> </a:t>
                      </a:r>
                      <a:r>
                        <a:rPr lang="en-US" sz="1600" b="0" dirty="0" smtClean="0">
                          <a:solidFill>
                            <a:schemeClr val="tx1"/>
                          </a:solidFill>
                        </a:rPr>
                        <a:t>contested by</a:t>
                      </a:r>
                      <a:r>
                        <a:rPr lang="en-US" sz="1600" b="0" baseline="0" dirty="0" smtClean="0">
                          <a:solidFill>
                            <a:schemeClr val="tx1"/>
                          </a:solidFill>
                        </a:rPr>
                        <a:t> adversaries today</a:t>
                      </a:r>
                    </a:p>
                    <a:p>
                      <a:pPr marL="342900" marR="0" lvl="1" indent="-114300" algn="l" defTabSz="914400" rtl="0" eaLnBrk="1" fontAlgn="auto" latinLnBrk="0" hangingPunct="1">
                        <a:lnSpc>
                          <a:spcPct val="100000"/>
                        </a:lnSpc>
                        <a:spcBef>
                          <a:spcPts val="300"/>
                        </a:spcBef>
                        <a:spcAft>
                          <a:spcPts val="0"/>
                        </a:spcAft>
                        <a:buClrTx/>
                        <a:buSzTx/>
                        <a:buFontTx/>
                        <a:buNone/>
                        <a:tabLst/>
                        <a:defRPr/>
                      </a:pPr>
                      <a:r>
                        <a:rPr lang="en-US" sz="1400" b="0" baseline="0" dirty="0" smtClean="0">
                          <a:solidFill>
                            <a:schemeClr val="tx1"/>
                          </a:solidFill>
                        </a:rPr>
                        <a:t>• The required methods to address the threat are new</a:t>
                      </a:r>
                    </a:p>
                    <a:p>
                      <a:pPr marL="342900" marR="0" lvl="1" indent="-114300" algn="l" defTabSz="914400" rtl="0" eaLnBrk="1" fontAlgn="auto" latinLnBrk="0" hangingPunct="1">
                        <a:lnSpc>
                          <a:spcPct val="100000"/>
                        </a:lnSpc>
                        <a:spcBef>
                          <a:spcPts val="300"/>
                        </a:spcBef>
                        <a:spcAft>
                          <a:spcPts val="0"/>
                        </a:spcAft>
                        <a:buClrTx/>
                        <a:buSzTx/>
                        <a:buFontTx/>
                        <a:buNone/>
                        <a:tabLst/>
                        <a:defRPr/>
                      </a:pPr>
                      <a:r>
                        <a:rPr lang="en-US" sz="1400" b="0" baseline="0" dirty="0" smtClean="0">
                          <a:solidFill>
                            <a:schemeClr val="tx1"/>
                          </a:solidFill>
                        </a:rPr>
                        <a:t>• The methods cross many phenomenologies and disciplines</a:t>
                      </a:r>
                    </a:p>
                    <a:p>
                      <a:pPr marL="342900" marR="0" lvl="1" indent="-114300" algn="l" defTabSz="914400" rtl="0" eaLnBrk="1" fontAlgn="auto" latinLnBrk="0" hangingPunct="1">
                        <a:lnSpc>
                          <a:spcPct val="100000"/>
                        </a:lnSpc>
                        <a:spcBef>
                          <a:spcPts val="300"/>
                        </a:spcBef>
                        <a:spcAft>
                          <a:spcPts val="0"/>
                        </a:spcAft>
                        <a:buClrTx/>
                        <a:buSzTx/>
                        <a:buFontTx/>
                        <a:buNone/>
                        <a:tabLst/>
                        <a:defRPr/>
                      </a:pPr>
                      <a:r>
                        <a:rPr lang="en-US" sz="1400" b="0" baseline="0" dirty="0" smtClean="0">
                          <a:solidFill>
                            <a:schemeClr val="tx1"/>
                          </a:solidFill>
                        </a:rPr>
                        <a:t>• Understanding the different types of space threats will minimize vulnerabilities</a:t>
                      </a:r>
                    </a:p>
                    <a:p>
                      <a:pPr marL="173736" marR="0" lvl="0" indent="-173736"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600" b="0" baseline="0" dirty="0" smtClean="0">
                          <a:solidFill>
                            <a:schemeClr val="tx1"/>
                          </a:solidFill>
                        </a:rPr>
                        <a:t>The threat real and growing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854441">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1800" b="0" baseline="0" dirty="0" smtClean="0">
                          <a:solidFill>
                            <a:schemeClr val="tx1"/>
                          </a:solidFill>
                        </a:rPr>
                        <a:t>The environment needs to be understood and managed</a:t>
                      </a:r>
                      <a:endParaRPr lang="en-US" sz="18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9F"/>
                    </a:solidFill>
                  </a:tcPr>
                </a:tc>
                <a:tc vMerge="1">
                  <a:txBody>
                    <a:bodyPr/>
                    <a:lstStyle/>
                    <a:p>
                      <a:endParaRPr lang="en-US"/>
                    </a:p>
                  </a:txBody>
                  <a:tcPr/>
                </a:tc>
                <a:tc>
                  <a:txBody>
                    <a:bodyPr/>
                    <a:lstStyle/>
                    <a:p>
                      <a:pPr algn="ctr"/>
                      <a:r>
                        <a:rPr lang="en-US" sz="1800" b="0" kern="1200" baseline="0" dirty="0" smtClean="0">
                          <a:solidFill>
                            <a:schemeClr val="tx1"/>
                          </a:solidFill>
                          <a:latin typeface="+mn-lt"/>
                          <a:ea typeface="+mn-ea"/>
                          <a:cs typeface="+mn-cs"/>
                        </a:rPr>
                        <a:t>Traffic control of space congestion needs to assure safe operations</a:t>
                      </a:r>
                      <a:endParaRPr lang="en-US" sz="1800" b="0"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9F"/>
                    </a:solidFill>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solidFill>
                            <a:schemeClr val="tx1"/>
                          </a:solidFill>
                        </a:rPr>
                        <a:t>The</a:t>
                      </a:r>
                      <a:r>
                        <a:rPr lang="en-US" sz="1800" b="0" u="none" baseline="0" dirty="0" smtClean="0">
                          <a:solidFill>
                            <a:schemeClr val="tx1"/>
                          </a:solidFill>
                        </a:rPr>
                        <a:t> threat </a:t>
                      </a:r>
                      <a:r>
                        <a:rPr lang="en-US" sz="1800" b="0" baseline="0" dirty="0" smtClean="0">
                          <a:solidFill>
                            <a:schemeClr val="tx1"/>
                          </a:solidFill>
                        </a:rPr>
                        <a:t>must be detected, understood, and addressed</a:t>
                      </a:r>
                      <a:endParaRPr lang="en-US" sz="18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9F"/>
                    </a:solidFill>
                  </a:tcPr>
                </a:tc>
              </a:tr>
            </a:tbl>
          </a:graphicData>
        </a:graphic>
      </p:graphicFrame>
      <p:sp>
        <p:nvSpPr>
          <p:cNvPr id="4" name="Down Arrow 3"/>
          <p:cNvSpPr/>
          <p:nvPr/>
        </p:nvSpPr>
        <p:spPr>
          <a:xfrm>
            <a:off x="7052153" y="841347"/>
            <a:ext cx="1415441" cy="420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19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09600" y="5918775"/>
            <a:ext cx="5410200" cy="786825"/>
          </a:xfrm>
          <a:prstGeom prst="rect">
            <a:avLst/>
          </a:prstGeom>
          <a:solidFill>
            <a:schemeClr val="accent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324543"/>
            <a:ext cx="9144000" cy="523220"/>
          </a:xfrm>
        </p:spPr>
        <p:txBody>
          <a:bodyPr anchor="ctr" anchorCtr="0"/>
          <a:lstStyle/>
          <a:p>
            <a:r>
              <a:rPr lang="en-US" sz="2400" b="1" kern="0" dirty="0">
                <a:latin typeface="Arial" pitchFamily="34" charset="0"/>
                <a:cs typeface="Arial" pitchFamily="34" charset="0"/>
              </a:rPr>
              <a:t>Improving </a:t>
            </a:r>
            <a:r>
              <a:rPr lang="en-US" sz="2400" b="1" kern="0" dirty="0" smtClean="0">
                <a:latin typeface="Arial" pitchFamily="34" charset="0"/>
                <a:cs typeface="Arial" pitchFamily="34" charset="0"/>
              </a:rPr>
              <a:t>SSA</a:t>
            </a:r>
            <a:br>
              <a:rPr lang="en-US" sz="2400" b="1" kern="0" dirty="0" smtClean="0">
                <a:latin typeface="Arial" pitchFamily="34" charset="0"/>
                <a:cs typeface="Arial" pitchFamily="34" charset="0"/>
              </a:rPr>
            </a:br>
            <a:r>
              <a:rPr lang="en-US" sz="2400" b="1" kern="0" dirty="0" smtClean="0">
                <a:latin typeface="Arial" pitchFamily="34" charset="0"/>
                <a:cs typeface="Arial" pitchFamily="34" charset="0"/>
              </a:rPr>
              <a:t>Becoming</a:t>
            </a:r>
            <a:r>
              <a:rPr lang="en-US" sz="2400" b="1" kern="0" dirty="0">
                <a:latin typeface="Arial" pitchFamily="34" charset="0"/>
                <a:cs typeface="Arial" pitchFamily="34" charset="0"/>
              </a:rPr>
              <a:t> </a:t>
            </a:r>
            <a:r>
              <a:rPr lang="en-US" sz="2400" b="1" kern="0" dirty="0" smtClean="0">
                <a:latin typeface="Arial" pitchFamily="34" charset="0"/>
                <a:cs typeface="Arial" pitchFamily="34" charset="0"/>
              </a:rPr>
              <a:t>A National Priority</a:t>
            </a:r>
            <a:endParaRPr lang="en-US" sz="2400" b="1" kern="0" dirty="0">
              <a:latin typeface="Arial" pitchFamily="34" charset="0"/>
              <a:cs typeface="Arial" pitchFamily="34" charset="0"/>
            </a:endParaRPr>
          </a:p>
        </p:txBody>
      </p:sp>
      <p:sp>
        <p:nvSpPr>
          <p:cNvPr id="5" name="Rectangle 4"/>
          <p:cNvSpPr/>
          <p:nvPr/>
        </p:nvSpPr>
        <p:spPr>
          <a:xfrm>
            <a:off x="3352800" y="1426703"/>
            <a:ext cx="5486399" cy="3539430"/>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With Russia and China aggressively </a:t>
            </a:r>
            <a:r>
              <a:rPr lang="en-US" sz="1600" dirty="0" err="1">
                <a:latin typeface="Arial" panose="020B0604020202020204" pitchFamily="34" charset="0"/>
                <a:cs typeface="Arial" panose="020B0604020202020204" pitchFamily="34" charset="0"/>
              </a:rPr>
              <a:t>weaponizing</a:t>
            </a:r>
            <a:r>
              <a:rPr lang="en-US" sz="1600" dirty="0">
                <a:latin typeface="Arial" panose="020B0604020202020204" pitchFamily="34" charset="0"/>
                <a:cs typeface="Arial" panose="020B0604020202020204" pitchFamily="34" charset="0"/>
              </a:rPr>
              <a:t> space, we can no longer take for granted the relative peace we have enjoyed in space for nearly sixty years. Both Russia and China are pursing unprecedented </a:t>
            </a:r>
            <a:r>
              <a:rPr lang="en-US" sz="1600" dirty="0" err="1">
                <a:latin typeface="Arial" panose="020B0604020202020204" pitchFamily="34" charset="0"/>
                <a:cs typeface="Arial" panose="020B0604020202020204" pitchFamily="34" charset="0"/>
              </a:rPr>
              <a:t>counterspace</a:t>
            </a:r>
            <a:r>
              <a:rPr lang="en-US" sz="1600" dirty="0">
                <a:latin typeface="Arial" panose="020B0604020202020204" pitchFamily="34" charset="0"/>
                <a:cs typeface="Arial" panose="020B0604020202020204" pitchFamily="34" charset="0"/>
              </a:rPr>
              <a:t> programs and investing robust resources to challenge U.S. superiority in </a:t>
            </a:r>
            <a:r>
              <a:rPr lang="en-US" sz="1600" dirty="0" smtClean="0">
                <a:latin typeface="Arial" panose="020B0604020202020204" pitchFamily="34" charset="0"/>
                <a:cs typeface="Arial" panose="020B0604020202020204" pitchFamily="34" charset="0"/>
              </a:rPr>
              <a:t>space.</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 Russia </a:t>
            </a:r>
            <a:r>
              <a:rPr lang="en-US" sz="1600" dirty="0">
                <a:latin typeface="Arial" panose="020B0604020202020204" pitchFamily="34" charset="0"/>
                <a:cs typeface="Arial" panose="020B0604020202020204" pitchFamily="34" charset="0"/>
              </a:rPr>
              <a:t>and China are testing and investing in anti-satellite weapons including direct assent missiles, ground-based lasers, and satellite jammers. </a:t>
            </a:r>
            <a:r>
              <a:rPr lang="en-US" sz="1600" dirty="0">
                <a:solidFill>
                  <a:srgbClr val="FF0000"/>
                </a:solidFill>
                <a:latin typeface="Arial" panose="020B0604020202020204" pitchFamily="34" charset="0"/>
                <a:cs typeface="Arial" panose="020B0604020202020204" pitchFamily="34" charset="0"/>
              </a:rPr>
              <a:t>To respond to these provocations, the Defense Department is investing $5 billion and reviewing nearly every facet of the way we operate in space and utilize our space-based capabilities</a:t>
            </a:r>
            <a:r>
              <a:rPr lang="en-US" sz="1600" dirty="0" smtClean="0">
                <a:solidFill>
                  <a:srgbClr val="FF0000"/>
                </a:solidFill>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676400"/>
            <a:ext cx="2240280" cy="2841082"/>
          </a:xfrm>
          <a:prstGeom prst="rect">
            <a:avLst/>
          </a:prstGeom>
        </p:spPr>
      </p:pic>
      <p:sp>
        <p:nvSpPr>
          <p:cNvPr id="9" name="Rectangle 8"/>
          <p:cNvSpPr/>
          <p:nvPr/>
        </p:nvSpPr>
        <p:spPr>
          <a:xfrm>
            <a:off x="3352800" y="4833825"/>
            <a:ext cx="4572000" cy="523220"/>
          </a:xfrm>
          <a:prstGeom prst="rect">
            <a:avLst/>
          </a:prstGeom>
        </p:spPr>
        <p:txBody>
          <a:bodyPr>
            <a:spAutoFit/>
          </a:bodyPr>
          <a:lstStyle/>
          <a:p>
            <a:r>
              <a:rPr lang="en-US" sz="1400" i="1" dirty="0">
                <a:latin typeface="Arial" panose="020B0604020202020204" pitchFamily="34" charset="0"/>
                <a:cs typeface="Arial" panose="020B0604020202020204" pitchFamily="34" charset="0"/>
              </a:rPr>
              <a:t>Chairman John McCain</a:t>
            </a:r>
            <a:br>
              <a:rPr lang="en-US" sz="1400" i="1"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House Armed Services Committee, January 27, 2016</a:t>
            </a:r>
          </a:p>
        </p:txBody>
      </p:sp>
      <p:sp>
        <p:nvSpPr>
          <p:cNvPr id="11" name="Rectangle 10"/>
          <p:cNvSpPr/>
          <p:nvPr/>
        </p:nvSpPr>
        <p:spPr>
          <a:xfrm>
            <a:off x="0" y="5966482"/>
            <a:ext cx="6400800" cy="646331"/>
          </a:xfrm>
          <a:prstGeom prst="rect">
            <a:avLst/>
          </a:prstGeom>
        </p:spPr>
        <p:txBody>
          <a:bodyPr wrap="square">
            <a:spAutoFit/>
          </a:bodyPr>
          <a:lstStyle/>
          <a:p>
            <a:pPr algn="ctr"/>
            <a:r>
              <a:rPr lang="en-US" b="1" kern="0" dirty="0">
                <a:solidFill>
                  <a:schemeClr val="bg1"/>
                </a:solidFill>
                <a:latin typeface="Arial" pitchFamily="34" charset="0"/>
                <a:cs typeface="Arial" pitchFamily="34" charset="0"/>
              </a:rPr>
              <a:t>Counter-space threats are </a:t>
            </a:r>
            <a:r>
              <a:rPr lang="en-US" b="1" kern="0" dirty="0" smtClean="0">
                <a:solidFill>
                  <a:schemeClr val="bg1"/>
                </a:solidFill>
                <a:latin typeface="Arial" pitchFamily="34" charset="0"/>
                <a:cs typeface="Arial" pitchFamily="34" charset="0"/>
              </a:rPr>
              <a:t>real -</a:t>
            </a:r>
          </a:p>
          <a:p>
            <a:pPr algn="ctr"/>
            <a:r>
              <a:rPr lang="en-US" b="1" kern="0" dirty="0">
                <a:solidFill>
                  <a:schemeClr val="bg1"/>
                </a:solidFill>
                <a:latin typeface="Arial" pitchFamily="34" charset="0"/>
                <a:cs typeface="Arial" pitchFamily="34" charset="0"/>
              </a:rPr>
              <a:t>I</a:t>
            </a:r>
            <a:r>
              <a:rPr lang="en-US" b="1" kern="0" dirty="0" smtClean="0">
                <a:solidFill>
                  <a:schemeClr val="bg1"/>
                </a:solidFill>
                <a:latin typeface="Arial" pitchFamily="34" charset="0"/>
                <a:cs typeface="Arial" pitchFamily="34" charset="0"/>
              </a:rPr>
              <a:t>mproving </a:t>
            </a:r>
            <a:r>
              <a:rPr lang="en-US" b="1" kern="0" dirty="0">
                <a:solidFill>
                  <a:schemeClr val="bg1"/>
                </a:solidFill>
                <a:latin typeface="Arial" pitchFamily="34" charset="0"/>
                <a:cs typeface="Arial" pitchFamily="34" charset="0"/>
              </a:rPr>
              <a:t>SSA </a:t>
            </a:r>
            <a:r>
              <a:rPr lang="en-US" b="1" kern="0" dirty="0" smtClean="0">
                <a:solidFill>
                  <a:schemeClr val="bg1"/>
                </a:solidFill>
                <a:latin typeface="Arial" pitchFamily="34" charset="0"/>
                <a:cs typeface="Arial" pitchFamily="34" charset="0"/>
              </a:rPr>
              <a:t>becoming a </a:t>
            </a:r>
            <a:r>
              <a:rPr lang="en-US" b="1" kern="0" dirty="0">
                <a:solidFill>
                  <a:schemeClr val="bg1"/>
                </a:solidFill>
                <a:latin typeface="Arial" pitchFamily="34" charset="0"/>
                <a:cs typeface="Arial" pitchFamily="34" charset="0"/>
              </a:rPr>
              <a:t>national priority</a:t>
            </a:r>
          </a:p>
        </p:txBody>
      </p:sp>
    </p:spTree>
    <p:extLst>
      <p:ext uri="{BB962C8B-B14F-4D97-AF65-F5344CB8AC3E}">
        <p14:creationId xmlns:p14="http://schemas.microsoft.com/office/powerpoint/2010/main" val="211505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94" y="151201"/>
            <a:ext cx="7351060" cy="781128"/>
          </a:xfrm>
        </p:spPr>
        <p:txBody>
          <a:bodyPr wrap="square">
            <a:noAutofit/>
          </a:bodyPr>
          <a:lstStyle/>
          <a:p>
            <a:pPr>
              <a:lnSpc>
                <a:spcPct val="90000"/>
              </a:lnSpc>
            </a:pPr>
            <a:r>
              <a:rPr lang="en-US" sz="3200" b="1" i="0" dirty="0" smtClean="0">
                <a:solidFill>
                  <a:srgbClr val="002060"/>
                </a:solidFill>
                <a:latin typeface="+mj-lt"/>
              </a:rPr>
              <a:t>Hazard to Threat Continuum</a:t>
            </a:r>
            <a:endParaRPr lang="en-US" sz="3200" b="1" i="0" dirty="0">
              <a:solidFill>
                <a:srgbClr val="002060"/>
              </a:solidFill>
              <a:latin typeface="+mj-lt"/>
            </a:endParaRPr>
          </a:p>
        </p:txBody>
      </p:sp>
      <p:graphicFrame>
        <p:nvGraphicFramePr>
          <p:cNvPr id="3" name="Table 2"/>
          <p:cNvGraphicFramePr>
            <a:graphicFrameLocks noGrp="1"/>
          </p:cNvGraphicFramePr>
          <p:nvPr>
            <p:extLst/>
          </p:nvPr>
        </p:nvGraphicFramePr>
        <p:xfrm>
          <a:off x="103367" y="1170847"/>
          <a:ext cx="8913411" cy="5241559"/>
        </p:xfrm>
        <a:graphic>
          <a:graphicData uri="http://schemas.openxmlformats.org/drawingml/2006/table">
            <a:tbl>
              <a:tblPr firstRow="1" bandRow="1">
                <a:tableStyleId>{5C22544A-7EE6-4342-B048-85BDC9FD1C3A}</a:tableStyleId>
              </a:tblPr>
              <a:tblGrid>
                <a:gridCol w="2961910"/>
                <a:gridCol w="208280"/>
                <a:gridCol w="2872994"/>
                <a:gridCol w="208280"/>
                <a:gridCol w="2661947"/>
              </a:tblGrid>
              <a:tr h="569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Space</a:t>
                      </a:r>
                      <a:r>
                        <a:rPr lang="en-US" sz="2000" b="1" baseline="0" dirty="0" smtClean="0">
                          <a:solidFill>
                            <a:schemeClr val="bg1"/>
                          </a:solidFill>
                        </a:rPr>
                        <a:t> Environment</a:t>
                      </a:r>
                      <a:endParaRPr lang="en-US" sz="1600" b="1"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3">
                  <a:txBody>
                    <a:bodyPr/>
                    <a:lstStyle/>
                    <a:p>
                      <a:pPr algn="ct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Space Hazards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Space</a:t>
                      </a:r>
                      <a:r>
                        <a:rPr lang="en-US" sz="2000" b="1" baseline="0" dirty="0" smtClean="0">
                          <a:solidFill>
                            <a:schemeClr val="bg1"/>
                          </a:solidFill>
                        </a:rPr>
                        <a:t> Threats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3757531">
                <a:tc>
                  <a:txBody>
                    <a:bodyPr/>
                    <a:lstStyle/>
                    <a:p>
                      <a:pPr marL="287338"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b="0" dirty="0" smtClean="0">
                          <a:solidFill>
                            <a:schemeClr val="tx1"/>
                          </a:solidFill>
                          <a:latin typeface="Arial" panose="020B0604020202020204" pitchFamily="34" charset="0"/>
                          <a:cs typeface="Arial" panose="020B0604020202020204" pitchFamily="34" charset="0"/>
                        </a:rPr>
                        <a:t>The space environment is</a:t>
                      </a:r>
                      <a:r>
                        <a:rPr lang="en-US" sz="1600" b="0" baseline="0" dirty="0" smtClean="0">
                          <a:solidFill>
                            <a:schemeClr val="tx1"/>
                          </a:solidFill>
                          <a:latin typeface="Arial" panose="020B0604020202020204" pitchFamily="34" charset="0"/>
                          <a:cs typeface="Arial" panose="020B0604020202020204" pitchFamily="34" charset="0"/>
                        </a:rPr>
                        <a:t> </a:t>
                      </a:r>
                      <a:r>
                        <a:rPr lang="en-US" sz="1600" b="0" dirty="0" smtClean="0">
                          <a:solidFill>
                            <a:schemeClr val="tx1"/>
                          </a:solidFill>
                          <a:latin typeface="Arial" panose="020B0604020202020204" pitchFamily="34" charset="0"/>
                          <a:cs typeface="Arial" panose="020B0604020202020204" pitchFamily="34" charset="0"/>
                        </a:rPr>
                        <a:t>hostile and hazardous</a:t>
                      </a:r>
                    </a:p>
                    <a:p>
                      <a:pPr marL="517525" marR="0" lvl="1"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0" dirty="0" smtClean="0">
                          <a:solidFill>
                            <a:schemeClr val="tx1"/>
                          </a:solidFill>
                          <a:latin typeface="Arial" panose="020B0604020202020204" pitchFamily="34" charset="0"/>
                          <a:cs typeface="Arial" panose="020B0604020202020204" pitchFamily="34" charset="0"/>
                        </a:rPr>
                        <a:t>Electronics</a:t>
                      </a:r>
                      <a:r>
                        <a:rPr lang="en-US" sz="1400" b="0" baseline="0" dirty="0" smtClean="0">
                          <a:solidFill>
                            <a:schemeClr val="tx1"/>
                          </a:solidFill>
                          <a:latin typeface="Arial" panose="020B0604020202020204" pitchFamily="34" charset="0"/>
                          <a:cs typeface="Arial" panose="020B0604020202020204" pitchFamily="34" charset="0"/>
                        </a:rPr>
                        <a:t> upset</a:t>
                      </a:r>
                    </a:p>
                    <a:p>
                      <a:pPr marL="517525" marR="0" lvl="1"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0" baseline="0" dirty="0" smtClean="0">
                          <a:solidFill>
                            <a:schemeClr val="tx1"/>
                          </a:solidFill>
                          <a:latin typeface="Arial" panose="020B0604020202020204" pitchFamily="34" charset="0"/>
                          <a:cs typeface="Arial" panose="020B0604020202020204" pitchFamily="34" charset="0"/>
                        </a:rPr>
                        <a:t>Materials age</a:t>
                      </a:r>
                    </a:p>
                    <a:p>
                      <a:pPr marL="517525" marR="0" lvl="1" indent="-1778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0" baseline="0" dirty="0" smtClean="0">
                          <a:solidFill>
                            <a:schemeClr val="tx1"/>
                          </a:solidFill>
                          <a:latin typeface="Arial" panose="020B0604020202020204" pitchFamily="34" charset="0"/>
                          <a:cs typeface="Arial" panose="020B0604020202020204" pitchFamily="34" charset="0"/>
                        </a:rPr>
                        <a:t>Radio waves degrade</a:t>
                      </a:r>
                      <a:endParaRPr lang="en-US" sz="1600" b="0" baseline="0" dirty="0" smtClean="0">
                        <a:solidFill>
                          <a:schemeClr val="tx1"/>
                        </a:solidFill>
                        <a:latin typeface="Arial" panose="020B0604020202020204" pitchFamily="34" charset="0"/>
                        <a:cs typeface="Arial" panose="020B0604020202020204" pitchFamily="34" charset="0"/>
                      </a:endParaRPr>
                    </a:p>
                    <a:p>
                      <a:pPr marL="287338"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b="0" baseline="0" dirty="0" smtClean="0">
                          <a:solidFill>
                            <a:schemeClr val="tx1"/>
                          </a:solidFill>
                          <a:latin typeface="Arial" panose="020B0604020202020204" pitchFamily="34" charset="0"/>
                          <a:cs typeface="Arial" panose="020B0604020202020204" pitchFamily="34" charset="0"/>
                        </a:rPr>
                        <a:t>The space environment affects the dynamic behavior of objects</a:t>
                      </a:r>
                      <a:endParaRPr lang="en-US" sz="1400" b="0" baseline="0" dirty="0" smtClean="0">
                        <a:solidFill>
                          <a:schemeClr val="tx1"/>
                        </a:solidFill>
                        <a:latin typeface="Arial" panose="020B0604020202020204" pitchFamily="34" charset="0"/>
                        <a:cs typeface="Arial" panose="020B0604020202020204" pitchFamily="34" charset="0"/>
                      </a:endParaRPr>
                    </a:p>
                    <a:p>
                      <a:pPr marL="573088" marR="0" lvl="1" indent="-230188" algn="l" defTabSz="914400" rtl="0" eaLnBrk="1" fontAlgn="auto" latinLnBrk="0" hangingPunct="1">
                        <a:lnSpc>
                          <a:spcPct val="100000"/>
                        </a:lnSpc>
                        <a:spcBef>
                          <a:spcPts val="300"/>
                        </a:spcBef>
                        <a:spcAft>
                          <a:spcPts val="0"/>
                        </a:spcAft>
                        <a:buClrTx/>
                        <a:buSzTx/>
                        <a:buFontTx/>
                        <a:buNone/>
                        <a:tabLst/>
                        <a:defRPr/>
                      </a:pPr>
                      <a:endParaRPr lang="en-US" sz="1400" b="0"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alpha val="69000"/>
                      </a:schemeClr>
                    </a:solidFill>
                  </a:tcPr>
                </a:tc>
                <a:tc vMerge="1">
                  <a:txBody>
                    <a:bodyPr/>
                    <a:lstStyle/>
                    <a:p>
                      <a:pPr algn="ctr"/>
                      <a:endParaRPr lang="en-US" sz="1400" b="1" dirty="0">
                        <a:solidFill>
                          <a:schemeClr val="accent6">
                            <a:lumMod val="75000"/>
                          </a:schemeClr>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169863" indent="-169863" algn="l">
                        <a:spcAft>
                          <a:spcPts val="1200"/>
                        </a:spcAft>
                        <a:buFont typeface="Arial" panose="020B0604020202020204" pitchFamily="34" charset="0"/>
                        <a:buChar char="•"/>
                      </a:pPr>
                      <a:r>
                        <a:rPr lang="en-US" sz="1600" b="0" dirty="0" smtClean="0">
                          <a:solidFill>
                            <a:schemeClr val="tx1"/>
                          </a:solidFill>
                        </a:rPr>
                        <a:t>Thousands</a:t>
                      </a:r>
                      <a:r>
                        <a:rPr lang="en-US" sz="1600" b="0" baseline="0" dirty="0" smtClean="0">
                          <a:solidFill>
                            <a:schemeClr val="tx1"/>
                          </a:solidFill>
                        </a:rPr>
                        <a:t> of space objects</a:t>
                      </a:r>
                    </a:p>
                    <a:p>
                      <a:pPr marL="403225" lvl="1" indent="-179388" algn="l">
                        <a:spcAft>
                          <a:spcPts val="1200"/>
                        </a:spcAft>
                        <a:buFont typeface="Arial" panose="020B0604020202020204" pitchFamily="34" charset="0"/>
                        <a:buChar char="•"/>
                      </a:pPr>
                      <a:r>
                        <a:rPr lang="en-US" sz="1400" b="0" baseline="0" dirty="0" smtClean="0">
                          <a:solidFill>
                            <a:schemeClr val="tx1"/>
                          </a:solidFill>
                        </a:rPr>
                        <a:t>Paths only approximately known</a:t>
                      </a:r>
                    </a:p>
                    <a:p>
                      <a:pPr marL="403225" lvl="1" indent="-179388" algn="l">
                        <a:spcAft>
                          <a:spcPts val="1200"/>
                        </a:spcAft>
                        <a:buFont typeface="Arial" panose="020B0604020202020204" pitchFamily="34" charset="0"/>
                        <a:buChar char="•"/>
                      </a:pPr>
                      <a:r>
                        <a:rPr lang="en-US" sz="1400" b="0" baseline="0" dirty="0" smtClean="0">
                          <a:solidFill>
                            <a:schemeClr val="tx1"/>
                          </a:solidFill>
                        </a:rPr>
                        <a:t>Space is more crowded today</a:t>
                      </a:r>
                      <a:endParaRPr lang="en-US" sz="1200" b="0" baseline="0" dirty="0" smtClean="0">
                        <a:solidFill>
                          <a:schemeClr val="tx1"/>
                        </a:solidFill>
                      </a:endParaRPr>
                    </a:p>
                    <a:p>
                      <a:pPr marL="169863" indent="-169863" algn="l">
                        <a:spcAft>
                          <a:spcPts val="1200"/>
                        </a:spcAft>
                        <a:buFont typeface="Arial" panose="020B0604020202020204" pitchFamily="34" charset="0"/>
                        <a:buChar char="•"/>
                      </a:pPr>
                      <a:r>
                        <a:rPr lang="en-US" sz="1600" b="0" baseline="0" dirty="0" smtClean="0">
                          <a:solidFill>
                            <a:schemeClr val="tx1"/>
                          </a:solidFill>
                        </a:rPr>
                        <a:t>Space objects are hazardous to each other</a:t>
                      </a:r>
                    </a:p>
                    <a:p>
                      <a:pPr marL="403225" lvl="1" indent="-179388" algn="l">
                        <a:spcAft>
                          <a:spcPts val="1200"/>
                        </a:spcAft>
                        <a:buFont typeface="Arial" panose="020B0604020202020204" pitchFamily="34" charset="0"/>
                        <a:buChar char="•"/>
                      </a:pPr>
                      <a:r>
                        <a:rPr lang="en-US" sz="1400" b="0" baseline="0" dirty="0" smtClean="0">
                          <a:solidFill>
                            <a:schemeClr val="tx1"/>
                          </a:solidFill>
                        </a:rPr>
                        <a:t>The probability is low, but the consequences are very 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alpha val="71000"/>
                      </a:schemeClr>
                    </a:solidFill>
                  </a:tcPr>
                </a:tc>
                <a:tc vMerge="1">
                  <a:txBody>
                    <a:bodyPr/>
                    <a:lstStyle/>
                    <a:p>
                      <a:pPr algn="ctr"/>
                      <a:endParaRPr lang="en-US" sz="1400" b="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169863" marR="0" indent="-16986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600" b="0" dirty="0" smtClean="0">
                          <a:solidFill>
                            <a:schemeClr val="tx1"/>
                          </a:solidFill>
                        </a:rPr>
                        <a:t>Space is</a:t>
                      </a:r>
                      <a:r>
                        <a:rPr lang="en-US" sz="1600" b="0" baseline="0" dirty="0" smtClean="0">
                          <a:solidFill>
                            <a:schemeClr val="tx1"/>
                          </a:solidFill>
                        </a:rPr>
                        <a:t> </a:t>
                      </a:r>
                      <a:r>
                        <a:rPr lang="en-US" sz="1600" b="0" dirty="0" smtClean="0">
                          <a:solidFill>
                            <a:schemeClr val="tx1"/>
                          </a:solidFill>
                        </a:rPr>
                        <a:t>contested by</a:t>
                      </a:r>
                      <a:r>
                        <a:rPr lang="en-US" sz="1600" b="0" baseline="0" dirty="0" smtClean="0">
                          <a:solidFill>
                            <a:schemeClr val="tx1"/>
                          </a:solidFill>
                        </a:rPr>
                        <a:t> adversaries today</a:t>
                      </a:r>
                    </a:p>
                    <a:p>
                      <a:pPr marL="342900" marR="0" lvl="1" indent="-114300" algn="l" defTabSz="914400" rtl="0" eaLnBrk="1" fontAlgn="auto" latinLnBrk="0" hangingPunct="1">
                        <a:lnSpc>
                          <a:spcPct val="100000"/>
                        </a:lnSpc>
                        <a:spcBef>
                          <a:spcPts val="300"/>
                        </a:spcBef>
                        <a:spcAft>
                          <a:spcPts val="0"/>
                        </a:spcAft>
                        <a:buClrTx/>
                        <a:buSzTx/>
                        <a:buFontTx/>
                        <a:buNone/>
                        <a:tabLst/>
                        <a:defRPr/>
                      </a:pPr>
                      <a:r>
                        <a:rPr lang="en-US" sz="1400" b="0" baseline="0" dirty="0" smtClean="0">
                          <a:solidFill>
                            <a:schemeClr val="tx1"/>
                          </a:solidFill>
                        </a:rPr>
                        <a:t>• The required methods to address the threat are new</a:t>
                      </a:r>
                    </a:p>
                    <a:p>
                      <a:pPr marL="342900" marR="0" lvl="1" indent="-114300" algn="l" defTabSz="914400" rtl="0" eaLnBrk="1" fontAlgn="auto" latinLnBrk="0" hangingPunct="1">
                        <a:lnSpc>
                          <a:spcPct val="100000"/>
                        </a:lnSpc>
                        <a:spcBef>
                          <a:spcPts val="300"/>
                        </a:spcBef>
                        <a:spcAft>
                          <a:spcPts val="0"/>
                        </a:spcAft>
                        <a:buClrTx/>
                        <a:buSzTx/>
                        <a:buFontTx/>
                        <a:buNone/>
                        <a:tabLst/>
                        <a:defRPr/>
                      </a:pPr>
                      <a:r>
                        <a:rPr lang="en-US" sz="1400" b="0" baseline="0" dirty="0" smtClean="0">
                          <a:solidFill>
                            <a:schemeClr val="tx1"/>
                          </a:solidFill>
                        </a:rPr>
                        <a:t>• The methods cross many phenomenologies and disciplines</a:t>
                      </a:r>
                    </a:p>
                    <a:p>
                      <a:pPr marL="342900" marR="0" lvl="1" indent="-114300" algn="l" defTabSz="914400" rtl="0" eaLnBrk="1" fontAlgn="auto" latinLnBrk="0" hangingPunct="1">
                        <a:lnSpc>
                          <a:spcPct val="100000"/>
                        </a:lnSpc>
                        <a:spcBef>
                          <a:spcPts val="300"/>
                        </a:spcBef>
                        <a:spcAft>
                          <a:spcPts val="0"/>
                        </a:spcAft>
                        <a:buClrTx/>
                        <a:buSzTx/>
                        <a:buFontTx/>
                        <a:buNone/>
                        <a:tabLst/>
                        <a:defRPr/>
                      </a:pPr>
                      <a:r>
                        <a:rPr lang="en-US" sz="1400" b="0" baseline="0" dirty="0" smtClean="0">
                          <a:solidFill>
                            <a:schemeClr val="tx1"/>
                          </a:solidFill>
                        </a:rPr>
                        <a:t>• Understanding the different types of space threats will minimize vulnerabilities</a:t>
                      </a:r>
                    </a:p>
                    <a:p>
                      <a:pPr marL="173736" marR="0" lvl="0" indent="-173736"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600" b="0" baseline="0" dirty="0" smtClean="0">
                          <a:solidFill>
                            <a:schemeClr val="tx1"/>
                          </a:solidFill>
                        </a:rPr>
                        <a:t>The threat real and growing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854441">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en-US" sz="1800" b="0" baseline="0" dirty="0" smtClean="0">
                          <a:solidFill>
                            <a:schemeClr val="tx1"/>
                          </a:solidFill>
                        </a:rPr>
                        <a:t>The environment needs to be understood and managed</a:t>
                      </a:r>
                      <a:endParaRPr lang="en-US" sz="18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9F"/>
                    </a:solidFill>
                  </a:tcPr>
                </a:tc>
                <a:tc vMerge="1">
                  <a:txBody>
                    <a:bodyPr/>
                    <a:lstStyle/>
                    <a:p>
                      <a:endParaRPr lang="en-US"/>
                    </a:p>
                  </a:txBody>
                  <a:tcPr/>
                </a:tc>
                <a:tc>
                  <a:txBody>
                    <a:bodyPr/>
                    <a:lstStyle/>
                    <a:p>
                      <a:pPr algn="ctr"/>
                      <a:r>
                        <a:rPr lang="en-US" sz="1800" b="0" kern="1200" baseline="0" dirty="0" smtClean="0">
                          <a:solidFill>
                            <a:schemeClr val="tx1"/>
                          </a:solidFill>
                          <a:latin typeface="+mn-lt"/>
                          <a:ea typeface="+mn-ea"/>
                          <a:cs typeface="+mn-cs"/>
                        </a:rPr>
                        <a:t>Traffic control of space congestion needs to assure safe operations</a:t>
                      </a:r>
                      <a:endParaRPr lang="en-US" sz="1800" b="0"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9F"/>
                    </a:solidFill>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solidFill>
                            <a:schemeClr val="tx1"/>
                          </a:solidFill>
                        </a:rPr>
                        <a:t>The</a:t>
                      </a:r>
                      <a:r>
                        <a:rPr lang="en-US" sz="1800" b="0" u="none" baseline="0" dirty="0" smtClean="0">
                          <a:solidFill>
                            <a:schemeClr val="tx1"/>
                          </a:solidFill>
                        </a:rPr>
                        <a:t> threat </a:t>
                      </a:r>
                      <a:r>
                        <a:rPr lang="en-US" sz="1800" b="0" baseline="0" dirty="0" smtClean="0">
                          <a:solidFill>
                            <a:schemeClr val="tx1"/>
                          </a:solidFill>
                        </a:rPr>
                        <a:t>must be detected, understood, and addressed</a:t>
                      </a:r>
                      <a:endParaRPr lang="en-US" sz="18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89F"/>
                    </a:solidFill>
                  </a:tcPr>
                </a:tc>
              </a:tr>
            </a:tbl>
          </a:graphicData>
        </a:graphic>
      </p:graphicFrame>
      <p:sp>
        <p:nvSpPr>
          <p:cNvPr id="4" name="Down Arrow 3"/>
          <p:cNvSpPr/>
          <p:nvPr/>
        </p:nvSpPr>
        <p:spPr>
          <a:xfrm>
            <a:off x="4070959" y="869699"/>
            <a:ext cx="1415441" cy="420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746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015" y="76201"/>
            <a:ext cx="7324166" cy="944880"/>
          </a:xfrm>
          <a:prstGeom prst="rect">
            <a:avLst/>
          </a:prstGeom>
        </p:spPr>
        <p:txBody>
          <a:bodyPr wrap="square">
            <a:noAutofit/>
          </a:bodyPr>
          <a:lstStyle/>
          <a:p>
            <a:pPr>
              <a:lnSpc>
                <a:spcPct val="90000"/>
              </a:lnSpc>
            </a:pPr>
            <a:r>
              <a:rPr lang="en-US" sz="3200" b="1" dirty="0" smtClean="0">
                <a:solidFill>
                  <a:schemeClr val="accent6">
                    <a:lumMod val="75000"/>
                  </a:schemeClr>
                </a:solidFill>
                <a:latin typeface="Arial" pitchFamily="34" charset="0"/>
                <a:cs typeface="Arial" pitchFamily="34" charset="0"/>
              </a:rPr>
              <a:t>Improved Astrodynamics</a:t>
            </a:r>
            <a:endParaRPr lang="en-US" b="0" dirty="0">
              <a:solidFill>
                <a:schemeClr val="accent6">
                  <a:lumMod val="75000"/>
                </a:schemeClr>
              </a:solidFill>
              <a:latin typeface="Arial" pitchFamily="34" charset="0"/>
              <a:cs typeface="Arial" pitchFamily="34" charset="0"/>
            </a:endParaRPr>
          </a:p>
        </p:txBody>
      </p:sp>
      <p:pic>
        <p:nvPicPr>
          <p:cNvPr id="28" name="Picture 2"/>
          <p:cNvPicPr>
            <a:picLocks noChangeAspect="1" noChangeArrowheads="1"/>
          </p:cNvPicPr>
          <p:nvPr/>
        </p:nvPicPr>
        <p:blipFill>
          <a:blip r:embed="rId2" cstate="print"/>
          <a:srcRect l="10952" t="21534" r="60476" b="10095"/>
          <a:stretch>
            <a:fillRect/>
          </a:stretch>
        </p:blipFill>
        <p:spPr bwMode="auto">
          <a:xfrm>
            <a:off x="933603" y="1633273"/>
            <a:ext cx="2922117" cy="2185160"/>
          </a:xfrm>
          <a:prstGeom prst="rect">
            <a:avLst/>
          </a:prstGeom>
          <a:solidFill>
            <a:schemeClr val="bg1"/>
          </a:solidFill>
          <a:ln w="9525">
            <a:solidFill>
              <a:schemeClr val="tx1"/>
            </a:solidFill>
            <a:miter lim="800000"/>
            <a:headEnd/>
            <a:tailEnd/>
          </a:ln>
          <a:effectLst>
            <a:outerShdw blurRad="63500" sx="102000" sy="102000" algn="ctr" rotWithShape="0">
              <a:prstClr val="black">
                <a:alpha val="40000"/>
              </a:prstClr>
            </a:outerShdw>
          </a:effectLst>
        </p:spPr>
      </p:pic>
      <p:sp>
        <p:nvSpPr>
          <p:cNvPr id="37" name="TextBox 36"/>
          <p:cNvSpPr txBox="1"/>
          <p:nvPr/>
        </p:nvSpPr>
        <p:spPr>
          <a:xfrm>
            <a:off x="5262130" y="1687049"/>
            <a:ext cx="3457902" cy="4585871"/>
          </a:xfrm>
          <a:prstGeom prst="rect">
            <a:avLst/>
          </a:prstGeom>
          <a:noFill/>
          <a:ln>
            <a:solidFill>
              <a:schemeClr val="tx1"/>
            </a:solidFill>
          </a:ln>
        </p:spPr>
        <p:txBody>
          <a:bodyPr wrap="square" rtlCol="0">
            <a:spAutoFit/>
          </a:bodyPr>
          <a:lstStyle/>
          <a:p>
            <a:pPr marL="342900" indent="-342900" fontAlgn="base">
              <a:spcBef>
                <a:spcPts val="600"/>
              </a:spcBef>
              <a:buFont typeface="+mj-lt"/>
              <a:buAutoNum type="arabicPeriod"/>
            </a:pPr>
            <a:r>
              <a:rPr lang="en-US" dirty="0" smtClean="0">
                <a:solidFill>
                  <a:srgbClr val="000000"/>
                </a:solidFill>
                <a:ea typeface="ＭＳ Ｐゴシック" charset="0"/>
                <a:cs typeface="Arial" pitchFamily="34" charset="0"/>
              </a:rPr>
              <a:t>Upper </a:t>
            </a:r>
            <a:r>
              <a:rPr lang="en-US" dirty="0">
                <a:solidFill>
                  <a:srgbClr val="000000"/>
                </a:solidFill>
                <a:ea typeface="ＭＳ Ｐゴシック" charset="0"/>
                <a:cs typeface="Arial" pitchFamily="34" charset="0"/>
              </a:rPr>
              <a:t>atmosphere models</a:t>
            </a:r>
          </a:p>
          <a:p>
            <a:pPr marL="342900" indent="-342900" fontAlgn="base">
              <a:spcBef>
                <a:spcPts val="600"/>
              </a:spcBef>
              <a:buFont typeface="+mj-lt"/>
              <a:buAutoNum type="arabicPeriod"/>
            </a:pPr>
            <a:r>
              <a:rPr lang="en-US" dirty="0" smtClean="0">
                <a:solidFill>
                  <a:srgbClr val="000000"/>
                </a:solidFill>
                <a:ea typeface="ＭＳ Ｐゴシック" charset="0"/>
                <a:cs typeface="Arial" pitchFamily="34" charset="0"/>
              </a:rPr>
              <a:t>Solar </a:t>
            </a:r>
            <a:r>
              <a:rPr lang="en-US" dirty="0">
                <a:solidFill>
                  <a:srgbClr val="000000"/>
                </a:solidFill>
                <a:ea typeface="ＭＳ Ｐゴシック" charset="0"/>
                <a:cs typeface="Arial" pitchFamily="34" charset="0"/>
              </a:rPr>
              <a:t>radiation pressure/drag models</a:t>
            </a:r>
          </a:p>
          <a:p>
            <a:pPr marL="342900" indent="-342900" fontAlgn="base">
              <a:spcBef>
                <a:spcPts val="600"/>
              </a:spcBef>
              <a:buFont typeface="+mj-lt"/>
              <a:buAutoNum type="arabicPeriod"/>
            </a:pPr>
            <a:r>
              <a:rPr lang="en-US" dirty="0" smtClean="0">
                <a:solidFill>
                  <a:srgbClr val="000000"/>
                </a:solidFill>
                <a:ea typeface="ＭＳ Ｐゴシック" charset="0"/>
                <a:cs typeface="Arial" pitchFamily="34" charset="0"/>
              </a:rPr>
              <a:t>Gravitational </a:t>
            </a:r>
            <a:r>
              <a:rPr lang="en-US" dirty="0">
                <a:solidFill>
                  <a:srgbClr val="000000"/>
                </a:solidFill>
                <a:ea typeface="ＭＳ Ｐゴシック" charset="0"/>
                <a:cs typeface="Arial" pitchFamily="34" charset="0"/>
              </a:rPr>
              <a:t>models</a:t>
            </a:r>
          </a:p>
          <a:p>
            <a:pPr marL="342900" indent="-342900" fontAlgn="base">
              <a:spcBef>
                <a:spcPts val="600"/>
              </a:spcBef>
              <a:buFont typeface="+mj-lt"/>
              <a:buAutoNum type="arabicPeriod"/>
            </a:pPr>
            <a:r>
              <a:rPr lang="en-US" dirty="0" smtClean="0">
                <a:solidFill>
                  <a:srgbClr val="000000"/>
                </a:solidFill>
                <a:ea typeface="ＭＳ Ｐゴシック" charset="0"/>
                <a:cs typeface="Arial" pitchFamily="34" charset="0"/>
              </a:rPr>
              <a:t>Data </a:t>
            </a:r>
            <a:r>
              <a:rPr lang="en-US" dirty="0">
                <a:solidFill>
                  <a:srgbClr val="000000"/>
                </a:solidFill>
                <a:ea typeface="ＭＳ Ｐゴシック" charset="0"/>
                <a:cs typeface="Arial" pitchFamily="34" charset="0"/>
              </a:rPr>
              <a:t>association methods for robust catalog maintenance and breakups</a:t>
            </a:r>
          </a:p>
          <a:p>
            <a:pPr marL="342900" indent="-342900" fontAlgn="base">
              <a:spcBef>
                <a:spcPts val="600"/>
              </a:spcBef>
              <a:buFont typeface="+mj-lt"/>
              <a:buAutoNum type="arabicPeriod"/>
            </a:pPr>
            <a:r>
              <a:rPr lang="en-US" dirty="0" smtClean="0">
                <a:solidFill>
                  <a:srgbClr val="000000"/>
                </a:solidFill>
                <a:ea typeface="ＭＳ Ｐゴシック" charset="0"/>
                <a:cs typeface="Arial" pitchFamily="34" charset="0"/>
              </a:rPr>
              <a:t>Sensor </a:t>
            </a:r>
            <a:r>
              <a:rPr lang="en-US" dirty="0">
                <a:solidFill>
                  <a:srgbClr val="000000"/>
                </a:solidFill>
                <a:ea typeface="ＭＳ Ｐゴシック" charset="0"/>
                <a:cs typeface="Arial" pitchFamily="34" charset="0"/>
              </a:rPr>
              <a:t>bias models</a:t>
            </a:r>
          </a:p>
          <a:p>
            <a:pPr marL="342900" indent="-342900" fontAlgn="base">
              <a:spcBef>
                <a:spcPts val="600"/>
              </a:spcBef>
              <a:buFont typeface="+mj-lt"/>
              <a:buAutoNum type="arabicPeriod"/>
            </a:pPr>
            <a:r>
              <a:rPr lang="en-US" dirty="0" smtClean="0">
                <a:solidFill>
                  <a:srgbClr val="000000"/>
                </a:solidFill>
                <a:ea typeface="ＭＳ Ｐゴシック" charset="0"/>
                <a:cs typeface="Arial" pitchFamily="34" charset="0"/>
              </a:rPr>
              <a:t>Uncertainty </a:t>
            </a:r>
            <a:r>
              <a:rPr lang="en-US" dirty="0">
                <a:solidFill>
                  <a:srgbClr val="000000"/>
                </a:solidFill>
                <a:ea typeface="ＭＳ Ｐゴシック" charset="0"/>
                <a:cs typeface="Arial" pitchFamily="34" charset="0"/>
              </a:rPr>
              <a:t>representation tools</a:t>
            </a:r>
          </a:p>
          <a:p>
            <a:pPr marL="342900" indent="-342900" fontAlgn="base">
              <a:spcBef>
                <a:spcPts val="600"/>
              </a:spcBef>
              <a:buFont typeface="+mj-lt"/>
              <a:buAutoNum type="arabicPeriod"/>
            </a:pPr>
            <a:r>
              <a:rPr lang="en-US" dirty="0" smtClean="0">
                <a:solidFill>
                  <a:srgbClr val="000000"/>
                </a:solidFill>
                <a:ea typeface="ＭＳ Ｐゴシック" charset="0"/>
                <a:cs typeface="Arial" pitchFamily="34" charset="0"/>
              </a:rPr>
              <a:t>Dynamic </a:t>
            </a:r>
            <a:r>
              <a:rPr lang="en-US" dirty="0">
                <a:solidFill>
                  <a:srgbClr val="000000"/>
                </a:solidFill>
                <a:ea typeface="ＭＳ Ｐゴシック" charset="0"/>
                <a:cs typeface="Arial" pitchFamily="34" charset="0"/>
              </a:rPr>
              <a:t>systems analysis</a:t>
            </a:r>
          </a:p>
          <a:p>
            <a:pPr marL="342900" indent="-342900" fontAlgn="base">
              <a:spcBef>
                <a:spcPts val="600"/>
              </a:spcBef>
              <a:buFont typeface="+mj-lt"/>
              <a:buAutoNum type="arabicPeriod"/>
            </a:pPr>
            <a:r>
              <a:rPr lang="en-US" dirty="0" smtClean="0">
                <a:solidFill>
                  <a:srgbClr val="000000"/>
                </a:solidFill>
                <a:ea typeface="ＭＳ Ｐゴシック" charset="0"/>
                <a:cs typeface="Arial" pitchFamily="34" charset="0"/>
              </a:rPr>
              <a:t>Classical </a:t>
            </a:r>
            <a:r>
              <a:rPr lang="en-US" dirty="0">
                <a:solidFill>
                  <a:srgbClr val="000000"/>
                </a:solidFill>
                <a:ea typeface="ＭＳ Ｐゴシック" charset="0"/>
                <a:cs typeface="Arial" pitchFamily="34" charset="0"/>
              </a:rPr>
              <a:t>analytical techniques</a:t>
            </a:r>
          </a:p>
          <a:p>
            <a:pPr marL="342900" indent="-342900" fontAlgn="base">
              <a:spcBef>
                <a:spcPts val="600"/>
              </a:spcBef>
              <a:buFont typeface="+mj-lt"/>
              <a:buAutoNum type="arabicPeriod"/>
            </a:pPr>
            <a:r>
              <a:rPr lang="en-US" dirty="0" smtClean="0">
                <a:solidFill>
                  <a:srgbClr val="000000"/>
                </a:solidFill>
                <a:ea typeface="ＭＳ Ｐゴシック" charset="0"/>
                <a:cs typeface="Arial" pitchFamily="34" charset="0"/>
              </a:rPr>
              <a:t>Explore </a:t>
            </a:r>
            <a:r>
              <a:rPr lang="en-US" dirty="0">
                <a:solidFill>
                  <a:srgbClr val="000000"/>
                </a:solidFill>
                <a:ea typeface="ＭＳ Ｐゴシック" charset="0"/>
                <a:cs typeface="Arial" pitchFamily="34" charset="0"/>
              </a:rPr>
              <a:t>new techniques</a:t>
            </a:r>
          </a:p>
        </p:txBody>
      </p:sp>
      <p:cxnSp>
        <p:nvCxnSpPr>
          <p:cNvPr id="5" name="Straight Arrow Connector 4"/>
          <p:cNvCxnSpPr/>
          <p:nvPr/>
        </p:nvCxnSpPr>
        <p:spPr>
          <a:xfrm flipV="1">
            <a:off x="4191000" y="4656532"/>
            <a:ext cx="1071130" cy="7686"/>
          </a:xfrm>
          <a:prstGeom prst="straightConnector1">
            <a:avLst/>
          </a:prstGeom>
          <a:ln w="28575">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Content Placeholder 3"/>
          <p:cNvSpPr txBox="1">
            <a:spLocks/>
          </p:cNvSpPr>
          <p:nvPr/>
        </p:nvSpPr>
        <p:spPr>
          <a:xfrm>
            <a:off x="468783" y="4241034"/>
            <a:ext cx="3722217" cy="830997"/>
          </a:xfrm>
          <a:prstGeom prst="rect">
            <a:avLst/>
          </a:prstGeom>
          <a:noFill/>
          <a:ln w="12700">
            <a:solidFill>
              <a:schemeClr val="tx1"/>
            </a:solidFill>
          </a:ln>
          <a:effectLst>
            <a:outerShdw blurRad="63500" sx="102000" sy="102000" algn="ctr" rotWithShape="0">
              <a:prstClr val="black">
                <a:alpha val="40000"/>
              </a:prstClr>
            </a:outerShdw>
          </a:effectLst>
        </p:spPr>
        <p:txBody>
          <a:bodyPr wrap="square">
            <a:spAutoFit/>
          </a:bodyPr>
          <a:lstStyle>
            <a:lvl1pPr marL="233363" indent="-233363" algn="l" rtl="0" eaLnBrk="1" fontAlgn="base" hangingPunct="1">
              <a:spcBef>
                <a:spcPct val="20000"/>
              </a:spcBef>
              <a:spcAft>
                <a:spcPct val="0"/>
              </a:spcAft>
              <a:buClr>
                <a:schemeClr val="bg1"/>
              </a:buClr>
              <a:buChar char="•"/>
              <a:defRPr sz="2400" b="1">
                <a:solidFill>
                  <a:schemeClr val="bg1"/>
                </a:solidFill>
                <a:latin typeface="+mn-lt"/>
                <a:ea typeface="+mn-ea"/>
                <a:cs typeface="+mn-cs"/>
              </a:defRPr>
            </a:lvl1pPr>
            <a:lvl2pPr marL="457200" indent="-223838" algn="l" rtl="0" eaLnBrk="1" fontAlgn="base" hangingPunct="1">
              <a:spcBef>
                <a:spcPct val="20000"/>
              </a:spcBef>
              <a:spcAft>
                <a:spcPct val="0"/>
              </a:spcAft>
              <a:buClr>
                <a:schemeClr val="bg1"/>
              </a:buClr>
              <a:buChar char="•"/>
              <a:defRPr sz="2200" b="1">
                <a:solidFill>
                  <a:schemeClr val="bg1"/>
                </a:solidFill>
                <a:latin typeface="+mn-lt"/>
              </a:defRPr>
            </a:lvl2pPr>
            <a:lvl3pPr marL="685800" indent="-228600" algn="l" rtl="0" eaLnBrk="1" fontAlgn="base" hangingPunct="1">
              <a:spcBef>
                <a:spcPct val="20000"/>
              </a:spcBef>
              <a:spcAft>
                <a:spcPct val="0"/>
              </a:spcAft>
              <a:buClr>
                <a:schemeClr val="bg1"/>
              </a:buClr>
              <a:buChar char="•"/>
              <a:defRPr sz="2000" b="1">
                <a:solidFill>
                  <a:schemeClr val="bg1"/>
                </a:solidFill>
                <a:latin typeface="+mn-lt"/>
              </a:defRPr>
            </a:lvl3pPr>
            <a:lvl4pPr marL="909638" indent="-228600" algn="l" rtl="0" eaLnBrk="1" fontAlgn="base" hangingPunct="1">
              <a:spcBef>
                <a:spcPct val="20000"/>
              </a:spcBef>
              <a:spcAft>
                <a:spcPct val="0"/>
              </a:spcAft>
              <a:buClr>
                <a:schemeClr val="bg1"/>
              </a:buClr>
              <a:buChar char="•"/>
              <a:defRPr sz="2000" b="1">
                <a:solidFill>
                  <a:schemeClr val="bg1"/>
                </a:solidFill>
                <a:latin typeface="+mn-lt"/>
              </a:defRPr>
            </a:lvl4pPr>
            <a:lvl5pPr marL="1143000" indent="-228600" algn="l" rtl="0" eaLnBrk="1" fontAlgn="base" hangingPunct="1">
              <a:spcBef>
                <a:spcPct val="20000"/>
              </a:spcBef>
              <a:spcAft>
                <a:spcPct val="0"/>
              </a:spcAft>
              <a:buClr>
                <a:schemeClr val="bg1"/>
              </a:buClr>
              <a:buChar char="•"/>
              <a:defRPr sz="2000" b="1">
                <a:solidFill>
                  <a:schemeClr val="bg1"/>
                </a:solidFill>
                <a:latin typeface="+mn-lt"/>
              </a:defRPr>
            </a:lvl5pPr>
            <a:lvl6pPr marL="2514600" indent="-228600" algn="l" rtl="0" eaLnBrk="1" fontAlgn="base" hangingPunct="1">
              <a:spcBef>
                <a:spcPct val="20000"/>
              </a:spcBef>
              <a:spcAft>
                <a:spcPct val="0"/>
              </a:spcAft>
              <a:buClr>
                <a:schemeClr val="bg1"/>
              </a:buClr>
              <a:buChar char="•"/>
              <a:defRPr sz="2000" b="1">
                <a:solidFill>
                  <a:schemeClr val="bg1"/>
                </a:solidFill>
                <a:latin typeface="+mn-lt"/>
              </a:defRPr>
            </a:lvl6pPr>
            <a:lvl7pPr marL="2971800" indent="-228600" algn="l" rtl="0" eaLnBrk="1" fontAlgn="base" hangingPunct="1">
              <a:spcBef>
                <a:spcPct val="20000"/>
              </a:spcBef>
              <a:spcAft>
                <a:spcPct val="0"/>
              </a:spcAft>
              <a:buClr>
                <a:schemeClr val="bg1"/>
              </a:buClr>
              <a:buChar char="•"/>
              <a:defRPr sz="2000" b="1">
                <a:solidFill>
                  <a:schemeClr val="bg1"/>
                </a:solidFill>
                <a:latin typeface="+mn-lt"/>
              </a:defRPr>
            </a:lvl7pPr>
            <a:lvl8pPr marL="3429000" indent="-228600" algn="l" rtl="0" eaLnBrk="1" fontAlgn="base" hangingPunct="1">
              <a:spcBef>
                <a:spcPct val="20000"/>
              </a:spcBef>
              <a:spcAft>
                <a:spcPct val="0"/>
              </a:spcAft>
              <a:buClr>
                <a:schemeClr val="bg1"/>
              </a:buClr>
              <a:buChar char="•"/>
              <a:defRPr sz="2000" b="1">
                <a:solidFill>
                  <a:schemeClr val="bg1"/>
                </a:solidFill>
                <a:latin typeface="+mn-lt"/>
              </a:defRPr>
            </a:lvl8pPr>
            <a:lvl9pPr marL="3886200" indent="-228600" algn="l" rtl="0" eaLnBrk="1" fontAlgn="base" hangingPunct="1">
              <a:spcBef>
                <a:spcPct val="20000"/>
              </a:spcBef>
              <a:spcAft>
                <a:spcPct val="0"/>
              </a:spcAft>
              <a:buClr>
                <a:schemeClr val="bg1"/>
              </a:buClr>
              <a:buChar char="•"/>
              <a:defRPr sz="2000" b="1">
                <a:solidFill>
                  <a:schemeClr val="bg1"/>
                </a:solidFill>
                <a:latin typeface="+mn-lt"/>
              </a:defRPr>
            </a:lvl9pPr>
          </a:lstStyle>
          <a:p>
            <a:pPr marL="290477" lvl="1" indent="0" algn="ctr">
              <a:spcBef>
                <a:spcPts val="600"/>
              </a:spcBef>
              <a:buClr>
                <a:srgbClr val="000000"/>
              </a:buClr>
              <a:buFontTx/>
              <a:buNone/>
            </a:pPr>
            <a:r>
              <a:rPr lang="en-US" sz="2400" b="0" dirty="0" smtClean="0">
                <a:solidFill>
                  <a:srgbClr val="000000"/>
                </a:solidFill>
              </a:rPr>
              <a:t>AFRL asked to lead in multiple technical areas</a:t>
            </a:r>
          </a:p>
        </p:txBody>
      </p:sp>
    </p:spTree>
    <p:extLst>
      <p:ext uri="{BB962C8B-B14F-4D97-AF65-F5344CB8AC3E}">
        <p14:creationId xmlns:p14="http://schemas.microsoft.com/office/powerpoint/2010/main" val="2227309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59" y="69060"/>
            <a:ext cx="7324166" cy="861774"/>
          </a:xfrm>
        </p:spPr>
        <p:txBody>
          <a:bodyPr wrap="square">
            <a:spAutoFit/>
          </a:bodyPr>
          <a:lstStyle/>
          <a:p>
            <a:r>
              <a:rPr lang="en-US" sz="3200" b="1" i="0" dirty="0" smtClean="0">
                <a:solidFill>
                  <a:srgbClr val="002060"/>
                </a:solidFill>
                <a:latin typeface="+mj-lt"/>
              </a:rPr>
              <a:t>Hazards From Space Objects</a:t>
            </a:r>
            <a:br>
              <a:rPr lang="en-US" sz="3200" b="1" i="0" dirty="0" smtClean="0">
                <a:solidFill>
                  <a:srgbClr val="002060"/>
                </a:solidFill>
                <a:latin typeface="+mj-lt"/>
              </a:rPr>
            </a:br>
            <a:r>
              <a:rPr lang="en-US" sz="1800" dirty="0" smtClean="0">
                <a:solidFill>
                  <a:srgbClr val="002060"/>
                </a:solidFill>
              </a:rPr>
              <a:t>Dead and Alive Objects</a:t>
            </a:r>
            <a:r>
              <a:rPr lang="en-US" sz="1800" dirty="0">
                <a:solidFill>
                  <a:srgbClr val="002060"/>
                </a:solidFill>
              </a:rPr>
              <a:t>: </a:t>
            </a:r>
            <a:r>
              <a:rPr lang="en-US" sz="1800" dirty="0" smtClean="0">
                <a:solidFill>
                  <a:srgbClr val="002060"/>
                </a:solidFill>
              </a:rPr>
              <a:t> A </a:t>
            </a:r>
            <a:r>
              <a:rPr lang="en-US" sz="1800" dirty="0">
                <a:solidFill>
                  <a:srgbClr val="002060"/>
                </a:solidFill>
              </a:rPr>
              <a:t>growing problem in all regions of </a:t>
            </a:r>
            <a:r>
              <a:rPr lang="en-US" sz="1800" dirty="0" smtClean="0">
                <a:solidFill>
                  <a:srgbClr val="002060"/>
                </a:solidFill>
              </a:rPr>
              <a:t>space</a:t>
            </a:r>
            <a:endParaRPr lang="en-US" sz="1800" b="0" i="0" dirty="0">
              <a:solidFill>
                <a:srgbClr val="002060"/>
              </a:solidFill>
            </a:endParaRPr>
          </a:p>
        </p:txBody>
      </p:sp>
      <p:pic>
        <p:nvPicPr>
          <p:cNvPr id="9" name="Picture 6"/>
          <p:cNvPicPr>
            <a:picLocks noChangeAspect="1" noChangeArrowheads="1"/>
          </p:cNvPicPr>
          <p:nvPr/>
        </p:nvPicPr>
        <p:blipFill>
          <a:blip r:embed="rId3" cstate="print"/>
          <a:srcRect/>
          <a:stretch>
            <a:fillRect/>
          </a:stretch>
        </p:blipFill>
        <p:spPr bwMode="auto">
          <a:xfrm>
            <a:off x="640080" y="1216993"/>
            <a:ext cx="3900389" cy="2999896"/>
          </a:xfrm>
          <a:prstGeom prst="rect">
            <a:avLst/>
          </a:prstGeom>
          <a:solidFill>
            <a:schemeClr val="bg1"/>
          </a:solidFill>
          <a:ln w="12700">
            <a:solidFill>
              <a:schemeClr val="tx1"/>
            </a:solidFill>
            <a:miter lim="800000"/>
            <a:headEnd type="none" w="sm" len="sm"/>
            <a:tailEnd type="none" w="sm" len="sm"/>
          </a:ln>
          <a:effectLst>
            <a:outerShdw blurRad="63500" sx="102000" sy="102000" algn="ctr" rotWithShape="0">
              <a:prstClr val="black">
                <a:alpha val="40000"/>
              </a:prstClr>
            </a:outerShdw>
          </a:effectLst>
        </p:spPr>
      </p:pic>
      <p:sp>
        <p:nvSpPr>
          <p:cNvPr id="16" name="TextBox 15"/>
          <p:cNvSpPr txBox="1"/>
          <p:nvPr/>
        </p:nvSpPr>
        <p:spPr>
          <a:xfrm>
            <a:off x="505610" y="4716833"/>
            <a:ext cx="3420932" cy="1554272"/>
          </a:xfrm>
          <a:prstGeom prst="rect">
            <a:avLst/>
          </a:prstGeom>
          <a:noFill/>
        </p:spPr>
        <p:txBody>
          <a:bodyPr wrap="square" rtlCol="0">
            <a:spAutoFit/>
          </a:bodyPr>
          <a:lstStyle/>
          <a:p>
            <a:pPr marL="176213" indent="285750">
              <a:spcBef>
                <a:spcPts val="600"/>
              </a:spcBef>
              <a:buNone/>
            </a:pPr>
            <a:r>
              <a:rPr lang="en-US" sz="1600" b="0" dirty="0" smtClean="0"/>
              <a:t>~1200  “Live” objects</a:t>
            </a:r>
          </a:p>
          <a:p>
            <a:pPr marL="176213" indent="285750">
              <a:spcBef>
                <a:spcPts val="600"/>
              </a:spcBef>
              <a:buNone/>
            </a:pPr>
            <a:r>
              <a:rPr lang="en-US" sz="1600" b="0" dirty="0" smtClean="0"/>
              <a:t>~20,000 objects  &gt;10cm</a:t>
            </a:r>
          </a:p>
          <a:p>
            <a:pPr marL="176213" indent="285750">
              <a:spcBef>
                <a:spcPts val="600"/>
              </a:spcBef>
              <a:buNone/>
            </a:pPr>
            <a:r>
              <a:rPr lang="en-US" sz="1600" b="0" dirty="0" smtClean="0"/>
              <a:t>~3-600,000 objects  &gt;1cm</a:t>
            </a:r>
          </a:p>
          <a:p>
            <a:pPr algn="ctr">
              <a:spcBef>
                <a:spcPts val="600"/>
              </a:spcBef>
              <a:buNone/>
            </a:pPr>
            <a:r>
              <a:rPr lang="en-US" sz="1600" b="1" dirty="0" smtClean="0">
                <a:solidFill>
                  <a:schemeClr val="accent6">
                    <a:lumMod val="75000"/>
                  </a:schemeClr>
                </a:solidFill>
              </a:rPr>
              <a:t>Space participants are proliferating – 43 countries today</a:t>
            </a:r>
            <a:endParaRPr lang="en-US" sz="1600" b="1" dirty="0">
              <a:solidFill>
                <a:schemeClr val="accent6">
                  <a:lumMod val="75000"/>
                </a:schemeClr>
              </a:solidFill>
            </a:endParaRPr>
          </a:p>
        </p:txBody>
      </p:sp>
      <p:graphicFrame>
        <p:nvGraphicFramePr>
          <p:cNvPr id="7" name="Table 6"/>
          <p:cNvGraphicFramePr>
            <a:graphicFrameLocks noGrp="1"/>
          </p:cNvGraphicFramePr>
          <p:nvPr>
            <p:extLst/>
          </p:nvPr>
        </p:nvGraphicFramePr>
        <p:xfrm>
          <a:off x="3980985" y="4268556"/>
          <a:ext cx="4962717" cy="2164080"/>
        </p:xfrm>
        <a:graphic>
          <a:graphicData uri="http://schemas.openxmlformats.org/drawingml/2006/table">
            <a:tbl>
              <a:tblPr firstRow="1" bandRow="1">
                <a:tableStyleId>{5C22544A-7EE6-4342-B048-85BDC9FD1C3A}</a:tableStyleId>
              </a:tblPr>
              <a:tblGrid>
                <a:gridCol w="3180142"/>
                <a:gridCol w="1782575"/>
              </a:tblGrid>
              <a:tr h="192126">
                <a:tc>
                  <a:txBody>
                    <a:bodyPr/>
                    <a:lstStyle/>
                    <a:p>
                      <a:pPr algn="ctr"/>
                      <a:r>
                        <a:rPr lang="en-US" sz="1800" dirty="0" smtClean="0">
                          <a:solidFill>
                            <a:schemeClr val="accent6">
                              <a:lumMod val="75000"/>
                            </a:schemeClr>
                          </a:solidFill>
                        </a:rPr>
                        <a:t>Sources</a:t>
                      </a:r>
                      <a:endParaRPr lang="en-US" dirty="0">
                        <a:solidFill>
                          <a:schemeClr val="accent6">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accent6">
                              <a:lumMod val="75000"/>
                            </a:schemeClr>
                          </a:solidFill>
                        </a:rPr>
                        <a:t>Sinks</a:t>
                      </a:r>
                      <a:endParaRPr lang="en-US" dirty="0">
                        <a:solidFill>
                          <a:schemeClr val="accent6">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5128">
                <a:tc>
                  <a:txBody>
                    <a:bodyPr/>
                    <a:lstStyle/>
                    <a:p>
                      <a:pPr marL="227013" marR="0" indent="-227013" algn="l" defTabSz="914400" rtl="0" eaLnBrk="1" fontAlgn="auto" latinLnBrk="0" hangingPunct="1">
                        <a:lnSpc>
                          <a:spcPct val="100000"/>
                        </a:lnSpc>
                        <a:spcBef>
                          <a:spcPts val="300"/>
                        </a:spcBef>
                        <a:spcAft>
                          <a:spcPts val="0"/>
                        </a:spcAft>
                        <a:buClrTx/>
                        <a:buSzTx/>
                        <a:buFontTx/>
                        <a:buNone/>
                        <a:tabLst/>
                        <a:defRPr/>
                      </a:pPr>
                      <a:r>
                        <a:rPr lang="en-US" sz="1200" baseline="0" dirty="0" smtClean="0"/>
                        <a:t>• New Live objects/satellites </a:t>
                      </a:r>
                    </a:p>
                    <a:p>
                      <a:pPr marL="227013" indent="-227013" algn="l">
                        <a:spcBef>
                          <a:spcPts val="300"/>
                        </a:spcBef>
                      </a:pPr>
                      <a:r>
                        <a:rPr lang="en-US" sz="1200" dirty="0" smtClean="0"/>
                        <a:t>• All space object weathering  leads to </a:t>
                      </a:r>
                      <a:r>
                        <a:rPr lang="en-US" sz="1200" baseline="0" dirty="0" smtClean="0"/>
                        <a:t>flaking, chipping, erosion</a:t>
                      </a:r>
                    </a:p>
                    <a:p>
                      <a:pPr marL="227013" indent="-227013" algn="l">
                        <a:spcBef>
                          <a:spcPts val="300"/>
                        </a:spcBef>
                      </a:pPr>
                      <a:r>
                        <a:rPr lang="en-US" sz="1200" baseline="0" dirty="0" smtClean="0"/>
                        <a:t>• Mission/deployment related debris</a:t>
                      </a:r>
                    </a:p>
                    <a:p>
                      <a:pPr marL="227013" indent="-227013" algn="l">
                        <a:spcBef>
                          <a:spcPts val="300"/>
                        </a:spcBef>
                      </a:pPr>
                      <a:r>
                        <a:rPr lang="en-US" sz="1200" baseline="0" dirty="0" smtClean="0"/>
                        <a:t>• Gravity fatigue and torqueing self destruction</a:t>
                      </a:r>
                    </a:p>
                    <a:p>
                      <a:pPr marL="227013" indent="-227013" algn="l">
                        <a:spcBef>
                          <a:spcPts val="300"/>
                        </a:spcBef>
                      </a:pPr>
                      <a:r>
                        <a:rPr lang="en-US" sz="1200" baseline="0" dirty="0" smtClean="0"/>
                        <a:t>• Dead objects/debris and explosions</a:t>
                      </a:r>
                    </a:p>
                    <a:p>
                      <a:pPr marL="227013" indent="-227013" algn="l">
                        <a:spcBef>
                          <a:spcPts val="300"/>
                        </a:spcBef>
                      </a:pPr>
                      <a:r>
                        <a:rPr lang="en-US" sz="1200" baseline="0" dirty="0" smtClean="0"/>
                        <a:t>• Fretting fatigue causing structural failure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1" dirty="0" smtClean="0">
                          <a:solidFill>
                            <a:schemeClr val="accent6">
                              <a:lumMod val="75000"/>
                            </a:schemeClr>
                          </a:solidFill>
                        </a:rPr>
                        <a:t>De-orbiting objects:</a:t>
                      </a:r>
                    </a:p>
                    <a:p>
                      <a:pPr algn="ctr"/>
                      <a:r>
                        <a:rPr lang="en-US" sz="1400" baseline="0" dirty="0" smtClean="0"/>
                        <a:t>Space environment and/or gravitationally  induced perturbations about </a:t>
                      </a:r>
                      <a:r>
                        <a:rPr lang="en-US" sz="1400" b="1" i="1" baseline="0" dirty="0" smtClean="0">
                          <a:solidFill>
                            <a:schemeClr val="accent6"/>
                          </a:solidFill>
                        </a:rPr>
                        <a:t>1-3 per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3" name="Picture 4" descr="C:\Users\hogge\Desktop\Spacedebris_small.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0953" y="1089981"/>
            <a:ext cx="3935581" cy="27549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82927" y="1532589"/>
            <a:ext cx="1784733" cy="646331"/>
          </a:xfrm>
          <a:prstGeom prst="rect">
            <a:avLst/>
          </a:prstGeom>
          <a:noFill/>
        </p:spPr>
        <p:txBody>
          <a:bodyPr wrap="square" rtlCol="0">
            <a:spAutoFit/>
          </a:bodyPr>
          <a:lstStyle/>
          <a:p>
            <a:pPr algn="ctr">
              <a:buNone/>
            </a:pPr>
            <a:r>
              <a:rPr lang="en-US" sz="1200" b="0" dirty="0" smtClean="0"/>
              <a:t>Before the Iridium-Cosmos collision and the Chinese ASAT test</a:t>
            </a:r>
            <a:endParaRPr lang="en-US" sz="1200" b="0" dirty="0"/>
          </a:p>
        </p:txBody>
      </p:sp>
      <p:sp>
        <p:nvSpPr>
          <p:cNvPr id="11" name="TextBox 10"/>
          <p:cNvSpPr txBox="1"/>
          <p:nvPr/>
        </p:nvSpPr>
        <p:spPr>
          <a:xfrm rot="16200000">
            <a:off x="3765541" y="2341068"/>
            <a:ext cx="2184405" cy="276999"/>
          </a:xfrm>
          <a:prstGeom prst="rect">
            <a:avLst/>
          </a:prstGeom>
          <a:solidFill>
            <a:schemeClr val="bg1"/>
          </a:solidFill>
        </p:spPr>
        <p:txBody>
          <a:bodyPr wrap="square" rtlCol="0">
            <a:spAutoFit/>
          </a:bodyPr>
          <a:lstStyle/>
          <a:p>
            <a:pPr algn="ctr">
              <a:buNone/>
            </a:pPr>
            <a:r>
              <a:rPr lang="en-US" sz="1200" dirty="0" smtClean="0"/>
              <a:t>Spatial Density (1/km</a:t>
            </a:r>
            <a:r>
              <a:rPr lang="en-US" sz="1200" baseline="30000" dirty="0" smtClean="0"/>
              <a:t>3</a:t>
            </a:r>
            <a:r>
              <a:rPr lang="en-US" sz="1200" dirty="0" smtClean="0"/>
              <a:t>)</a:t>
            </a:r>
            <a:endParaRPr lang="en-US" sz="1200" dirty="0"/>
          </a:p>
        </p:txBody>
      </p:sp>
      <p:sp>
        <p:nvSpPr>
          <p:cNvPr id="3" name="TextBox 2"/>
          <p:cNvSpPr txBox="1"/>
          <p:nvPr/>
        </p:nvSpPr>
        <p:spPr>
          <a:xfrm>
            <a:off x="5155261" y="3709773"/>
            <a:ext cx="3745735" cy="276999"/>
          </a:xfrm>
          <a:prstGeom prst="rect">
            <a:avLst/>
          </a:prstGeom>
          <a:solidFill>
            <a:schemeClr val="bg1"/>
          </a:solidFill>
        </p:spPr>
        <p:txBody>
          <a:bodyPr wrap="square" rtlCol="0">
            <a:spAutoFit/>
          </a:bodyPr>
          <a:lstStyle/>
          <a:p>
            <a:pPr algn="ctr">
              <a:buNone/>
            </a:pPr>
            <a:r>
              <a:rPr lang="en-US" sz="1200" dirty="0" smtClean="0"/>
              <a:t>Estimated Altitude Debris Distribution (km)</a:t>
            </a:r>
            <a:endParaRPr lang="en-US" sz="1200" dirty="0"/>
          </a:p>
        </p:txBody>
      </p:sp>
      <p:sp>
        <p:nvSpPr>
          <p:cNvPr id="5" name="Rectangle 4"/>
          <p:cNvSpPr/>
          <p:nvPr/>
        </p:nvSpPr>
        <p:spPr bwMode="auto">
          <a:xfrm>
            <a:off x="5633545" y="1376980"/>
            <a:ext cx="1009626" cy="2173044"/>
          </a:xfrm>
          <a:prstGeom prst="rect">
            <a:avLst/>
          </a:prstGeom>
          <a:solidFill>
            <a:srgbClr val="FF9B9B">
              <a:alpha val="40000"/>
            </a:srgbClr>
          </a:solidFill>
          <a:ln w="9525" cap="flat" cmpd="sng" algn="ctr">
            <a:noFill/>
            <a:prstDash val="solid"/>
            <a:round/>
            <a:headEnd type="none" w="med" len="med"/>
            <a:tailEnd type="none" w="med" len="med"/>
          </a:ln>
          <a:effectLst>
            <a:softEdge rad="63500"/>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5707116" y="3153104"/>
            <a:ext cx="651641" cy="276999"/>
          </a:xfrm>
          <a:prstGeom prst="rect">
            <a:avLst/>
          </a:prstGeom>
          <a:noFill/>
        </p:spPr>
        <p:txBody>
          <a:bodyPr wrap="square" rtlCol="0">
            <a:spAutoFit/>
          </a:bodyPr>
          <a:lstStyle/>
          <a:p>
            <a:pPr>
              <a:buNone/>
            </a:pPr>
            <a:r>
              <a:rPr lang="en-US" sz="1200" b="0" dirty="0" smtClean="0"/>
              <a:t>~LEO</a:t>
            </a:r>
            <a:endParaRPr lang="en-US" sz="1200" b="0" dirty="0"/>
          </a:p>
        </p:txBody>
      </p:sp>
      <p:sp>
        <p:nvSpPr>
          <p:cNvPr id="14" name="TextBox 13"/>
          <p:cNvSpPr txBox="1"/>
          <p:nvPr/>
        </p:nvSpPr>
        <p:spPr>
          <a:xfrm>
            <a:off x="7845971" y="2338552"/>
            <a:ext cx="651641" cy="276999"/>
          </a:xfrm>
          <a:prstGeom prst="rect">
            <a:avLst/>
          </a:prstGeom>
          <a:noFill/>
        </p:spPr>
        <p:txBody>
          <a:bodyPr wrap="square" rtlCol="0">
            <a:spAutoFit/>
          </a:bodyPr>
          <a:lstStyle/>
          <a:p>
            <a:pPr>
              <a:buNone/>
            </a:pPr>
            <a:r>
              <a:rPr lang="en-US" sz="1200" b="0" dirty="0" smtClean="0"/>
              <a:t>~GEO</a:t>
            </a:r>
            <a:endParaRPr lang="en-US" sz="1200" b="0" dirty="0"/>
          </a:p>
        </p:txBody>
      </p:sp>
      <p:sp>
        <p:nvSpPr>
          <p:cNvPr id="17" name="Rectangle 16"/>
          <p:cNvSpPr/>
          <p:nvPr/>
        </p:nvSpPr>
        <p:spPr bwMode="auto">
          <a:xfrm>
            <a:off x="8369449" y="1398494"/>
            <a:ext cx="182879" cy="2117216"/>
          </a:xfrm>
          <a:prstGeom prst="rect">
            <a:avLst/>
          </a:prstGeom>
          <a:solidFill>
            <a:srgbClr val="FF9B9B">
              <a:alpha val="40000"/>
            </a:srgbClr>
          </a:solidFill>
          <a:ln w="9525" cap="flat" cmpd="sng" algn="ctr">
            <a:noFill/>
            <a:prstDash val="solid"/>
            <a:round/>
            <a:headEnd type="none" w="med" len="med"/>
            <a:tailEnd type="none" w="med" len="med"/>
          </a:ln>
          <a:effectLst>
            <a:softEdge rad="31750"/>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07339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bwMode="auto">
          <a:xfrm>
            <a:off x="2329578" y="1206591"/>
            <a:ext cx="2238120" cy="3739419"/>
          </a:xfrm>
          <a:prstGeom prst="rect">
            <a:avLst/>
          </a:prstGeom>
          <a:solidFill>
            <a:schemeClr val="tx1">
              <a:lumMod val="85000"/>
              <a:lumOff val="1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65" name="Rectangle 64"/>
          <p:cNvSpPr/>
          <p:nvPr/>
        </p:nvSpPr>
        <p:spPr bwMode="auto">
          <a:xfrm>
            <a:off x="4607812" y="1206591"/>
            <a:ext cx="2238120" cy="3739419"/>
          </a:xfrm>
          <a:prstGeom prst="rect">
            <a:avLst/>
          </a:prstGeom>
          <a:solidFill>
            <a:schemeClr val="tx1">
              <a:lumMod val="75000"/>
              <a:lumOff val="2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66" name="Rectangle 65"/>
          <p:cNvSpPr/>
          <p:nvPr/>
        </p:nvSpPr>
        <p:spPr bwMode="auto">
          <a:xfrm>
            <a:off x="6876995" y="1206591"/>
            <a:ext cx="2238120" cy="3739419"/>
          </a:xfrm>
          <a:prstGeom prst="rect">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pic>
        <p:nvPicPr>
          <p:cNvPr id="62" name="Picture 2" descr="C:\Users\murraykj\AppData\Local\Microsoft\Windows\Temporary Internet Files\Content.IE5\2P68MHB2\MP9004424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953" y="2070331"/>
            <a:ext cx="1432765" cy="1364710"/>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bwMode="auto">
          <a:xfrm>
            <a:off x="52052" y="1206591"/>
            <a:ext cx="2238120" cy="3739419"/>
          </a:xfrm>
          <a:prstGeom prst="rect">
            <a:avLst/>
          </a:prstGeom>
          <a:solidFill>
            <a:schemeClr val="tx1">
              <a:lumMod val="95000"/>
              <a:lumOff val="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pic>
        <p:nvPicPr>
          <p:cNvPr id="2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300"/>
          <a:stretch/>
        </p:blipFill>
        <p:spPr bwMode="auto">
          <a:xfrm flipH="1">
            <a:off x="7109747" y="2000680"/>
            <a:ext cx="1772616" cy="139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7138" name="Rectangle 2"/>
          <p:cNvSpPr>
            <a:spLocks noGrp="1" noChangeArrowheads="1"/>
          </p:cNvSpPr>
          <p:nvPr>
            <p:ph type="title"/>
          </p:nvPr>
        </p:nvSpPr>
        <p:spPr>
          <a:xfrm>
            <a:off x="950259" y="58333"/>
            <a:ext cx="7324166" cy="997316"/>
          </a:xfrm>
          <a:prstGeom prst="rect">
            <a:avLst/>
          </a:prstGeom>
        </p:spPr>
        <p:txBody>
          <a:bodyPr/>
          <a:lstStyle/>
          <a:p>
            <a:pPr eaLnBrk="1" hangingPunct="1">
              <a:defRPr/>
            </a:pPr>
            <a:r>
              <a:rPr lang="en-US" sz="3200" b="1" i="0" dirty="0" smtClean="0">
                <a:solidFill>
                  <a:schemeClr val="accent6">
                    <a:lumMod val="75000"/>
                  </a:schemeClr>
                </a:solidFill>
              </a:rPr>
              <a:t>GEO </a:t>
            </a:r>
            <a:r>
              <a:rPr lang="en-US" sz="3200" b="1" i="0" dirty="0">
                <a:solidFill>
                  <a:schemeClr val="accent6">
                    <a:lumMod val="75000"/>
                  </a:schemeClr>
                </a:solidFill>
              </a:rPr>
              <a:t>B</a:t>
            </a:r>
            <a:r>
              <a:rPr lang="en-US" sz="3200" b="1" i="0" dirty="0" smtClean="0">
                <a:solidFill>
                  <a:schemeClr val="accent6">
                    <a:lumMod val="75000"/>
                  </a:schemeClr>
                </a:solidFill>
              </a:rPr>
              <a:t>elt Awareness: </a:t>
            </a:r>
            <a:br>
              <a:rPr lang="en-US" sz="3200" b="1" i="0" dirty="0" smtClean="0">
                <a:solidFill>
                  <a:schemeClr val="accent6">
                    <a:lumMod val="75000"/>
                  </a:schemeClr>
                </a:solidFill>
              </a:rPr>
            </a:br>
            <a:r>
              <a:rPr lang="en-US" sz="1800" b="1" i="0" dirty="0" smtClean="0">
                <a:solidFill>
                  <a:schemeClr val="accent6">
                    <a:lumMod val="75000"/>
                  </a:schemeClr>
                </a:solidFill>
              </a:rPr>
              <a:t>Non-Resolved </a:t>
            </a:r>
            <a:r>
              <a:rPr lang="en-US" sz="1800" b="1" i="0" dirty="0">
                <a:solidFill>
                  <a:schemeClr val="accent6">
                    <a:lumMod val="75000"/>
                  </a:schemeClr>
                </a:solidFill>
              </a:rPr>
              <a:t>Signature </a:t>
            </a:r>
            <a:r>
              <a:rPr lang="en-US" sz="1800" b="1" i="0" dirty="0" smtClean="0">
                <a:solidFill>
                  <a:schemeClr val="accent6">
                    <a:lumMod val="75000"/>
                  </a:schemeClr>
                </a:solidFill>
              </a:rPr>
              <a:t>Exploitation</a:t>
            </a:r>
          </a:p>
        </p:txBody>
      </p:sp>
      <p:pic>
        <p:nvPicPr>
          <p:cNvPr id="24" name="Picture 7"/>
          <p:cNvPicPr>
            <a:picLocks noChangeAspect="1" noChangeArrowheads="1"/>
          </p:cNvPicPr>
          <p:nvPr/>
        </p:nvPicPr>
        <p:blipFill>
          <a:blip r:embed="rId5" cstate="print"/>
          <a:srcRect t="568" r="18721" b="32679"/>
          <a:stretch>
            <a:fillRect/>
          </a:stretch>
        </p:blipFill>
        <p:spPr bwMode="auto">
          <a:xfrm>
            <a:off x="132133" y="1533964"/>
            <a:ext cx="876595" cy="589342"/>
          </a:xfrm>
          <a:prstGeom prst="rect">
            <a:avLst/>
          </a:prstGeom>
          <a:noFill/>
          <a:ln w="9525">
            <a:noFill/>
            <a:miter lim="800000"/>
            <a:headEnd/>
            <a:tailEnd/>
          </a:ln>
          <a:effectLst/>
        </p:spPr>
      </p:pic>
      <p:pic>
        <p:nvPicPr>
          <p:cNvPr id="25" name="Picture 8"/>
          <p:cNvPicPr>
            <a:picLocks noChangeAspect="1" noChangeArrowheads="1"/>
          </p:cNvPicPr>
          <p:nvPr/>
        </p:nvPicPr>
        <p:blipFill>
          <a:blip r:embed="rId6" cstate="print"/>
          <a:srcRect l="3617" r="1058" b="46586"/>
          <a:stretch>
            <a:fillRect/>
          </a:stretch>
        </p:blipFill>
        <p:spPr bwMode="auto">
          <a:xfrm>
            <a:off x="1049665" y="1341107"/>
            <a:ext cx="1084532" cy="453015"/>
          </a:xfrm>
          <a:prstGeom prst="rect">
            <a:avLst/>
          </a:prstGeom>
          <a:noFill/>
          <a:ln w="9525">
            <a:noFill/>
            <a:miter lim="800000"/>
            <a:headEnd/>
            <a:tailEnd/>
          </a:ln>
          <a:effectLst/>
        </p:spPr>
      </p:pic>
      <p:sp>
        <p:nvSpPr>
          <p:cNvPr id="31" name="Arc 30"/>
          <p:cNvSpPr/>
          <p:nvPr/>
        </p:nvSpPr>
        <p:spPr bwMode="auto">
          <a:xfrm>
            <a:off x="598584" y="1574666"/>
            <a:ext cx="2121408" cy="658368"/>
          </a:xfrm>
          <a:prstGeom prst="arc">
            <a:avLst>
              <a:gd name="adj1" fmla="val 10908987"/>
              <a:gd name="adj2" fmla="val 15689857"/>
            </a:avLst>
          </a:prstGeom>
          <a:noFill/>
          <a:ln w="12700" cap="flat" cmpd="sng" algn="ctr">
            <a:solidFill>
              <a:srgbClr val="FF00FF"/>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33" name="TextBox 32"/>
          <p:cNvSpPr txBox="1"/>
          <p:nvPr/>
        </p:nvSpPr>
        <p:spPr>
          <a:xfrm>
            <a:off x="396127" y="4527725"/>
            <a:ext cx="1481328" cy="338554"/>
          </a:xfrm>
          <a:prstGeom prst="rect">
            <a:avLst/>
          </a:prstGeom>
          <a:solidFill>
            <a:schemeClr val="tx1">
              <a:lumMod val="95000"/>
              <a:lumOff val="5000"/>
              <a:alpha val="95000"/>
            </a:schemeClr>
          </a:solidFill>
        </p:spPr>
        <p:txBody>
          <a:bodyPr wrap="square" rtlCol="0">
            <a:spAutoFit/>
          </a:bodyPr>
          <a:lstStyle/>
          <a:p>
            <a:pPr algn="ctr"/>
            <a:r>
              <a:rPr lang="en-US" sz="1600" b="1" i="1" dirty="0" smtClean="0">
                <a:solidFill>
                  <a:srgbClr val="FFFF00"/>
                </a:solidFill>
                <a:latin typeface="Calibri" panose="020F0502020204030204" pitchFamily="34" charset="0"/>
              </a:rPr>
              <a:t>Sensors</a:t>
            </a:r>
            <a:endParaRPr lang="en-US" sz="1600" b="1" i="1" dirty="0">
              <a:solidFill>
                <a:srgbClr val="FFFF00"/>
              </a:solidFill>
              <a:latin typeface="Calibri" panose="020F0502020204030204" pitchFamily="34" charset="0"/>
            </a:endParaRPr>
          </a:p>
        </p:txBody>
      </p:sp>
      <p:sp>
        <p:nvSpPr>
          <p:cNvPr id="34" name="TextBox 33"/>
          <p:cNvSpPr txBox="1"/>
          <p:nvPr/>
        </p:nvSpPr>
        <p:spPr>
          <a:xfrm>
            <a:off x="7388139" y="4281504"/>
            <a:ext cx="1234440" cy="584775"/>
          </a:xfrm>
          <a:prstGeom prst="rect">
            <a:avLst/>
          </a:prstGeom>
          <a:solidFill>
            <a:schemeClr val="tx1">
              <a:lumMod val="95000"/>
              <a:lumOff val="5000"/>
              <a:alpha val="95000"/>
            </a:schemeClr>
          </a:solidFill>
        </p:spPr>
        <p:txBody>
          <a:bodyPr wrap="square" rtlCol="0">
            <a:spAutoFit/>
          </a:bodyPr>
          <a:lstStyle/>
          <a:p>
            <a:pPr algn="ctr"/>
            <a:r>
              <a:rPr lang="en-US" sz="1600" b="1" i="1" dirty="0" smtClean="0">
                <a:solidFill>
                  <a:srgbClr val="FFFF00"/>
                </a:solidFill>
                <a:latin typeface="Calibri" panose="020F0502020204030204" pitchFamily="34" charset="0"/>
              </a:rPr>
              <a:t>SSA</a:t>
            </a:r>
          </a:p>
          <a:p>
            <a:pPr algn="ctr"/>
            <a:r>
              <a:rPr lang="en-US" sz="1600" b="1" i="1" dirty="0" smtClean="0">
                <a:solidFill>
                  <a:srgbClr val="FFFF00"/>
                </a:solidFill>
                <a:latin typeface="Calibri" panose="020F0502020204030204" pitchFamily="34" charset="0"/>
              </a:rPr>
              <a:t>Information</a:t>
            </a:r>
            <a:endParaRPr lang="en-US" sz="1400" b="1" i="1" dirty="0">
              <a:solidFill>
                <a:srgbClr val="FFFF00"/>
              </a:solidFill>
              <a:latin typeface="Calibri" panose="020F0502020204030204" pitchFamily="34" charset="0"/>
            </a:endParaRPr>
          </a:p>
        </p:txBody>
      </p:sp>
      <p:pic>
        <p:nvPicPr>
          <p:cNvPr id="19" name="Picture 2"/>
          <p:cNvPicPr>
            <a:picLocks noChangeAspect="1" noChangeArrowheads="1"/>
          </p:cNvPicPr>
          <p:nvPr/>
        </p:nvPicPr>
        <p:blipFill rotWithShape="1">
          <a:blip r:embed="rId7" cstate="print"/>
          <a:srcRect l="25179" t="47826" r="25445" b="1"/>
          <a:stretch/>
        </p:blipFill>
        <p:spPr bwMode="auto">
          <a:xfrm>
            <a:off x="2446022" y="2222027"/>
            <a:ext cx="2028866" cy="1061319"/>
          </a:xfrm>
          <a:prstGeom prst="rect">
            <a:avLst/>
          </a:prstGeom>
          <a:solidFill>
            <a:schemeClr val="bg1"/>
          </a:solidFill>
          <a:ln w="9525">
            <a:noFill/>
            <a:miter lim="800000"/>
            <a:headEnd/>
            <a:tailEnd/>
          </a:ln>
          <a:effectLst/>
        </p:spPr>
      </p:pic>
      <p:pic>
        <p:nvPicPr>
          <p:cNvPr id="42" name="Picture 17" descr="0221081354"/>
          <p:cNvPicPr>
            <a:picLocks noChangeAspect="1" noChangeArrowheads="1"/>
          </p:cNvPicPr>
          <p:nvPr/>
        </p:nvPicPr>
        <p:blipFill>
          <a:blip r:embed="rId8" cstate="print"/>
          <a:srcRect l="16559" t="9982" b="5432"/>
          <a:stretch>
            <a:fillRect/>
          </a:stretch>
        </p:blipFill>
        <p:spPr bwMode="auto">
          <a:xfrm>
            <a:off x="392562" y="2200426"/>
            <a:ext cx="1576810" cy="1158200"/>
          </a:xfrm>
          <a:prstGeom prst="rect">
            <a:avLst/>
          </a:prstGeom>
          <a:noFill/>
          <a:ln w="9525">
            <a:noFill/>
            <a:miter lim="800000"/>
            <a:headEnd/>
            <a:tailEnd/>
          </a:ln>
        </p:spPr>
      </p:pic>
      <p:sp>
        <p:nvSpPr>
          <p:cNvPr id="43" name="TextBox 42"/>
          <p:cNvSpPr txBox="1"/>
          <p:nvPr/>
        </p:nvSpPr>
        <p:spPr>
          <a:xfrm>
            <a:off x="253897" y="3450507"/>
            <a:ext cx="1848551" cy="584775"/>
          </a:xfrm>
          <a:prstGeom prst="rect">
            <a:avLst/>
          </a:prstGeom>
          <a:solidFill>
            <a:schemeClr val="tx1">
              <a:lumMod val="95000"/>
              <a:lumOff val="5000"/>
              <a:alpha val="95000"/>
            </a:schemeClr>
          </a:solidFill>
        </p:spPr>
        <p:txBody>
          <a:bodyPr wrap="square" rtlCol="0">
            <a:spAutoFit/>
          </a:bodyPr>
          <a:lstStyle/>
          <a:p>
            <a:pPr algn="ctr"/>
            <a:r>
              <a:rPr lang="en-US" sz="1600" i="1" dirty="0" smtClean="0">
                <a:solidFill>
                  <a:schemeClr val="bg1"/>
                </a:solidFill>
                <a:latin typeface="Calibri" panose="020F0502020204030204" pitchFamily="34" charset="0"/>
              </a:rPr>
              <a:t>Ground Telescopes (e.g. Raven)</a:t>
            </a:r>
            <a:endParaRPr lang="en-US" sz="1600" i="1" dirty="0">
              <a:solidFill>
                <a:schemeClr val="bg1"/>
              </a:solidFill>
              <a:latin typeface="Calibri" panose="020F0502020204030204" pitchFamily="34" charset="0"/>
            </a:endParaRPr>
          </a:p>
        </p:txBody>
      </p:sp>
      <p:sp>
        <p:nvSpPr>
          <p:cNvPr id="32" name="Right Arrow 31"/>
          <p:cNvSpPr/>
          <p:nvPr/>
        </p:nvSpPr>
        <p:spPr bwMode="auto">
          <a:xfrm>
            <a:off x="2102449" y="2887899"/>
            <a:ext cx="547514" cy="347018"/>
          </a:xfrm>
          <a:prstGeom prst="rightArrow">
            <a:avLst/>
          </a:prstGeom>
          <a:solidFill>
            <a:srgbClr val="7030A0"/>
          </a:solidFill>
          <a:ln w="12700" cap="flat" cmpd="sng" algn="ctr">
            <a:solidFill>
              <a:schemeClr val="accent1">
                <a:lumMod val="20000"/>
                <a:lumOff val="8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44" name="Right Arrow 43"/>
          <p:cNvSpPr/>
          <p:nvPr/>
        </p:nvSpPr>
        <p:spPr bwMode="auto">
          <a:xfrm>
            <a:off x="4386929" y="2887899"/>
            <a:ext cx="547514" cy="347018"/>
          </a:xfrm>
          <a:prstGeom prst="rightArrow">
            <a:avLst/>
          </a:prstGeom>
          <a:solidFill>
            <a:srgbClr val="7030A0"/>
          </a:solidFill>
          <a:ln w="12700" cap="flat" cmpd="sng" algn="ctr">
            <a:solidFill>
              <a:schemeClr val="accent1">
                <a:lumMod val="20000"/>
                <a:lumOff val="8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46" name="Right Arrow 45"/>
          <p:cNvSpPr/>
          <p:nvPr/>
        </p:nvSpPr>
        <p:spPr bwMode="auto">
          <a:xfrm>
            <a:off x="6725951" y="2887899"/>
            <a:ext cx="547514" cy="347018"/>
          </a:xfrm>
          <a:prstGeom prst="rightArrow">
            <a:avLst/>
          </a:prstGeom>
          <a:solidFill>
            <a:srgbClr val="7030A0"/>
          </a:solidFill>
          <a:ln w="12700" cap="flat" cmpd="sng" algn="ctr">
            <a:solidFill>
              <a:schemeClr val="accent1">
                <a:lumMod val="20000"/>
                <a:lumOff val="8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sp>
        <p:nvSpPr>
          <p:cNvPr id="47" name="TextBox 46"/>
          <p:cNvSpPr txBox="1"/>
          <p:nvPr/>
        </p:nvSpPr>
        <p:spPr>
          <a:xfrm>
            <a:off x="7366310" y="3413461"/>
            <a:ext cx="1203748" cy="338554"/>
          </a:xfrm>
          <a:prstGeom prst="rect">
            <a:avLst/>
          </a:prstGeom>
          <a:noFill/>
        </p:spPr>
        <p:txBody>
          <a:bodyPr wrap="square" rtlCol="0">
            <a:spAutoFit/>
          </a:bodyPr>
          <a:lstStyle/>
          <a:p>
            <a:pPr algn="ctr"/>
            <a:r>
              <a:rPr lang="en-US" sz="1600" i="1" dirty="0" smtClean="0">
                <a:solidFill>
                  <a:schemeClr val="bg1"/>
                </a:solidFill>
                <a:latin typeface="Calibri" panose="020F0502020204030204" pitchFamily="34" charset="0"/>
              </a:rPr>
              <a:t>Analysts</a:t>
            </a:r>
            <a:endParaRPr lang="en-US" sz="1600" i="1" dirty="0">
              <a:solidFill>
                <a:schemeClr val="bg1"/>
              </a:solidFill>
              <a:latin typeface="Calibri" panose="020F0502020204030204" pitchFamily="34" charset="0"/>
            </a:endParaRPr>
          </a:p>
        </p:txBody>
      </p:sp>
      <p:sp>
        <p:nvSpPr>
          <p:cNvPr id="28" name="TextBox 27"/>
          <p:cNvSpPr txBox="1"/>
          <p:nvPr/>
        </p:nvSpPr>
        <p:spPr>
          <a:xfrm>
            <a:off x="387708" y="5129895"/>
            <a:ext cx="8436623" cy="369332"/>
          </a:xfrm>
          <a:prstGeom prst="rect">
            <a:avLst/>
          </a:prstGeom>
          <a:solidFill>
            <a:srgbClr val="FFFFB7"/>
          </a:solidFill>
          <a:ln w="12700">
            <a:solidFill>
              <a:schemeClr val="tx1"/>
            </a:solidFill>
          </a:ln>
        </p:spPr>
        <p:txBody>
          <a:bodyPr wrap="square" rtlCol="0">
            <a:spAutoFit/>
          </a:bodyPr>
          <a:lstStyle/>
          <a:p>
            <a:r>
              <a:rPr lang="en-US" dirty="0" smtClean="0"/>
              <a:t>Several </a:t>
            </a:r>
            <a:r>
              <a:rPr lang="en-US" dirty="0"/>
              <a:t>characteristics can be </a:t>
            </a:r>
            <a:r>
              <a:rPr lang="en-US" dirty="0" smtClean="0"/>
              <a:t>inferred from</a:t>
            </a:r>
            <a:r>
              <a:rPr lang="en-US" sz="1800" dirty="0" smtClean="0"/>
              <a:t> non-resolved satellite measurements</a:t>
            </a:r>
            <a:endParaRPr lang="en-US" sz="1800" dirty="0"/>
          </a:p>
        </p:txBody>
      </p:sp>
      <p:pic>
        <p:nvPicPr>
          <p:cNvPr id="29" name="Picture 28"/>
          <p:cNvPicPr>
            <a:picLocks noChangeAspect="1" noChangeArrowheads="1"/>
          </p:cNvPicPr>
          <p:nvPr/>
        </p:nvPicPr>
        <p:blipFill>
          <a:blip r:embed="rId9" cstate="print"/>
          <a:srcRect/>
          <a:stretch>
            <a:fillRect/>
          </a:stretch>
        </p:blipFill>
        <p:spPr bwMode="auto">
          <a:xfrm>
            <a:off x="4541794" y="5499227"/>
            <a:ext cx="1176532" cy="1037541"/>
          </a:xfrm>
          <a:prstGeom prst="rect">
            <a:avLst/>
          </a:prstGeom>
          <a:noFill/>
          <a:ln w="9525">
            <a:noFill/>
            <a:miter lim="800000"/>
            <a:headEnd/>
            <a:tailEnd/>
          </a:ln>
          <a:effectLst/>
        </p:spPr>
      </p:pic>
      <p:pic>
        <p:nvPicPr>
          <p:cNvPr id="30" name="Picture 29"/>
          <p:cNvPicPr>
            <a:picLocks noChangeAspect="1" noChangeArrowheads="1"/>
          </p:cNvPicPr>
          <p:nvPr/>
        </p:nvPicPr>
        <p:blipFill>
          <a:blip r:embed="rId10" cstate="print"/>
          <a:srcRect/>
          <a:stretch>
            <a:fillRect/>
          </a:stretch>
        </p:blipFill>
        <p:spPr bwMode="auto">
          <a:xfrm>
            <a:off x="5678245" y="5549745"/>
            <a:ext cx="1233692" cy="985493"/>
          </a:xfrm>
          <a:prstGeom prst="rect">
            <a:avLst/>
          </a:prstGeom>
          <a:noFill/>
          <a:ln w="9525">
            <a:noFill/>
            <a:miter lim="800000"/>
            <a:headEnd/>
            <a:tailEnd/>
          </a:ln>
          <a:effectLst/>
        </p:spPr>
      </p:pic>
      <p:pic>
        <p:nvPicPr>
          <p:cNvPr id="36" name="Picture 35"/>
          <p:cNvPicPr>
            <a:picLocks noChangeAspect="1" noChangeArrowheads="1"/>
          </p:cNvPicPr>
          <p:nvPr/>
        </p:nvPicPr>
        <p:blipFill>
          <a:blip r:embed="rId11" cstate="print"/>
          <a:srcRect/>
          <a:stretch>
            <a:fillRect/>
          </a:stretch>
        </p:blipFill>
        <p:spPr bwMode="auto">
          <a:xfrm>
            <a:off x="6870043" y="5549650"/>
            <a:ext cx="1145270" cy="985683"/>
          </a:xfrm>
          <a:prstGeom prst="rect">
            <a:avLst/>
          </a:prstGeom>
          <a:noFill/>
          <a:ln w="9525">
            <a:noFill/>
            <a:miter lim="800000"/>
            <a:headEnd/>
            <a:tailEnd/>
          </a:ln>
          <a:effectLst/>
        </p:spPr>
      </p:pic>
      <p:pic>
        <p:nvPicPr>
          <p:cNvPr id="37" name="Picture 36"/>
          <p:cNvPicPr>
            <a:picLocks noChangeAspect="1" noChangeArrowheads="1"/>
          </p:cNvPicPr>
          <p:nvPr/>
        </p:nvPicPr>
        <p:blipFill>
          <a:blip r:embed="rId12" cstate="print"/>
          <a:srcRect/>
          <a:stretch>
            <a:fillRect/>
          </a:stretch>
        </p:blipFill>
        <p:spPr bwMode="auto">
          <a:xfrm>
            <a:off x="3378796" y="5548214"/>
            <a:ext cx="1147686" cy="988554"/>
          </a:xfrm>
          <a:prstGeom prst="rect">
            <a:avLst/>
          </a:prstGeom>
          <a:noFill/>
          <a:ln w="9525">
            <a:noFill/>
            <a:miter lim="800000"/>
            <a:headEnd/>
            <a:tailEnd/>
          </a:ln>
          <a:effectLst/>
        </p:spPr>
      </p:pic>
      <p:pic>
        <p:nvPicPr>
          <p:cNvPr id="45" name="Picture 44"/>
          <p:cNvPicPr>
            <a:picLocks noChangeAspect="1" noChangeArrowheads="1"/>
          </p:cNvPicPr>
          <p:nvPr/>
        </p:nvPicPr>
        <p:blipFill>
          <a:blip r:embed="rId13" cstate="print"/>
          <a:srcRect/>
          <a:stretch>
            <a:fillRect/>
          </a:stretch>
        </p:blipFill>
        <p:spPr bwMode="auto">
          <a:xfrm>
            <a:off x="1100828" y="5548214"/>
            <a:ext cx="1151984" cy="988554"/>
          </a:xfrm>
          <a:prstGeom prst="rect">
            <a:avLst/>
          </a:prstGeom>
          <a:noFill/>
          <a:ln w="9525">
            <a:noFill/>
            <a:miter lim="800000"/>
            <a:headEnd/>
            <a:tailEnd/>
          </a:ln>
          <a:effectLst/>
        </p:spPr>
      </p:pic>
      <p:pic>
        <p:nvPicPr>
          <p:cNvPr id="49" name="Picture 48"/>
          <p:cNvPicPr>
            <a:picLocks noChangeAspect="1" noChangeArrowheads="1"/>
          </p:cNvPicPr>
          <p:nvPr/>
        </p:nvPicPr>
        <p:blipFill>
          <a:blip r:embed="rId14" cstate="print"/>
          <a:srcRect/>
          <a:stretch>
            <a:fillRect/>
          </a:stretch>
        </p:blipFill>
        <p:spPr bwMode="auto">
          <a:xfrm>
            <a:off x="7977488" y="5556636"/>
            <a:ext cx="1157182" cy="971711"/>
          </a:xfrm>
          <a:prstGeom prst="rect">
            <a:avLst/>
          </a:prstGeom>
          <a:noFill/>
          <a:ln w="9525">
            <a:noFill/>
            <a:miter lim="800000"/>
            <a:headEnd/>
            <a:tailEnd/>
          </a:ln>
          <a:effectLst/>
        </p:spPr>
      </p:pic>
      <p:pic>
        <p:nvPicPr>
          <p:cNvPr id="50" name="Picture 49"/>
          <p:cNvPicPr>
            <a:picLocks noChangeAspect="1" noChangeArrowheads="1"/>
          </p:cNvPicPr>
          <p:nvPr/>
        </p:nvPicPr>
        <p:blipFill>
          <a:blip r:embed="rId15" cstate="print"/>
          <a:srcRect/>
          <a:stretch>
            <a:fillRect/>
          </a:stretch>
        </p:blipFill>
        <p:spPr bwMode="auto">
          <a:xfrm>
            <a:off x="9785" y="5548775"/>
            <a:ext cx="1091043" cy="987432"/>
          </a:xfrm>
          <a:prstGeom prst="rect">
            <a:avLst/>
          </a:prstGeom>
          <a:noFill/>
          <a:ln w="9525">
            <a:noFill/>
            <a:miter lim="800000"/>
            <a:headEnd/>
            <a:tailEnd/>
          </a:ln>
          <a:effectLst/>
        </p:spPr>
      </p:pic>
      <p:pic>
        <p:nvPicPr>
          <p:cNvPr id="51" name="Picture 50"/>
          <p:cNvPicPr>
            <a:picLocks noChangeAspect="1" noChangeArrowheads="1"/>
          </p:cNvPicPr>
          <p:nvPr/>
        </p:nvPicPr>
        <p:blipFill>
          <a:blip r:embed="rId16" cstate="print"/>
          <a:srcRect/>
          <a:stretch>
            <a:fillRect/>
          </a:stretch>
        </p:blipFill>
        <p:spPr bwMode="auto">
          <a:xfrm>
            <a:off x="2252812" y="5556636"/>
            <a:ext cx="1124177" cy="971711"/>
          </a:xfrm>
          <a:prstGeom prst="rect">
            <a:avLst/>
          </a:prstGeom>
          <a:noFill/>
          <a:ln w="9525">
            <a:noFill/>
            <a:miter lim="800000"/>
            <a:headEnd/>
            <a:tailEnd/>
          </a:ln>
          <a:effectLst/>
        </p:spPr>
      </p:pic>
      <p:sp>
        <p:nvSpPr>
          <p:cNvPr id="53" name="TextBox 52"/>
          <p:cNvSpPr txBox="1"/>
          <p:nvPr/>
        </p:nvSpPr>
        <p:spPr>
          <a:xfrm>
            <a:off x="2472024" y="4527725"/>
            <a:ext cx="1960496" cy="338554"/>
          </a:xfrm>
          <a:prstGeom prst="rect">
            <a:avLst/>
          </a:prstGeom>
          <a:solidFill>
            <a:schemeClr val="tx1">
              <a:lumMod val="95000"/>
              <a:lumOff val="5000"/>
              <a:alpha val="95000"/>
            </a:schemeClr>
          </a:solidFill>
        </p:spPr>
        <p:txBody>
          <a:bodyPr wrap="square" rtlCol="0">
            <a:spAutoFit/>
          </a:bodyPr>
          <a:lstStyle/>
          <a:p>
            <a:pPr algn="ctr"/>
            <a:r>
              <a:rPr lang="en-US" sz="1600" b="1" i="1" dirty="0" smtClean="0">
                <a:solidFill>
                  <a:srgbClr val="FFFF00"/>
                </a:solidFill>
                <a:latin typeface="Calibri" panose="020F0502020204030204" pitchFamily="34" charset="0"/>
              </a:rPr>
              <a:t>Data</a:t>
            </a:r>
            <a:endParaRPr lang="en-US" sz="1600" b="1" i="1" dirty="0">
              <a:solidFill>
                <a:srgbClr val="FFFF00"/>
              </a:solidFill>
              <a:latin typeface="Calibri" panose="020F0502020204030204" pitchFamily="34" charset="0"/>
            </a:endParaRPr>
          </a:p>
        </p:txBody>
      </p:sp>
      <p:sp>
        <p:nvSpPr>
          <p:cNvPr id="54" name="TextBox 53"/>
          <p:cNvSpPr txBox="1"/>
          <p:nvPr/>
        </p:nvSpPr>
        <p:spPr>
          <a:xfrm>
            <a:off x="2450143" y="3350737"/>
            <a:ext cx="2059867" cy="584775"/>
          </a:xfrm>
          <a:prstGeom prst="rect">
            <a:avLst/>
          </a:prstGeom>
          <a:solidFill>
            <a:schemeClr val="tx1">
              <a:lumMod val="95000"/>
              <a:lumOff val="5000"/>
              <a:alpha val="95000"/>
            </a:schemeClr>
          </a:solidFill>
        </p:spPr>
        <p:txBody>
          <a:bodyPr wrap="square" rtlCol="0">
            <a:spAutoFit/>
          </a:bodyPr>
          <a:lstStyle/>
          <a:p>
            <a:pPr algn="ctr"/>
            <a:r>
              <a:rPr lang="en-US" sz="1600" i="1" dirty="0" smtClean="0">
                <a:solidFill>
                  <a:schemeClr val="bg1"/>
                </a:solidFill>
                <a:latin typeface="Calibri" panose="020F0502020204030204" pitchFamily="34" charset="0"/>
              </a:rPr>
              <a:t>GEO Satellite  Phenomenology</a:t>
            </a:r>
            <a:endParaRPr lang="en-US" sz="1600" i="1" dirty="0">
              <a:solidFill>
                <a:schemeClr val="bg1"/>
              </a:solidFill>
              <a:latin typeface="Calibri" panose="020F0502020204030204" pitchFamily="34" charset="0"/>
            </a:endParaRPr>
          </a:p>
        </p:txBody>
      </p:sp>
      <p:sp>
        <p:nvSpPr>
          <p:cNvPr id="60" name="TextBox 59"/>
          <p:cNvSpPr txBox="1"/>
          <p:nvPr/>
        </p:nvSpPr>
        <p:spPr>
          <a:xfrm>
            <a:off x="4871187" y="4035282"/>
            <a:ext cx="1607105" cy="830997"/>
          </a:xfrm>
          <a:prstGeom prst="rect">
            <a:avLst/>
          </a:prstGeom>
          <a:solidFill>
            <a:schemeClr val="tx1">
              <a:lumMod val="95000"/>
              <a:lumOff val="5000"/>
              <a:alpha val="95000"/>
            </a:schemeClr>
          </a:solidFill>
        </p:spPr>
        <p:txBody>
          <a:bodyPr wrap="square" rtlCol="0">
            <a:spAutoFit/>
          </a:bodyPr>
          <a:lstStyle/>
          <a:p>
            <a:pPr algn="ctr"/>
            <a:r>
              <a:rPr lang="en-US" sz="1600" b="1" i="1" dirty="0" smtClean="0">
                <a:solidFill>
                  <a:srgbClr val="FFFF00"/>
                </a:solidFill>
                <a:latin typeface="Calibri" panose="020F0502020204030204" pitchFamily="34" charset="0"/>
              </a:rPr>
              <a:t>Signature Exploitation</a:t>
            </a:r>
          </a:p>
          <a:p>
            <a:pPr algn="ctr"/>
            <a:r>
              <a:rPr lang="en-US" sz="1600" b="1" i="1" dirty="0" smtClean="0">
                <a:solidFill>
                  <a:srgbClr val="FFFF00"/>
                </a:solidFill>
                <a:latin typeface="Calibri" panose="020F0502020204030204" pitchFamily="34" charset="0"/>
              </a:rPr>
              <a:t>Algorithms</a:t>
            </a:r>
            <a:endParaRPr lang="en-US" sz="1400" b="1" i="1" dirty="0">
              <a:solidFill>
                <a:srgbClr val="FFFF00"/>
              </a:solidFill>
              <a:latin typeface="Calibri" panose="020F0502020204030204" pitchFamily="34" charset="0"/>
            </a:endParaRPr>
          </a:p>
        </p:txBody>
      </p:sp>
      <p:sp>
        <p:nvSpPr>
          <p:cNvPr id="61" name="Rectangle 60"/>
          <p:cNvSpPr/>
          <p:nvPr/>
        </p:nvSpPr>
        <p:spPr>
          <a:xfrm>
            <a:off x="4772722" y="3454749"/>
            <a:ext cx="1953229" cy="307777"/>
          </a:xfrm>
          <a:prstGeom prst="rect">
            <a:avLst/>
          </a:prstGeom>
        </p:spPr>
        <p:txBody>
          <a:bodyPr wrap="square">
            <a:spAutoFit/>
          </a:bodyPr>
          <a:lstStyle/>
          <a:p>
            <a:pPr lvl="0"/>
            <a:r>
              <a:rPr lang="en-US" sz="1400" i="1" dirty="0" smtClean="0">
                <a:solidFill>
                  <a:schemeClr val="bg1"/>
                </a:solidFill>
              </a:rPr>
              <a:t>Algorithms and Tools</a:t>
            </a:r>
            <a:endParaRPr lang="en-US" sz="1400" i="1" dirty="0">
              <a:solidFill>
                <a:schemeClr val="bg1"/>
              </a:solidFill>
            </a:endParaRPr>
          </a:p>
        </p:txBody>
      </p:sp>
      <p:pic>
        <p:nvPicPr>
          <p:cNvPr id="63" name="Picture 3" descr="C:\Users\murraykj\AppData\Local\Microsoft\Windows\Temporary Internet Files\Content.IE5\RH3164VI\MC900435242[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65245" y="2289787"/>
            <a:ext cx="692548" cy="137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9878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7" descr="0221081354"/>
          <p:cNvPicPr>
            <a:picLocks noChangeAspect="1" noChangeArrowheads="1"/>
          </p:cNvPicPr>
          <p:nvPr/>
        </p:nvPicPr>
        <p:blipFill>
          <a:blip r:embed="rId3" cstate="print"/>
          <a:srcRect l="16559" t="9982" b="5432"/>
          <a:stretch>
            <a:fillRect/>
          </a:stretch>
        </p:blipFill>
        <p:spPr bwMode="auto">
          <a:xfrm>
            <a:off x="1476847" y="3595700"/>
            <a:ext cx="2568088" cy="1886315"/>
          </a:xfrm>
          <a:prstGeom prst="rect">
            <a:avLst/>
          </a:prstGeom>
          <a:noFill/>
          <a:ln w="9525">
            <a:noFill/>
            <a:miter lim="800000"/>
            <a:headEnd/>
            <a:tailEnd/>
          </a:ln>
        </p:spPr>
      </p:pic>
      <p:sp>
        <p:nvSpPr>
          <p:cNvPr id="2" name="Title 1"/>
          <p:cNvSpPr>
            <a:spLocks noGrp="1"/>
          </p:cNvSpPr>
          <p:nvPr>
            <p:ph type="title"/>
          </p:nvPr>
        </p:nvSpPr>
        <p:spPr>
          <a:xfrm>
            <a:off x="950259" y="58332"/>
            <a:ext cx="7324166" cy="970367"/>
          </a:xfrm>
          <a:prstGeom prst="rect">
            <a:avLst/>
          </a:prstGeom>
        </p:spPr>
        <p:txBody>
          <a:bodyPr/>
          <a:lstStyle/>
          <a:p>
            <a:r>
              <a:rPr lang="en-US" sz="3200" b="1" i="0" dirty="0" smtClean="0">
                <a:solidFill>
                  <a:schemeClr val="accent6">
                    <a:lumMod val="75000"/>
                  </a:schemeClr>
                </a:solidFill>
              </a:rPr>
              <a:t>Photometry 101</a:t>
            </a:r>
            <a:endParaRPr lang="en-US" sz="3200" b="1" i="0" dirty="0">
              <a:solidFill>
                <a:schemeClr val="accent6">
                  <a:lumMod val="75000"/>
                </a:schemeClr>
              </a:solidFill>
            </a:endParaRPr>
          </a:p>
        </p:txBody>
      </p:sp>
      <p:sp>
        <p:nvSpPr>
          <p:cNvPr id="62" name="Content Placeholder 2"/>
          <p:cNvSpPr>
            <a:spLocks noGrp="1"/>
          </p:cNvSpPr>
          <p:nvPr>
            <p:ph idx="4294967295"/>
          </p:nvPr>
        </p:nvSpPr>
        <p:spPr>
          <a:xfrm>
            <a:off x="808095" y="5535275"/>
            <a:ext cx="7229230" cy="1098062"/>
          </a:xfrm>
          <a:prstGeom prst="rect">
            <a:avLst/>
          </a:prstGeom>
        </p:spPr>
        <p:txBody>
          <a:bodyPr/>
          <a:lstStyle/>
          <a:p>
            <a:pPr marL="0" indent="0" eaLnBrk="1" hangingPunct="1">
              <a:lnSpc>
                <a:spcPct val="90000"/>
              </a:lnSpc>
              <a:spcBef>
                <a:spcPts val="0"/>
              </a:spcBef>
              <a:spcAft>
                <a:spcPts val="600"/>
              </a:spcAft>
              <a:buClrTx/>
              <a:buSzPct val="100000"/>
              <a:buNone/>
            </a:pPr>
            <a:r>
              <a:rPr lang="en-US" sz="1800" dirty="0"/>
              <a:t>Typical </a:t>
            </a:r>
            <a:r>
              <a:rPr lang="en-US" sz="1800" dirty="0" smtClean="0"/>
              <a:t>data collection</a:t>
            </a:r>
            <a:endParaRPr lang="en-US" sz="1800" dirty="0"/>
          </a:p>
          <a:p>
            <a:pPr marL="398463" lvl="1" indent="-171450" eaLnBrk="1" hangingPunct="1">
              <a:lnSpc>
                <a:spcPct val="90000"/>
              </a:lnSpc>
              <a:spcBef>
                <a:spcPts val="0"/>
              </a:spcBef>
              <a:spcAft>
                <a:spcPts val="600"/>
              </a:spcAft>
              <a:buSzPct val="100000"/>
              <a:buFont typeface="Arial" panose="020B0604020202020204" pitchFamily="34" charset="0"/>
              <a:buChar char="•"/>
            </a:pPr>
            <a:r>
              <a:rPr lang="en-US" sz="1400" b="0" dirty="0" smtClean="0"/>
              <a:t>Sensor observes calibration stars or GEO Belt objects – typical magnitudes ~6</a:t>
            </a:r>
            <a:r>
              <a:rPr lang="en-US" sz="1400" b="0" baseline="30000" dirty="0" smtClean="0"/>
              <a:t>th</a:t>
            </a:r>
            <a:r>
              <a:rPr lang="en-US" sz="1400" b="0" dirty="0" smtClean="0"/>
              <a:t>-19</a:t>
            </a:r>
            <a:r>
              <a:rPr lang="en-US" sz="1400" b="0" baseline="30000" dirty="0" smtClean="0"/>
              <a:t>th</a:t>
            </a:r>
            <a:r>
              <a:rPr lang="en-US" sz="1400" b="0" dirty="0" smtClean="0"/>
              <a:t> </a:t>
            </a:r>
          </a:p>
          <a:p>
            <a:pPr marL="398463" lvl="1" indent="-171450">
              <a:lnSpc>
                <a:spcPct val="90000"/>
              </a:lnSpc>
              <a:spcBef>
                <a:spcPts val="0"/>
              </a:spcBef>
              <a:spcAft>
                <a:spcPts val="600"/>
              </a:spcAft>
              <a:buSzPct val="100000"/>
              <a:buFont typeface="Arial" panose="020B0604020202020204" pitchFamily="34" charset="0"/>
              <a:buChar char="•"/>
            </a:pPr>
            <a:r>
              <a:rPr lang="en-US" sz="1400" b="0" dirty="0" smtClean="0"/>
              <a:t>Calibrate </a:t>
            </a:r>
            <a:r>
              <a:rPr lang="en-US" sz="1400" b="0" dirty="0"/>
              <a:t>raw </a:t>
            </a:r>
            <a:r>
              <a:rPr lang="en-US" sz="1400" b="0" dirty="0" smtClean="0"/>
              <a:t>data:</a:t>
            </a:r>
            <a:r>
              <a:rPr lang="en-US" sz="1400" b="0" dirty="0"/>
              <a:t> </a:t>
            </a:r>
            <a:r>
              <a:rPr lang="en-US" sz="1400" b="0" dirty="0" smtClean="0"/>
              <a:t>remove artifacts convert </a:t>
            </a:r>
            <a:r>
              <a:rPr lang="en-US" sz="1400" b="0" dirty="0"/>
              <a:t>to </a:t>
            </a:r>
            <a:r>
              <a:rPr lang="en-US" sz="1400" b="0" dirty="0" smtClean="0"/>
              <a:t>physical units, magnitudes </a:t>
            </a:r>
            <a:r>
              <a:rPr lang="en-US" sz="1400" b="0" dirty="0"/>
              <a:t>M</a:t>
            </a:r>
            <a:r>
              <a:rPr lang="en-US" sz="1400" b="0" baseline="-25000" dirty="0"/>
              <a:t>v</a:t>
            </a:r>
          </a:p>
          <a:p>
            <a:pPr marL="398463" lvl="1" indent="-171450">
              <a:lnSpc>
                <a:spcPct val="90000"/>
              </a:lnSpc>
              <a:spcBef>
                <a:spcPts val="0"/>
              </a:spcBef>
              <a:spcAft>
                <a:spcPts val="600"/>
              </a:spcAft>
              <a:buSzPct val="100000"/>
              <a:buFont typeface="Arial" panose="020B0604020202020204" pitchFamily="34" charset="0"/>
              <a:buChar char="•"/>
            </a:pPr>
            <a:r>
              <a:rPr lang="en-US" sz="1400" b="0" dirty="0" smtClean="0"/>
              <a:t>Automated Image Processing star, flaw, catalog correlated satellite</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710" y="1170774"/>
            <a:ext cx="4652923" cy="462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526775" y="5530893"/>
            <a:ext cx="2645218" cy="261610"/>
          </a:xfrm>
          <a:prstGeom prst="rect">
            <a:avLst/>
          </a:prstGeom>
        </p:spPr>
        <p:txBody>
          <a:bodyPr wrap="square">
            <a:spAutoFit/>
          </a:bodyPr>
          <a:lstStyle/>
          <a:p>
            <a:r>
              <a:rPr lang="en-US" sz="1100" i="1" dirty="0" smtClean="0">
                <a:solidFill>
                  <a:srgbClr val="FFFF00"/>
                </a:solidFill>
                <a:latin typeface="Calibri" panose="020F0502020204030204" pitchFamily="34" charset="0"/>
              </a:rPr>
              <a:t>Original art planetary-science.org (revised)</a:t>
            </a:r>
            <a:endParaRPr lang="en-US" sz="1100" i="1" dirty="0">
              <a:solidFill>
                <a:srgbClr val="FFFF00"/>
              </a:solidFill>
              <a:latin typeface="Calibri" panose="020F0502020204030204" pitchFamily="34" charset="0"/>
            </a:endParaRPr>
          </a:p>
        </p:txBody>
      </p:sp>
      <p:pic>
        <p:nvPicPr>
          <p:cNvPr id="34" name="Picture 33" descr="Gal15example.jpg"/>
          <p:cNvPicPr>
            <a:picLocks noChangeAspect="1"/>
          </p:cNvPicPr>
          <p:nvPr/>
        </p:nvPicPr>
        <p:blipFill rotWithShape="1">
          <a:blip r:embed="rId5" cstate="print"/>
          <a:srcRect l="11888" t="4814" r="11921" b="9350"/>
          <a:stretch/>
        </p:blipFill>
        <p:spPr>
          <a:xfrm>
            <a:off x="51875" y="1137057"/>
            <a:ext cx="2743200" cy="2733869"/>
          </a:xfrm>
          <a:prstGeom prst="rect">
            <a:avLst/>
          </a:prstGeom>
          <a:ln w="25400">
            <a:solidFill>
              <a:srgbClr val="0070C0"/>
            </a:solidFill>
          </a:ln>
        </p:spPr>
      </p:pic>
      <p:cxnSp>
        <p:nvCxnSpPr>
          <p:cNvPr id="36" name="Straight Connector 35"/>
          <p:cNvCxnSpPr/>
          <p:nvPr/>
        </p:nvCxnSpPr>
        <p:spPr bwMode="auto">
          <a:xfrm>
            <a:off x="51875" y="3870926"/>
            <a:ext cx="2255489" cy="598524"/>
          </a:xfrm>
          <a:prstGeom prst="line">
            <a:avLst/>
          </a:prstGeom>
          <a:noFill/>
          <a:ln w="19050" cap="flat" cmpd="sng" algn="ctr">
            <a:solidFill>
              <a:srgbClr val="0070C0"/>
            </a:solidFill>
            <a:prstDash val="solid"/>
            <a:round/>
            <a:headEnd type="none" w="med" len="med"/>
            <a:tailEnd type="none" w="med" len="med"/>
          </a:ln>
          <a:effectLst/>
        </p:spPr>
      </p:cxnSp>
      <p:cxnSp>
        <p:nvCxnSpPr>
          <p:cNvPr id="37" name="Straight Connector 36"/>
          <p:cNvCxnSpPr/>
          <p:nvPr/>
        </p:nvCxnSpPr>
        <p:spPr bwMode="auto">
          <a:xfrm flipH="1">
            <a:off x="2401371" y="3870926"/>
            <a:ext cx="393704" cy="598524"/>
          </a:xfrm>
          <a:prstGeom prst="line">
            <a:avLst/>
          </a:prstGeom>
          <a:noFill/>
          <a:ln w="19050" cap="flat" cmpd="sng" algn="ctr">
            <a:solidFill>
              <a:srgbClr val="0070C0"/>
            </a:solidFill>
            <a:prstDash val="solid"/>
            <a:round/>
            <a:headEnd type="none" w="med" len="med"/>
            <a:tailEnd type="none" w="med" len="med"/>
          </a:ln>
          <a:effectLst/>
        </p:spPr>
      </p:cxnSp>
      <p:sp>
        <p:nvSpPr>
          <p:cNvPr id="38" name="TextBox 37"/>
          <p:cNvSpPr txBox="1"/>
          <p:nvPr/>
        </p:nvSpPr>
        <p:spPr>
          <a:xfrm>
            <a:off x="1115744" y="1170773"/>
            <a:ext cx="1679331" cy="584775"/>
          </a:xfrm>
          <a:prstGeom prst="rect">
            <a:avLst/>
          </a:prstGeom>
          <a:solidFill>
            <a:schemeClr val="tx1">
              <a:alpha val="84000"/>
            </a:schemeClr>
          </a:solidFill>
          <a:ln>
            <a:solidFill>
              <a:schemeClr val="tx1"/>
            </a:solidFill>
          </a:ln>
        </p:spPr>
        <p:txBody>
          <a:bodyPr wrap="square" rtlCol="0">
            <a:spAutoFit/>
          </a:bodyPr>
          <a:lstStyle/>
          <a:p>
            <a:pPr algn="ctr"/>
            <a:r>
              <a:rPr lang="en-US" sz="1600" b="1" i="1" dirty="0" smtClean="0">
                <a:solidFill>
                  <a:schemeClr val="bg1"/>
                </a:solidFill>
                <a:latin typeface="Calibri" panose="020F0502020204030204" pitchFamily="34" charset="0"/>
              </a:rPr>
              <a:t>Tracking Sat</a:t>
            </a:r>
          </a:p>
          <a:p>
            <a:pPr algn="ctr"/>
            <a:r>
              <a:rPr lang="en-US" sz="1600" b="1" i="1" dirty="0" smtClean="0">
                <a:solidFill>
                  <a:schemeClr val="bg1"/>
                </a:solidFill>
                <a:latin typeface="Calibri" panose="020F0502020204030204" pitchFamily="34" charset="0"/>
              </a:rPr>
              <a:t>Stars Streak</a:t>
            </a:r>
            <a:endParaRPr lang="en-US" sz="1600" b="1" i="1" dirty="0">
              <a:solidFill>
                <a:schemeClr val="bg1"/>
              </a:solidFill>
              <a:latin typeface="Calibri" panose="020F0502020204030204" pitchFamily="34" charset="0"/>
            </a:endParaRPr>
          </a:p>
        </p:txBody>
      </p:sp>
      <p:sp>
        <p:nvSpPr>
          <p:cNvPr id="39" name="Oval 38"/>
          <p:cNvSpPr/>
          <p:nvPr/>
        </p:nvSpPr>
        <p:spPr bwMode="auto">
          <a:xfrm>
            <a:off x="1075719" y="2057237"/>
            <a:ext cx="214604" cy="206559"/>
          </a:xfrm>
          <a:prstGeom prst="ellipse">
            <a:avLst/>
          </a:prstGeom>
          <a:noFill/>
          <a:ln w="25400" cap="flat" cmpd="sng" algn="ctr">
            <a:solidFill>
              <a:srgbClr val="0070C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charset="0"/>
            </a:endParaRPr>
          </a:p>
        </p:txBody>
      </p:sp>
      <p:cxnSp>
        <p:nvCxnSpPr>
          <p:cNvPr id="40" name="Straight Arrow Connector 39"/>
          <p:cNvCxnSpPr>
            <a:endCxn id="39" idx="0"/>
          </p:cNvCxnSpPr>
          <p:nvPr/>
        </p:nvCxnSpPr>
        <p:spPr bwMode="auto">
          <a:xfrm flipH="1">
            <a:off x="1183021" y="1463160"/>
            <a:ext cx="240454" cy="594077"/>
          </a:xfrm>
          <a:prstGeom prst="straightConnector1">
            <a:avLst/>
          </a:prstGeom>
          <a:noFill/>
          <a:ln w="19050" cap="flat" cmpd="sng" algn="ctr">
            <a:solidFill>
              <a:srgbClr val="0070C0"/>
            </a:solidFill>
            <a:prstDash val="solid"/>
            <a:round/>
            <a:headEnd type="none" w="med" len="med"/>
            <a:tailEnd type="arrow"/>
          </a:ln>
          <a:effectLst/>
        </p:spPr>
      </p:cxnSp>
      <p:cxnSp>
        <p:nvCxnSpPr>
          <p:cNvPr id="41" name="Straight Arrow Connector 40"/>
          <p:cNvCxnSpPr/>
          <p:nvPr/>
        </p:nvCxnSpPr>
        <p:spPr bwMode="auto">
          <a:xfrm>
            <a:off x="1955409" y="1691672"/>
            <a:ext cx="309227" cy="572124"/>
          </a:xfrm>
          <a:prstGeom prst="straightConnector1">
            <a:avLst/>
          </a:prstGeom>
          <a:noFill/>
          <a:ln w="19050" cap="flat" cmpd="sng" algn="ctr">
            <a:solidFill>
              <a:srgbClr val="0070C0"/>
            </a:solidFill>
            <a:prstDash val="solid"/>
            <a:round/>
            <a:headEnd type="none" w="med" len="med"/>
            <a:tailEnd type="arrow"/>
          </a:ln>
          <a:effectLst/>
        </p:spPr>
      </p:cxnSp>
      <p:cxnSp>
        <p:nvCxnSpPr>
          <p:cNvPr id="44" name="Straight Arrow Connector 43"/>
          <p:cNvCxnSpPr/>
          <p:nvPr/>
        </p:nvCxnSpPr>
        <p:spPr bwMode="auto">
          <a:xfrm>
            <a:off x="1753317" y="1691672"/>
            <a:ext cx="289129" cy="812319"/>
          </a:xfrm>
          <a:prstGeom prst="straightConnector1">
            <a:avLst/>
          </a:prstGeom>
          <a:noFill/>
          <a:ln w="19050" cap="flat" cmpd="sng" algn="ctr">
            <a:solidFill>
              <a:srgbClr val="0070C0"/>
            </a:solidFill>
            <a:prstDash val="solid"/>
            <a:round/>
            <a:headEnd type="none" w="med" len="med"/>
            <a:tailEnd type="arrow"/>
          </a:ln>
          <a:effectLst/>
        </p:spPr>
      </p:cxnSp>
      <p:sp>
        <p:nvSpPr>
          <p:cNvPr id="45" name="TextBox 44"/>
          <p:cNvSpPr txBox="1"/>
          <p:nvPr/>
        </p:nvSpPr>
        <p:spPr>
          <a:xfrm>
            <a:off x="762100" y="3498188"/>
            <a:ext cx="1369635" cy="338554"/>
          </a:xfrm>
          <a:prstGeom prst="rect">
            <a:avLst/>
          </a:prstGeom>
          <a:solidFill>
            <a:schemeClr val="tx1">
              <a:alpha val="84000"/>
            </a:schemeClr>
          </a:solidFill>
          <a:ln>
            <a:solidFill>
              <a:schemeClr val="tx1"/>
            </a:solidFill>
          </a:ln>
        </p:spPr>
        <p:txBody>
          <a:bodyPr wrap="square" rtlCol="0">
            <a:spAutoFit/>
          </a:bodyPr>
          <a:lstStyle/>
          <a:p>
            <a:pPr algn="ctr"/>
            <a:r>
              <a:rPr lang="en-US" sz="1600" b="1" i="1" dirty="0" smtClean="0">
                <a:solidFill>
                  <a:schemeClr val="bg1"/>
                </a:solidFill>
                <a:latin typeface="Calibri" panose="020F0502020204030204" pitchFamily="34" charset="0"/>
              </a:rPr>
              <a:t>CCD Image</a:t>
            </a:r>
            <a:endParaRPr lang="en-US" sz="1600" b="1" i="1" dirty="0">
              <a:solidFill>
                <a:schemeClr val="bg1"/>
              </a:solidFill>
              <a:latin typeface="Calibri" panose="020F0502020204030204" pitchFamily="34" charset="0"/>
            </a:endParaRPr>
          </a:p>
        </p:txBody>
      </p:sp>
      <p:sp>
        <p:nvSpPr>
          <p:cNvPr id="70" name="TextBox 69"/>
          <p:cNvSpPr txBox="1"/>
          <p:nvPr/>
        </p:nvSpPr>
        <p:spPr>
          <a:xfrm>
            <a:off x="2042446" y="5060644"/>
            <a:ext cx="1369635" cy="338554"/>
          </a:xfrm>
          <a:prstGeom prst="rect">
            <a:avLst/>
          </a:prstGeom>
          <a:solidFill>
            <a:schemeClr val="tx1">
              <a:alpha val="84000"/>
            </a:schemeClr>
          </a:solidFill>
          <a:ln>
            <a:solidFill>
              <a:schemeClr val="tx1"/>
            </a:solidFill>
          </a:ln>
        </p:spPr>
        <p:txBody>
          <a:bodyPr wrap="square" rtlCol="0">
            <a:spAutoFit/>
          </a:bodyPr>
          <a:lstStyle/>
          <a:p>
            <a:pPr algn="ctr"/>
            <a:r>
              <a:rPr lang="en-US" sz="1600" b="1" i="1" dirty="0" smtClean="0">
                <a:solidFill>
                  <a:schemeClr val="bg1"/>
                </a:solidFill>
                <a:latin typeface="Calibri" panose="020F0502020204030204" pitchFamily="34" charset="0"/>
              </a:rPr>
              <a:t>18” Telescope</a:t>
            </a:r>
            <a:endParaRPr lang="en-US" sz="1600" b="1"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1577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25804" y="139015"/>
            <a:ext cx="7324166" cy="883226"/>
          </a:xfrm>
          <a:prstGeom prst="rect">
            <a:avLst/>
          </a:prstGeom>
        </p:spPr>
        <p:txBody>
          <a:bodyPr>
            <a:noAutofit/>
          </a:bodyPr>
          <a:lstStyle/>
          <a:p>
            <a:pPr>
              <a:lnSpc>
                <a:spcPct val="90000"/>
              </a:lnSpc>
              <a:defRPr/>
            </a:pPr>
            <a:r>
              <a:rPr lang="en-US" sz="3200" b="1" dirty="0" smtClean="0">
                <a:solidFill>
                  <a:schemeClr val="accent6">
                    <a:lumMod val="75000"/>
                  </a:schemeClr>
                </a:solidFill>
              </a:rPr>
              <a:t>Newly-Observed Objects Present Fundamental Challenges</a:t>
            </a:r>
          </a:p>
        </p:txBody>
      </p:sp>
      <p:sp>
        <p:nvSpPr>
          <p:cNvPr id="5" name="Text Box 5"/>
          <p:cNvSpPr txBox="1">
            <a:spLocks noChangeArrowheads="1"/>
          </p:cNvSpPr>
          <p:nvPr/>
        </p:nvSpPr>
        <p:spPr bwMode="auto">
          <a:xfrm>
            <a:off x="-36513" y="6213475"/>
            <a:ext cx="3048001"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20000"/>
              </a:spcBef>
              <a:spcAft>
                <a:spcPct val="0"/>
              </a:spcAft>
              <a:defRPr b="1">
                <a:solidFill>
                  <a:schemeClr val="tx1"/>
                </a:solidFill>
                <a:latin typeface="Arial" pitchFamily="34" charset="0"/>
              </a:defRPr>
            </a:lvl6pPr>
            <a:lvl7pPr marL="2971800" indent="-228600" eaLnBrk="0" fontAlgn="base" hangingPunct="0">
              <a:spcBef>
                <a:spcPct val="20000"/>
              </a:spcBef>
              <a:spcAft>
                <a:spcPct val="0"/>
              </a:spcAft>
              <a:defRPr b="1">
                <a:solidFill>
                  <a:schemeClr val="tx1"/>
                </a:solidFill>
                <a:latin typeface="Arial" pitchFamily="34" charset="0"/>
              </a:defRPr>
            </a:lvl7pPr>
            <a:lvl8pPr marL="3429000" indent="-228600" eaLnBrk="0" fontAlgn="base" hangingPunct="0">
              <a:spcBef>
                <a:spcPct val="20000"/>
              </a:spcBef>
              <a:spcAft>
                <a:spcPct val="0"/>
              </a:spcAft>
              <a:defRPr b="1">
                <a:solidFill>
                  <a:schemeClr val="tx1"/>
                </a:solidFill>
                <a:latin typeface="Arial" pitchFamily="34" charset="0"/>
              </a:defRPr>
            </a:lvl8pPr>
            <a:lvl9pPr marL="3886200" indent="-228600" eaLnBrk="0" fontAlgn="base" hangingPunct="0">
              <a:spcBef>
                <a:spcPct val="20000"/>
              </a:spcBef>
              <a:spcAft>
                <a:spcPct val="0"/>
              </a:spcAft>
              <a:defRPr b="1">
                <a:solidFill>
                  <a:schemeClr val="tx1"/>
                </a:solidFill>
                <a:latin typeface="Arial" pitchFamily="34" charset="0"/>
              </a:defRPr>
            </a:lvl9pPr>
          </a:lstStyle>
          <a:p>
            <a:pPr eaLnBrk="1" hangingPunct="1">
              <a:spcBef>
                <a:spcPct val="50000"/>
              </a:spcBef>
            </a:pPr>
            <a:r>
              <a:rPr lang="en-US" sz="1200" b="0" dirty="0"/>
              <a:t>Figure from Schildknecht et al (2007)</a:t>
            </a: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 y="1376363"/>
            <a:ext cx="7578725"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619110" y="5465109"/>
            <a:ext cx="5866419" cy="631825"/>
          </a:xfrm>
          <a:prstGeom prst="rect">
            <a:avLst/>
          </a:prstGeom>
          <a:solidFill>
            <a:srgbClr val="FFE89F"/>
          </a:solidFill>
          <a:ln>
            <a:solidFill>
              <a:schemeClr val="tx1"/>
            </a:solidFill>
          </a:ln>
          <a:extLst/>
        </p:spPr>
        <p:txBody>
          <a:bodyPr>
            <a:no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20000"/>
              </a:spcBef>
              <a:spcAft>
                <a:spcPct val="0"/>
              </a:spcAft>
              <a:defRPr b="1">
                <a:solidFill>
                  <a:schemeClr val="tx1"/>
                </a:solidFill>
                <a:latin typeface="Arial" pitchFamily="34" charset="0"/>
              </a:defRPr>
            </a:lvl6pPr>
            <a:lvl7pPr marL="2971800" indent="-228600" eaLnBrk="0" fontAlgn="base" hangingPunct="0">
              <a:spcBef>
                <a:spcPct val="20000"/>
              </a:spcBef>
              <a:spcAft>
                <a:spcPct val="0"/>
              </a:spcAft>
              <a:defRPr b="1">
                <a:solidFill>
                  <a:schemeClr val="tx1"/>
                </a:solidFill>
                <a:latin typeface="Arial" pitchFamily="34" charset="0"/>
              </a:defRPr>
            </a:lvl7pPr>
            <a:lvl8pPr marL="3429000" indent="-228600" eaLnBrk="0" fontAlgn="base" hangingPunct="0">
              <a:spcBef>
                <a:spcPct val="20000"/>
              </a:spcBef>
              <a:spcAft>
                <a:spcPct val="0"/>
              </a:spcAft>
              <a:defRPr b="1">
                <a:solidFill>
                  <a:schemeClr val="tx1"/>
                </a:solidFill>
                <a:latin typeface="Arial" pitchFamily="34" charset="0"/>
              </a:defRPr>
            </a:lvl8pPr>
            <a:lvl9pPr marL="3886200" indent="-228600" eaLnBrk="0" fontAlgn="base" hangingPunct="0">
              <a:spcBef>
                <a:spcPct val="20000"/>
              </a:spcBef>
              <a:spcAft>
                <a:spcPct val="0"/>
              </a:spcAft>
              <a:defRPr b="1">
                <a:solidFill>
                  <a:schemeClr val="tx1"/>
                </a:solidFill>
                <a:latin typeface="Arial" pitchFamily="34" charset="0"/>
              </a:defRPr>
            </a:lvl9pPr>
          </a:lstStyle>
          <a:p>
            <a:pPr algn="ctr" eaLnBrk="1" hangingPunct="1"/>
            <a:r>
              <a:rPr lang="en-US" sz="1600" dirty="0"/>
              <a:t>Number of unknown (but detected) objects (red bars) increases with better sensors</a:t>
            </a:r>
          </a:p>
        </p:txBody>
      </p:sp>
    </p:spTree>
    <p:extLst>
      <p:ext uri="{BB962C8B-B14F-4D97-AF65-F5344CB8AC3E}">
        <p14:creationId xmlns:p14="http://schemas.microsoft.com/office/powerpoint/2010/main" val="101049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7250</TotalTime>
  <Words>2293</Words>
  <Application>Microsoft Office PowerPoint</Application>
  <PresentationFormat>On-screen Show (4:3)</PresentationFormat>
  <Paragraphs>351</Paragraphs>
  <Slides>19</Slides>
  <Notes>14</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ＭＳ Ｐゴシック</vt:lpstr>
      <vt:lpstr>Arial</vt:lpstr>
      <vt:lpstr>Calibri</vt:lpstr>
      <vt:lpstr>Helvetica</vt:lpstr>
      <vt:lpstr>Times</vt:lpstr>
      <vt:lpstr>Wingdings</vt:lpstr>
      <vt:lpstr>1_Default Design</vt:lpstr>
      <vt:lpstr>Visio</vt:lpstr>
      <vt:lpstr>PowerPoint Presentation</vt:lpstr>
      <vt:lpstr>Hazard to Threat Continuum</vt:lpstr>
      <vt:lpstr>Improving SSA Becoming A National Priority</vt:lpstr>
      <vt:lpstr>Hazard to Threat Continuum</vt:lpstr>
      <vt:lpstr>Improved Astrodynamics</vt:lpstr>
      <vt:lpstr>Hazards From Space Objects Dead and Alive Objects:  A growing problem in all regions of space</vt:lpstr>
      <vt:lpstr>GEO Belt Awareness:  Non-Resolved Signature Exploitation</vt:lpstr>
      <vt:lpstr>Photometry 101</vt:lpstr>
      <vt:lpstr>Newly-Observed Objects Present Fundamental Challenges</vt:lpstr>
      <vt:lpstr>Light-Curve Phenomenology</vt:lpstr>
      <vt:lpstr>GOLDS Collection Campaigns</vt:lpstr>
      <vt:lpstr>JMS ARCADE Provides Bridge Across the “Valley of Death”</vt:lpstr>
      <vt:lpstr>ARCADE Supports a Broad  Spectrum of Users</vt:lpstr>
      <vt:lpstr>Hazard to Threat Continuum</vt:lpstr>
      <vt:lpstr>Hazards from the Space Environment</vt:lpstr>
      <vt:lpstr>Ionospheric Disturbances</vt:lpstr>
      <vt:lpstr>Space Environment Can Mimic Adversary Activity</vt:lpstr>
      <vt:lpstr>Ensure Space Remains A Safe Domain for all Legitimate Users</vt:lpstr>
      <vt:lpstr>Questions?</vt:lpstr>
    </vt:vector>
  </TitlesOfParts>
  <Company>U.S Air Force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hogge</dc:creator>
  <cp:lastModifiedBy>COOLEY, THOMAS W DR-04 USAF AFMC AFRL/RY</cp:lastModifiedBy>
  <cp:revision>547</cp:revision>
  <cp:lastPrinted>2014-07-02T14:49:25Z</cp:lastPrinted>
  <dcterms:created xsi:type="dcterms:W3CDTF">2013-06-03T18:33:51Z</dcterms:created>
  <dcterms:modified xsi:type="dcterms:W3CDTF">2016-09-06T18:52:49Z</dcterms:modified>
</cp:coreProperties>
</file>