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05" r:id="rId3"/>
    <p:sldId id="306" r:id="rId4"/>
    <p:sldId id="340" r:id="rId5"/>
    <p:sldId id="307" r:id="rId6"/>
    <p:sldId id="308" r:id="rId7"/>
    <p:sldId id="309" r:id="rId8"/>
    <p:sldId id="314" r:id="rId9"/>
    <p:sldId id="316" r:id="rId10"/>
    <p:sldId id="310" r:id="rId11"/>
    <p:sldId id="315" r:id="rId12"/>
    <p:sldId id="318" r:id="rId13"/>
    <p:sldId id="341" r:id="rId14"/>
    <p:sldId id="331" r:id="rId15"/>
    <p:sldId id="333" r:id="rId16"/>
    <p:sldId id="334" r:id="rId17"/>
    <p:sldId id="335" r:id="rId18"/>
    <p:sldId id="339" r:id="rId19"/>
    <p:sldId id="338" r:id="rId20"/>
    <p:sldId id="336" r:id="rId21"/>
    <p:sldId id="342" r:id="rId22"/>
    <p:sldId id="301" r:id="rId23"/>
    <p:sldId id="304" r:id="rId24"/>
    <p:sldId id="282" r:id="rId25"/>
    <p:sldId id="286" r:id="rId26"/>
    <p:sldId id="287" r:id="rId27"/>
    <p:sldId id="285" r:id="rId28"/>
    <p:sldId id="329" r:id="rId29"/>
    <p:sldId id="343" r:id="rId30"/>
    <p:sldId id="319" r:id="rId31"/>
    <p:sldId id="320" r:id="rId32"/>
    <p:sldId id="321" r:id="rId33"/>
    <p:sldId id="322" r:id="rId34"/>
    <p:sldId id="323" r:id="rId35"/>
    <p:sldId id="330" r:id="rId36"/>
    <p:sldId id="32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972"/>
    <a:srgbClr val="3636F4"/>
    <a:srgbClr val="0000FF"/>
    <a:srgbClr val="1F00B2"/>
    <a:srgbClr val="4E32F8"/>
    <a:srgbClr val="653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0" autoAdjust="0"/>
    <p:restoredTop sz="86409" autoAdjust="0"/>
  </p:normalViewPr>
  <p:slideViewPr>
    <p:cSldViewPr snapToGrid="0">
      <p:cViewPr>
        <p:scale>
          <a:sx n="60" d="100"/>
          <a:sy n="60" d="100"/>
        </p:scale>
        <p:origin x="-1176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2" y="2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C5F17-3400-4182-B351-54FFA0B1E6C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3AA09-3A77-42B4-B475-6A7071009E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1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3AA09-3A77-42B4-B475-6A7071009EE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8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3AA09-3A77-42B4-B475-6A7071009EE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6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3AA09-3A77-42B4-B475-6A7071009EE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841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Separation ~ 50km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3AA09-3A77-42B4-B475-6A7071009EE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2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4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8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7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6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rgbClr val="041972"/>
            </a:gs>
            <a:gs pos="100000">
              <a:schemeClr val="bg2">
                <a:lumMod val="60000"/>
                <a:lumOff val="40000"/>
              </a:schemeClr>
            </a:gs>
            <a:gs pos="74000">
              <a:srgbClr val="0087E6"/>
            </a:gs>
            <a:gs pos="100000">
              <a:srgbClr val="3636F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2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>
          <a:gsLst>
            <a:gs pos="0">
              <a:srgbClr val="041972"/>
            </a:gs>
            <a:gs pos="100000">
              <a:schemeClr val="bg2">
                <a:lumMod val="60000"/>
                <a:lumOff val="40000"/>
              </a:schemeClr>
            </a:gs>
            <a:gs pos="74000">
              <a:srgbClr val="0087E6"/>
            </a:gs>
            <a:gs pos="100000">
              <a:srgbClr val="3636F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9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rgbClr val="041972"/>
            </a:gs>
            <a:gs pos="100000">
              <a:schemeClr val="bg2">
                <a:lumMod val="60000"/>
                <a:lumOff val="40000"/>
              </a:schemeClr>
            </a:gs>
            <a:gs pos="74000">
              <a:srgbClr val="0087E6"/>
            </a:gs>
            <a:gs pos="100000">
              <a:srgbClr val="3636F4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56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56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040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93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7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C721-843B-4630-9DCD-F073814FCDD7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F803-210F-43DE-99AD-E10B37054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211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640960" cy="1152128"/>
          </a:xfrm>
        </p:spPr>
        <p:txBody>
          <a:bodyPr>
            <a:normAutofit fontScale="90000"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ACI Meeting</a:t>
            </a:r>
            <a:r>
              <a:rPr lang="en-GB" sz="3600" baseline="0" dirty="0" smtClean="0">
                <a:solidFill>
                  <a:srgbClr val="FFFF00"/>
                </a:solidFill>
              </a:rPr>
              <a:t/>
            </a:r>
            <a:br>
              <a:rPr lang="en-GB" sz="3600" baseline="0" dirty="0" smtClean="0">
                <a:solidFill>
                  <a:srgbClr val="FFFF00"/>
                </a:solidFill>
              </a:rPr>
            </a:br>
            <a:r>
              <a:rPr lang="en-GB" sz="3600" dirty="0" smtClean="0">
                <a:solidFill>
                  <a:srgbClr val="FFFF00"/>
                </a:solidFill>
              </a:rPr>
              <a:t>7</a:t>
            </a:r>
            <a:r>
              <a:rPr lang="en-GB" sz="3600" baseline="30000" dirty="0" smtClean="0">
                <a:solidFill>
                  <a:srgbClr val="FFFF00"/>
                </a:solidFill>
              </a:rPr>
              <a:t>th</a:t>
            </a:r>
            <a:r>
              <a:rPr lang="en-GB" sz="3600" dirty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and 8</a:t>
            </a:r>
            <a:r>
              <a:rPr lang="en-GB" sz="3600" baseline="30000" dirty="0" smtClean="0">
                <a:solidFill>
                  <a:srgbClr val="FFFF00"/>
                </a:solidFill>
              </a:rPr>
              <a:t>th</a:t>
            </a:r>
            <a:r>
              <a:rPr lang="en-GB" sz="3600" dirty="0" smtClean="0">
                <a:solidFill>
                  <a:srgbClr val="FFFF00"/>
                </a:solidFill>
              </a:rPr>
              <a:t> December</a:t>
            </a:r>
            <a:r>
              <a:rPr lang="en-GB" sz="3600" baseline="0" dirty="0" smtClean="0">
                <a:solidFill>
                  <a:srgbClr val="FFFF00"/>
                </a:solidFill>
              </a:rPr>
              <a:t> 2016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35896" y="5157192"/>
            <a:ext cx="550810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srgbClr val="FFFF00"/>
                </a:solidFill>
              </a:rPr>
              <a:t>Mike Trethewey</a:t>
            </a:r>
            <a:br>
              <a:rPr lang="en-GB" sz="3200" dirty="0" smtClean="0">
                <a:solidFill>
                  <a:srgbClr val="FFFF00"/>
                </a:solidFill>
              </a:rPr>
            </a:br>
            <a:r>
              <a:rPr lang="en-GB" sz="3200" dirty="0" smtClean="0">
                <a:solidFill>
                  <a:srgbClr val="FFFF00"/>
                </a:solidFill>
              </a:rPr>
              <a:t>Control Loop Concepts Ltd (CL2)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USP T33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3"/>
            <a:ext cx="4402832" cy="3888432"/>
          </a:xfrm>
        </p:spPr>
        <p:txBody>
          <a:bodyPr>
            <a:normAutofit/>
          </a:bodyPr>
          <a:lstStyle/>
          <a:p>
            <a:r>
              <a:rPr lang="en-GB" sz="2400" dirty="0"/>
              <a:t>R</a:t>
            </a:r>
            <a:r>
              <a:rPr lang="en-GB" sz="2400" dirty="0" smtClean="0"/>
              <a:t>ate:	</a:t>
            </a:r>
            <a:r>
              <a:rPr lang="en-GB" sz="2400" dirty="0"/>
              <a:t> </a:t>
            </a:r>
            <a:r>
              <a:rPr lang="en-GB" sz="2400" dirty="0" smtClean="0"/>
              <a:t>     </a:t>
            </a:r>
            <a:r>
              <a:rPr lang="en-GB" sz="2400" dirty="0"/>
              <a:t>&gt;</a:t>
            </a:r>
            <a:r>
              <a:rPr lang="en-GB" sz="2400" dirty="0" smtClean="0"/>
              <a:t> 120 </a:t>
            </a:r>
            <a:r>
              <a:rPr lang="en-GB" sz="2400" dirty="0" err="1" smtClean="0"/>
              <a:t>deg</a:t>
            </a:r>
            <a:r>
              <a:rPr lang="en-GB" sz="2400" dirty="0" smtClean="0"/>
              <a:t>/s </a:t>
            </a:r>
          </a:p>
          <a:p>
            <a:r>
              <a:rPr lang="en-GB" sz="2400" dirty="0" smtClean="0"/>
              <a:t>Acceleration:</a:t>
            </a:r>
            <a:r>
              <a:rPr lang="en-GB" sz="2400" dirty="0"/>
              <a:t> </a:t>
            </a:r>
            <a:r>
              <a:rPr lang="en-GB" sz="2400" dirty="0" smtClean="0"/>
              <a:t>   &gt; 120 </a:t>
            </a:r>
            <a:r>
              <a:rPr lang="en-GB" sz="2400" dirty="0" err="1" smtClean="0"/>
              <a:t>deg</a:t>
            </a:r>
            <a:r>
              <a:rPr lang="en-GB" sz="2400" dirty="0" smtClean="0"/>
              <a:t>/s</a:t>
            </a:r>
            <a:r>
              <a:rPr lang="en-GB" sz="2400" baseline="30000" dirty="0" smtClean="0"/>
              <a:t>2</a:t>
            </a:r>
            <a:endParaRPr lang="en-GB" sz="2400" dirty="0" smtClean="0"/>
          </a:p>
          <a:p>
            <a:r>
              <a:rPr lang="en-GB" sz="2400" dirty="0"/>
              <a:t>B</a:t>
            </a:r>
            <a:r>
              <a:rPr lang="en-GB" sz="2400" dirty="0" smtClean="0"/>
              <a:t>andwidth:	      &gt; 15 Hz</a:t>
            </a:r>
            <a:r>
              <a:rPr lang="en-GB" sz="2400" kern="1200" dirty="0" smtClean="0">
                <a:solidFill>
                  <a:schemeClr val="tx1"/>
                </a:solidFill>
                <a:effectLst/>
              </a:rPr>
              <a:t>	</a:t>
            </a:r>
            <a:endParaRPr lang="en-GB" sz="2400" dirty="0" smtClean="0"/>
          </a:p>
          <a:p>
            <a:r>
              <a:rPr lang="en-GB" sz="2400" dirty="0"/>
              <a:t>R</a:t>
            </a:r>
            <a:r>
              <a:rPr lang="en-GB" sz="2400" dirty="0" smtClean="0"/>
              <a:t>esolution:	      &lt; 0.04 arc-sec</a:t>
            </a:r>
          </a:p>
          <a:p>
            <a:r>
              <a:rPr lang="en-GB" sz="2400" dirty="0"/>
              <a:t>U</a:t>
            </a:r>
            <a:r>
              <a:rPr lang="en-GB" sz="2400" dirty="0" smtClean="0"/>
              <a:t>pdate rate:       1 kHz</a:t>
            </a:r>
          </a:p>
          <a:p>
            <a:r>
              <a:rPr lang="en-GB" sz="2400" dirty="0" smtClean="0"/>
              <a:t>T33 Accuracy:</a:t>
            </a:r>
            <a:r>
              <a:rPr lang="en-GB" sz="2400" dirty="0"/>
              <a:t> </a:t>
            </a:r>
            <a:r>
              <a:rPr lang="en-GB" sz="2400" dirty="0" smtClean="0"/>
              <a:t>    3 to 5 arc-sec</a:t>
            </a:r>
          </a:p>
          <a:p>
            <a:r>
              <a:rPr lang="en-GB" sz="2400" dirty="0" smtClean="0"/>
              <a:t>System </a:t>
            </a:r>
            <a:r>
              <a:rPr lang="en-GB" sz="2400" dirty="0" err="1" smtClean="0"/>
              <a:t>Acc’y</a:t>
            </a:r>
            <a:r>
              <a:rPr lang="en-GB" sz="2400" dirty="0" smtClean="0"/>
              <a:t>:     &lt; 20 arc-sec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3"/>
            <a:ext cx="36146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0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Platform (COATS)</a:t>
            </a:r>
            <a:endParaRPr lang="en-GB" dirty="0"/>
          </a:p>
        </p:txBody>
      </p:sp>
      <p:pic>
        <p:nvPicPr>
          <p:cNvPr id="3074" name="Picture 2" descr="D:\MLTDynamics\P070_PV_Telescope &amp; Optics\Photos\P101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33500"/>
            <a:ext cx="7023100" cy="526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COATS with 8” Telescope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1" y="1600200"/>
            <a:ext cx="3284298" cy="45259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Three sensors:</a:t>
            </a:r>
          </a:p>
          <a:p>
            <a:pPr lvl="1"/>
            <a:r>
              <a:rPr lang="en-GB" sz="2000" dirty="0" smtClean="0"/>
              <a:t>7 to 0.78 </a:t>
            </a:r>
            <a:r>
              <a:rPr lang="en-GB" sz="2000" dirty="0" err="1" smtClean="0"/>
              <a:t>deg</a:t>
            </a:r>
            <a:r>
              <a:rPr lang="en-GB" sz="2000" dirty="0" smtClean="0"/>
              <a:t> FOV, 	75 mm</a:t>
            </a:r>
          </a:p>
          <a:p>
            <a:pPr lvl="1"/>
            <a:r>
              <a:rPr lang="en-GB" sz="2000" dirty="0" smtClean="0"/>
              <a:t>0.5 </a:t>
            </a:r>
            <a:r>
              <a:rPr lang="en-GB" sz="2000" dirty="0" err="1" smtClean="0"/>
              <a:t>deg</a:t>
            </a:r>
            <a:r>
              <a:rPr lang="en-GB" sz="2000" dirty="0" smtClean="0"/>
              <a:t> FOV, 	100 mm</a:t>
            </a:r>
          </a:p>
          <a:p>
            <a:pPr lvl="1"/>
            <a:r>
              <a:rPr lang="en-GB" sz="2000" dirty="0" smtClean="0"/>
              <a:t>0.24 </a:t>
            </a:r>
            <a:r>
              <a:rPr lang="en-GB" sz="2000" dirty="0" err="1" smtClean="0"/>
              <a:t>deg</a:t>
            </a:r>
            <a:r>
              <a:rPr lang="en-GB" sz="2000" dirty="0" smtClean="0"/>
              <a:t> FOV	205 mm</a:t>
            </a:r>
          </a:p>
          <a:p>
            <a:r>
              <a:rPr lang="en-GB" dirty="0" smtClean="0"/>
              <a:t>Richey-Chretien 8” </a:t>
            </a:r>
            <a:r>
              <a:rPr lang="en-GB" dirty="0" smtClean="0"/>
              <a:t>telescope</a:t>
            </a:r>
          </a:p>
          <a:p>
            <a:pPr lvl="1"/>
            <a:r>
              <a:rPr lang="en-GB" dirty="0" smtClean="0"/>
              <a:t>With filter wheel</a:t>
            </a:r>
          </a:p>
          <a:p>
            <a:pPr marL="857250" lvl="2" indent="0">
              <a:buNone/>
            </a:pPr>
            <a:r>
              <a:rPr lang="en-GB" dirty="0" smtClean="0"/>
              <a:t>(</a:t>
            </a:r>
            <a:r>
              <a:rPr lang="en-GB" dirty="0"/>
              <a:t>720 760 800 850 950 </a:t>
            </a:r>
            <a:r>
              <a:rPr lang="en-GB" dirty="0" smtClean="0"/>
              <a:t>1000 nm LP filters)</a:t>
            </a:r>
            <a:endParaRPr lang="en-GB" dirty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4601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465" y="2252293"/>
            <a:ext cx="8229600" cy="994122"/>
          </a:xfrm>
        </p:spPr>
        <p:txBody>
          <a:bodyPr/>
          <a:lstStyle/>
          <a:p>
            <a:r>
              <a:rPr lang="en-GB" dirty="0" smtClean="0"/>
              <a:t>Sensor Networking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6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Sensor Networking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CL2 Developed </a:t>
            </a:r>
          </a:p>
          <a:p>
            <a:pPr lvl="1"/>
            <a:r>
              <a:rPr lang="en-GB" dirty="0" smtClean="0"/>
              <a:t>Real-time Client-Server protocol (MEP)</a:t>
            </a:r>
          </a:p>
          <a:p>
            <a:pPr lvl="1"/>
            <a:r>
              <a:rPr lang="en-GB" dirty="0" smtClean="0"/>
              <a:t>Chilbolton 25 m Radar Antenna server (Gandalf)</a:t>
            </a:r>
          </a:p>
          <a:p>
            <a:pPr lvl="1"/>
            <a:r>
              <a:rPr lang="en-GB" dirty="0" smtClean="0"/>
              <a:t>Client for COATS</a:t>
            </a:r>
          </a:p>
          <a:p>
            <a:pPr lvl="1"/>
            <a:r>
              <a:rPr lang="en-GB" dirty="0" smtClean="0"/>
              <a:t>Client for SGF at Herstmonceux (under development with the SGF)</a:t>
            </a:r>
          </a:p>
          <a:p>
            <a:r>
              <a:rPr lang="en-GB" dirty="0" smtClean="0"/>
              <a:t>Demonstrated operation between COATS &amp; Chilbolton radar (CASTR)</a:t>
            </a:r>
          </a:p>
          <a:p>
            <a:pPr lvl="1"/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Match 2016</a:t>
            </a:r>
          </a:p>
        </p:txBody>
      </p:sp>
    </p:spTree>
    <p:extLst>
      <p:ext uri="{BB962C8B-B14F-4D97-AF65-F5344CB8AC3E}">
        <p14:creationId xmlns:p14="http://schemas.microsoft.com/office/powerpoint/2010/main" val="107376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Radar Cueing/Slaving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2441" y="4618183"/>
            <a:ext cx="2809007" cy="152997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ヒラギノ角ゴ Pro W3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buFontTx/>
              <a:buNone/>
              <a:defRPr/>
            </a:pPr>
            <a:r>
              <a:rPr lang="en-GB" altLang="en-US" sz="2000" kern="0" dirty="0" smtClean="0"/>
              <a:t>25 m Antenna Server (</a:t>
            </a:r>
            <a:r>
              <a:rPr lang="en-GB" altLang="en-US" sz="2000" kern="0" dirty="0"/>
              <a:t>G</a:t>
            </a:r>
            <a:r>
              <a:rPr lang="en-GB" altLang="en-US" sz="2000" kern="0" dirty="0" smtClean="0"/>
              <a:t>andalf)  accepts inputs from multiple sensors using MEP</a:t>
            </a:r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GB" altLang="en-US" sz="2000" kern="0" dirty="0" smtClean="0"/>
          </a:p>
          <a:p>
            <a:pPr marL="0" indent="0">
              <a:spcBef>
                <a:spcPts val="1200"/>
              </a:spcBef>
              <a:buFontTx/>
              <a:buNone/>
              <a:defRPr/>
            </a:pPr>
            <a:endParaRPr lang="en-GB" altLang="en-US" sz="2000" kern="0" dirty="0" smtClean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 t="6635" r="17178" b="12398"/>
          <a:stretch>
            <a:fillRect/>
          </a:stretch>
        </p:blipFill>
        <p:spPr bwMode="auto">
          <a:xfrm>
            <a:off x="7012781" y="1884362"/>
            <a:ext cx="18748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14037"/>
          <a:stretch>
            <a:fillRect/>
          </a:stretch>
        </p:blipFill>
        <p:spPr bwMode="auto">
          <a:xfrm>
            <a:off x="3340100" y="2928938"/>
            <a:ext cx="31083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1" y="1660942"/>
            <a:ext cx="1243012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8"/>
          <p:cNvCxnSpPr>
            <a:cxnSpLocks noChangeShapeType="1"/>
          </p:cNvCxnSpPr>
          <p:nvPr/>
        </p:nvCxnSpPr>
        <p:spPr bwMode="auto">
          <a:xfrm flipH="1" flipV="1">
            <a:off x="1615453" y="2636912"/>
            <a:ext cx="2447924" cy="1368152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9"/>
          <p:cNvCxnSpPr>
            <a:cxnSpLocks noChangeShapeType="1"/>
            <a:endCxn id="10" idx="3"/>
          </p:cNvCxnSpPr>
          <p:nvPr/>
        </p:nvCxnSpPr>
        <p:spPr bwMode="auto">
          <a:xfrm flipH="1" flipV="1">
            <a:off x="1615453" y="2172911"/>
            <a:ext cx="6124899" cy="247977"/>
          </a:xfrm>
          <a:prstGeom prst="straightConnector1">
            <a:avLst/>
          </a:prstGeom>
          <a:noFill/>
          <a:ln w="50800" algn="ctr">
            <a:solidFill>
              <a:srgbClr val="00B05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Elbow Connector 12"/>
          <p:cNvCxnSpPr>
            <a:stCxn id="8" idx="2"/>
            <a:endCxn id="9" idx="2"/>
          </p:cNvCxnSpPr>
          <p:nvPr/>
        </p:nvCxnSpPr>
        <p:spPr bwMode="auto">
          <a:xfrm rot="5400000">
            <a:off x="5198270" y="3417094"/>
            <a:ext cx="2447925" cy="3055937"/>
          </a:xfrm>
          <a:prstGeom prst="bentConnector3">
            <a:avLst>
              <a:gd name="adj1" fmla="val 109339"/>
            </a:avLst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8578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Development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779912" y="386767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6660232" y="256490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6" name="Left-Right Arrow 5"/>
          <p:cNvSpPr/>
          <p:nvPr/>
        </p:nvSpPr>
        <p:spPr>
          <a:xfrm rot="19822113">
            <a:off x="5160194" y="3439694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46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Network Development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79912" y="386767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619834" y="2195826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9424075">
            <a:off x="5160193" y="325512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948264" y="4797152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9" name="Left-Right Arrow 8"/>
          <p:cNvSpPr/>
          <p:nvPr/>
        </p:nvSpPr>
        <p:spPr>
          <a:xfrm rot="1314544">
            <a:off x="5251024" y="455327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5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Network Development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79912" y="386767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619834" y="2195826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9424075">
            <a:off x="5160193" y="325512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948264" y="4797152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9" name="Left-Right Arrow 8"/>
          <p:cNvSpPr/>
          <p:nvPr/>
        </p:nvSpPr>
        <p:spPr>
          <a:xfrm rot="1314544">
            <a:off x="5251024" y="455327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00166" y="2259360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 #2</a:t>
            </a:r>
            <a:endParaRPr lang="en-GB" dirty="0"/>
          </a:p>
        </p:txBody>
      </p:sp>
      <p:sp>
        <p:nvSpPr>
          <p:cNvPr id="11" name="Left-Right Arrow 10"/>
          <p:cNvSpPr/>
          <p:nvPr/>
        </p:nvSpPr>
        <p:spPr>
          <a:xfrm rot="2053517">
            <a:off x="2108877" y="3374436"/>
            <a:ext cx="171612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Network Development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79912" y="386767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619834" y="2195826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9424075">
            <a:off x="5160193" y="325512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948264" y="4797152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9" name="Left-Right Arrow 8"/>
          <p:cNvSpPr/>
          <p:nvPr/>
        </p:nvSpPr>
        <p:spPr>
          <a:xfrm rot="1314544">
            <a:off x="5251024" y="455327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00166" y="2259360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 #2</a:t>
            </a:r>
            <a:endParaRPr lang="en-GB" dirty="0"/>
          </a:p>
        </p:txBody>
      </p:sp>
      <p:sp>
        <p:nvSpPr>
          <p:cNvPr id="11" name="Left-Right Arrow 10"/>
          <p:cNvSpPr/>
          <p:nvPr/>
        </p:nvSpPr>
        <p:spPr>
          <a:xfrm rot="2053517">
            <a:off x="2108877" y="3374436"/>
            <a:ext cx="171612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12" name="Left-Right Arrow 11"/>
          <p:cNvSpPr/>
          <p:nvPr/>
        </p:nvSpPr>
        <p:spPr>
          <a:xfrm>
            <a:off x="2463856" y="2330392"/>
            <a:ext cx="40523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9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32" y="2036135"/>
            <a:ext cx="8229600" cy="4525963"/>
          </a:xfrm>
        </p:spPr>
        <p:txBody>
          <a:bodyPr/>
          <a:lstStyle/>
          <a:p>
            <a:r>
              <a:rPr lang="en-GB" dirty="0" smtClean="0"/>
              <a:t>CL2 Capability</a:t>
            </a:r>
            <a:r>
              <a:rPr lang="en-GB" baseline="0" dirty="0" smtClean="0"/>
              <a:t> &amp; Facilities</a:t>
            </a:r>
          </a:p>
          <a:p>
            <a:r>
              <a:rPr lang="en-GB" baseline="0" dirty="0" smtClean="0"/>
              <a:t>Networking of Sensors</a:t>
            </a:r>
          </a:p>
          <a:p>
            <a:r>
              <a:rPr lang="en-GB" baseline="0" dirty="0" smtClean="0"/>
              <a:t>GEO &amp; MEO Observations</a:t>
            </a:r>
          </a:p>
          <a:p>
            <a:r>
              <a:rPr lang="en-GB" baseline="0" dirty="0" smtClean="0"/>
              <a:t>Work is part funded by STFC/DSTL contracts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5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 smtClean="0"/>
              <a:t>Network Development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779912" y="3867674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619834" y="2195826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9424075">
            <a:off x="5160193" y="325512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6948264" y="4797152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9" name="Left-Right Arrow 8"/>
          <p:cNvSpPr/>
          <p:nvPr/>
        </p:nvSpPr>
        <p:spPr>
          <a:xfrm rot="1314544">
            <a:off x="5251024" y="4553273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800166" y="2259360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Gandalf #2</a:t>
            </a:r>
            <a:endParaRPr lang="en-GB" dirty="0"/>
          </a:p>
        </p:txBody>
      </p:sp>
      <p:sp>
        <p:nvSpPr>
          <p:cNvPr id="11" name="Left-Right Arrow 10"/>
          <p:cNvSpPr/>
          <p:nvPr/>
        </p:nvSpPr>
        <p:spPr>
          <a:xfrm rot="2053517">
            <a:off x="2108877" y="3374436"/>
            <a:ext cx="171612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12" name="Left-Right Arrow 11"/>
          <p:cNvSpPr/>
          <p:nvPr/>
        </p:nvSpPr>
        <p:spPr>
          <a:xfrm>
            <a:off x="2463856" y="2330392"/>
            <a:ext cx="405236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686140" y="5034607"/>
            <a:ext cx="151216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Client</a:t>
            </a:r>
            <a:endParaRPr lang="en-GB" dirty="0"/>
          </a:p>
        </p:txBody>
      </p:sp>
      <p:sp>
        <p:nvSpPr>
          <p:cNvPr id="15" name="Left-Right Arrow 14"/>
          <p:cNvSpPr/>
          <p:nvPr/>
        </p:nvSpPr>
        <p:spPr>
          <a:xfrm rot="16200000">
            <a:off x="648524" y="3829630"/>
            <a:ext cx="1646718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1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2039643"/>
            <a:ext cx="8229600" cy="994122"/>
          </a:xfrm>
        </p:spPr>
        <p:txBody>
          <a:bodyPr/>
          <a:lstStyle/>
          <a:p>
            <a:r>
              <a:rPr lang="en-GB" dirty="0" smtClean="0"/>
              <a:t>GEO &amp; MEO Observations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 &amp; MEO Observations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Results of observations with CL2 Observation And</a:t>
            </a:r>
            <a:r>
              <a:rPr lang="en-GB" baseline="0" dirty="0" smtClean="0"/>
              <a:t> Tracking System (COATS):</a:t>
            </a:r>
          </a:p>
          <a:p>
            <a:endParaRPr lang="en-GB" baseline="0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aseline="0" dirty="0" smtClean="0"/>
              <a:t> 18</a:t>
            </a:r>
            <a:r>
              <a:rPr lang="en-GB" baseline="30000" dirty="0" smtClean="0"/>
              <a:t>th</a:t>
            </a:r>
            <a:r>
              <a:rPr lang="en-GB" baseline="0" dirty="0" smtClean="0"/>
              <a:t> </a:t>
            </a:r>
            <a:r>
              <a:rPr lang="en-GB" dirty="0" smtClean="0"/>
              <a:t>to</a:t>
            </a:r>
            <a:r>
              <a:rPr lang="en-GB" baseline="0" dirty="0" smtClean="0"/>
              <a:t> 20</a:t>
            </a:r>
            <a:r>
              <a:rPr lang="en-GB" baseline="30000" dirty="0" smtClean="0"/>
              <a:t>th</a:t>
            </a:r>
            <a:r>
              <a:rPr lang="en-GB" dirty="0" smtClean="0"/>
              <a:t> July 2016</a:t>
            </a:r>
          </a:p>
          <a:p>
            <a:pPr marL="0" indent="0">
              <a:buNone/>
            </a:pPr>
            <a:r>
              <a:rPr lang="en-GB" dirty="0" smtClean="0"/>
              <a:t>	 15</a:t>
            </a:r>
            <a:r>
              <a:rPr lang="en-GB" baseline="30000" dirty="0" smtClean="0"/>
              <a:t>th</a:t>
            </a:r>
            <a:r>
              <a:rPr lang="en-GB" dirty="0" smtClean="0"/>
              <a:t> August 2016</a:t>
            </a:r>
          </a:p>
          <a:p>
            <a:pPr marL="0" indent="0">
              <a:buNone/>
            </a:pPr>
            <a:r>
              <a:rPr lang="en-GB" baseline="0" dirty="0"/>
              <a:t>	</a:t>
            </a:r>
            <a:r>
              <a:rPr lang="en-GB" baseline="0" dirty="0" smtClean="0"/>
              <a:t> 28</a:t>
            </a:r>
            <a:r>
              <a:rPr lang="en-GB" baseline="30000" dirty="0" smtClean="0"/>
              <a:t>th</a:t>
            </a:r>
            <a:r>
              <a:rPr lang="en-GB" dirty="0" smtClean="0"/>
              <a:t> &amp; 29</a:t>
            </a:r>
            <a:r>
              <a:rPr lang="en-GB" baseline="30000" dirty="0" smtClean="0"/>
              <a:t>th</a:t>
            </a:r>
            <a:r>
              <a:rPr lang="en-GB" dirty="0" smtClean="0"/>
              <a:t> November 2016</a:t>
            </a:r>
            <a:r>
              <a:rPr lang="en-GB" baseline="0" dirty="0" smtClean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2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Selected GEOs &amp; MEOs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5014"/>
            <a:ext cx="4038600" cy="4001149"/>
          </a:xfrm>
        </p:spPr>
        <p:txBody>
          <a:bodyPr/>
          <a:lstStyle/>
          <a:p>
            <a:r>
              <a:rPr lang="en-GB" dirty="0" smtClean="0"/>
              <a:t>GEOs</a:t>
            </a:r>
          </a:p>
          <a:p>
            <a:pPr lvl="1"/>
            <a:r>
              <a:rPr lang="en-GB" dirty="0" smtClean="0"/>
              <a:t>Skynet</a:t>
            </a:r>
            <a:r>
              <a:rPr lang="en-GB" dirty="0"/>
              <a:t>		6</a:t>
            </a:r>
          </a:p>
          <a:p>
            <a:pPr lvl="1"/>
            <a:r>
              <a:rPr lang="en-GB" dirty="0"/>
              <a:t>Astra		16</a:t>
            </a:r>
          </a:p>
          <a:p>
            <a:pPr lvl="1"/>
            <a:r>
              <a:rPr lang="en-GB" dirty="0"/>
              <a:t>Inmarsat	</a:t>
            </a:r>
            <a:r>
              <a:rPr lang="en-GB" dirty="0" smtClean="0"/>
              <a:t>3</a:t>
            </a:r>
            <a:endParaRPr lang="en-GB" dirty="0"/>
          </a:p>
          <a:p>
            <a:pPr lvl="1"/>
            <a:r>
              <a:rPr lang="en-GB" dirty="0"/>
              <a:t>LUCH		1</a:t>
            </a:r>
          </a:p>
          <a:p>
            <a:pPr lvl="1"/>
            <a:r>
              <a:rPr lang="en-GB" dirty="0"/>
              <a:t>SES		</a:t>
            </a:r>
            <a:r>
              <a:rPr lang="en-GB" dirty="0" smtClean="0"/>
              <a:t>1</a:t>
            </a:r>
            <a:endParaRPr lang="en-GB" dirty="0"/>
          </a:p>
          <a:p>
            <a:pPr lvl="1"/>
            <a:r>
              <a:rPr lang="en-GB" dirty="0" err="1" smtClean="0"/>
              <a:t>Hylas</a:t>
            </a:r>
            <a:r>
              <a:rPr lang="en-GB" dirty="0" smtClean="0"/>
              <a:t>		2</a:t>
            </a:r>
            <a:endParaRPr lang="en-GB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2135"/>
            <a:ext cx="4038600" cy="4014028"/>
          </a:xfrm>
        </p:spPr>
        <p:txBody>
          <a:bodyPr/>
          <a:lstStyle/>
          <a:p>
            <a:r>
              <a:rPr lang="en-GB" dirty="0" smtClean="0"/>
              <a:t>MEOs / IGSO</a:t>
            </a:r>
          </a:p>
          <a:p>
            <a:pPr lvl="1"/>
            <a:r>
              <a:rPr lang="en-GB" dirty="0"/>
              <a:t>Galileo		8</a:t>
            </a:r>
          </a:p>
          <a:p>
            <a:pPr lvl="1"/>
            <a:r>
              <a:rPr lang="en-GB" dirty="0"/>
              <a:t>GPS		9</a:t>
            </a:r>
          </a:p>
          <a:p>
            <a:pPr lvl="1"/>
            <a:r>
              <a:rPr lang="en-GB" dirty="0" err="1"/>
              <a:t>Bediou</a:t>
            </a:r>
            <a:r>
              <a:rPr lang="en-GB" dirty="0"/>
              <a:t>		4</a:t>
            </a:r>
          </a:p>
          <a:p>
            <a:pPr lvl="1"/>
            <a:r>
              <a:rPr lang="en-GB" dirty="0" smtClean="0"/>
              <a:t>GLONASS</a:t>
            </a:r>
            <a:r>
              <a:rPr lang="en-GB" dirty="0"/>
              <a:t>	</a:t>
            </a:r>
            <a:r>
              <a:rPr lang="en-GB" dirty="0" smtClean="0"/>
              <a:t>9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51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Skynet 4C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95263"/>
            <a:ext cx="7800975" cy="646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031158" y="2172206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1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Skyne</a:t>
            </a:r>
            <a:r>
              <a:rPr lang="en-GB" b="0" i="1" dirty="0" smtClean="0"/>
              <a:t>t</a:t>
            </a:r>
            <a:r>
              <a:rPr lang="en-GB" dirty="0" smtClean="0"/>
              <a:t> 4E &amp; 4F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00038"/>
            <a:ext cx="7458075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681330" y="2901549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004930" y="3223862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Skynet 5C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28600"/>
            <a:ext cx="790575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355976" y="3256520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5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Astra 1KN, 1L, 1M, 1N: 19.2</a:t>
            </a:r>
            <a:r>
              <a:rPr lang="en-GB" dirty="0" smtClean="0">
                <a:latin typeface="Arial"/>
                <a:cs typeface="Arial"/>
              </a:rPr>
              <a:t>°</a:t>
            </a:r>
            <a:r>
              <a:rPr lang="en-GB" dirty="0" smtClean="0"/>
              <a:t> E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1463"/>
            <a:ext cx="78105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985852" y="3648416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28122" y="4007650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5139760" y="4225366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32312" y="5020005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82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5" y="242740"/>
            <a:ext cx="8229600" cy="994122"/>
          </a:xfrm>
        </p:spPr>
        <p:txBody>
          <a:bodyPr/>
          <a:lstStyle/>
          <a:p>
            <a:r>
              <a:rPr lang="en-GB" dirty="0" smtClean="0"/>
              <a:t>Astra 1KN, 1L, 1M, 1N: 19.2</a:t>
            </a:r>
            <a:r>
              <a:rPr lang="en-GB" dirty="0" smtClean="0">
                <a:latin typeface="Arial"/>
                <a:cs typeface="Arial"/>
              </a:rPr>
              <a:t>°</a:t>
            </a:r>
            <a:r>
              <a:rPr lang="en-GB" dirty="0" smtClean="0"/>
              <a:t> E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39" y="535594"/>
            <a:ext cx="7187166" cy="619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650206" y="2473655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910534" y="3087517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364302" y="3253150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720041" y="3995706"/>
            <a:ext cx="432048" cy="43204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7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Astra</a:t>
            </a:r>
            <a:r>
              <a:rPr lang="en-GB" baseline="0" dirty="0" smtClean="0"/>
              <a:t> Sequence</a:t>
            </a:r>
            <a:endParaRPr lang="en-GB" dirty="0"/>
          </a:p>
        </p:txBody>
      </p:sp>
      <p:pic>
        <p:nvPicPr>
          <p:cNvPr id="4" name="Astra-sequence_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9219" y="526311"/>
            <a:ext cx="7612911" cy="570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CL2 at</a:t>
            </a:r>
            <a:r>
              <a:rPr lang="en-GB" baseline="0" dirty="0" smtClean="0"/>
              <a:t> STFC Chilbolton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endParaRPr lang="en-GB" sz="3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en-GB" dirty="0" smtClean="0"/>
              <a:t>Satellite IOT since 2005 (</a:t>
            </a:r>
            <a:r>
              <a:rPr lang="en-GB" dirty="0" err="1" smtClean="0"/>
              <a:t>Giove</a:t>
            </a:r>
            <a:r>
              <a:rPr lang="en-GB" dirty="0" smtClean="0"/>
              <a:t> A &amp; </a:t>
            </a:r>
            <a:r>
              <a:rPr lang="en-GB" dirty="0" err="1" smtClean="0"/>
              <a:t>Giove</a:t>
            </a:r>
            <a:r>
              <a:rPr lang="en-GB" dirty="0" smtClean="0"/>
              <a:t> B) </a:t>
            </a:r>
          </a:p>
          <a:p>
            <a:pPr rtl="0" eaLnBrk="1" latinLnBrk="0" hangingPunct="1"/>
            <a:r>
              <a:rPr lang="en-GB" dirty="0" smtClean="0"/>
              <a:t>Located</a:t>
            </a:r>
            <a:r>
              <a:rPr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Chilbolton since 2010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 Tracker platform development &amp; testing</a:t>
            </a:r>
            <a:endParaRPr lang="en-GB" dirty="0" smtClean="0">
              <a:effectLst/>
            </a:endParaRPr>
          </a:p>
          <a:p>
            <a:pPr rtl="0" eaLnBrk="1" latinLnBrk="0" hangingPunct="1"/>
            <a:r>
              <a:rPr lang="en-GB" sz="3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Satellite EO Observations since June 2014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5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Giove</a:t>
            </a:r>
            <a:r>
              <a:rPr lang="en-GB" dirty="0" smtClean="0"/>
              <a:t> A</a:t>
            </a:r>
            <a:endParaRPr lang="en-GB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0" y="355599"/>
            <a:ext cx="7520930" cy="6368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686300" y="1689100"/>
            <a:ext cx="444500" cy="40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Inmarsat 3-F2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94875"/>
            <a:ext cx="7264400" cy="611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447770" y="2431637"/>
            <a:ext cx="444500" cy="40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6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Galileo FM2</a:t>
            </a:r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558800"/>
            <a:ext cx="6729413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192578" y="2548600"/>
            <a:ext cx="444500" cy="40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2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Galileo FM3</a:t>
            </a: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76250"/>
            <a:ext cx="6881813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777891" y="2250876"/>
            <a:ext cx="444500" cy="40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9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Galileo FM4</a:t>
            </a:r>
            <a:endParaRPr lang="en-GB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03250"/>
            <a:ext cx="674211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3671561" y="3175947"/>
            <a:ext cx="444500" cy="406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1"/>
            <a:ext cx="8229600" cy="3835400"/>
          </a:xfrm>
        </p:spPr>
        <p:txBody>
          <a:bodyPr/>
          <a:lstStyle/>
          <a:p>
            <a:r>
              <a:rPr lang="en-GB" dirty="0" smtClean="0"/>
              <a:t>Networking of Sensors demonstrated</a:t>
            </a:r>
          </a:p>
          <a:p>
            <a:r>
              <a:rPr lang="en-GB" dirty="0" smtClean="0"/>
              <a:t>GEO &amp; MEO observations possible with</a:t>
            </a:r>
          </a:p>
          <a:p>
            <a:pPr lvl="1"/>
            <a:r>
              <a:rPr lang="en-GB" dirty="0" smtClean="0"/>
              <a:t>8” aperture telescope</a:t>
            </a:r>
          </a:p>
          <a:p>
            <a:pPr lvl="1"/>
            <a:r>
              <a:rPr lang="en-GB" dirty="0" smtClean="0"/>
              <a:t>Sensitive camera</a:t>
            </a:r>
          </a:p>
          <a:p>
            <a:pPr lvl="1"/>
            <a:r>
              <a:rPr lang="en-GB" dirty="0" smtClean="0"/>
              <a:t>Favourable phase angles</a:t>
            </a:r>
          </a:p>
          <a:p>
            <a:pPr lvl="1"/>
            <a:r>
              <a:rPr lang="en-GB" dirty="0" smtClean="0"/>
              <a:t>Favourable position of the Moon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1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3" y="2985941"/>
            <a:ext cx="8229600" cy="994122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95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2061" r="5556" b="8475"/>
          <a:stretch>
            <a:fillRect/>
          </a:stretch>
        </p:blipFill>
        <p:spPr bwMode="auto">
          <a:xfrm>
            <a:off x="685006" y="814388"/>
            <a:ext cx="777398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0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CL2</a:t>
            </a:r>
            <a:r>
              <a:rPr lang="en-GB" baseline="0" dirty="0" smtClean="0"/>
              <a:t> </a:t>
            </a:r>
            <a:r>
              <a:rPr lang="en-GB" dirty="0" smtClean="0"/>
              <a:t>Tracking Involvement</a:t>
            </a:r>
            <a:endParaRPr lang="en-GB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en-GB" dirty="0" smtClean="0"/>
              <a:t>Platform Development with Acuitas AG</a:t>
            </a:r>
          </a:p>
          <a:p>
            <a:pPr lvl="1"/>
            <a:r>
              <a:rPr lang="en-GB" dirty="0" smtClean="0"/>
              <a:t>Control system design</a:t>
            </a:r>
          </a:p>
          <a:p>
            <a:pPr lvl="1"/>
            <a:r>
              <a:rPr lang="en-GB" dirty="0" smtClean="0"/>
              <a:t>System Integrator</a:t>
            </a:r>
          </a:p>
          <a:p>
            <a:pPr lvl="1"/>
            <a:r>
              <a:rPr lang="en-GB" dirty="0" smtClean="0"/>
              <a:t>Provision of real-time software</a:t>
            </a:r>
          </a:p>
          <a:p>
            <a:pPr lvl="1"/>
            <a:r>
              <a:rPr lang="en-GB" dirty="0" smtClean="0"/>
              <a:t>Customer specials</a:t>
            </a:r>
          </a:p>
          <a:p>
            <a:r>
              <a:rPr lang="en-GB" dirty="0" smtClean="0"/>
              <a:t>Long Experience with Control System </a:t>
            </a:r>
            <a:r>
              <a:rPr lang="en-GB" dirty="0"/>
              <a:t>D</a:t>
            </a:r>
            <a:r>
              <a:rPr lang="en-GB" dirty="0" smtClean="0"/>
              <a:t>esign &amp;  Electro-Optical Auto-Trackers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21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Acuitas Tracking Platforms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dirty="0" smtClean="0"/>
              <a:t>Acuitas AG </a:t>
            </a:r>
            <a:r>
              <a:rPr lang="en-GB" sz="2000" dirty="0" err="1" smtClean="0"/>
              <a:t>Alpendorf</a:t>
            </a:r>
            <a:r>
              <a:rPr lang="en-GB" sz="2000" dirty="0" smtClean="0"/>
              <a:t> SZ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Switzerland </a:t>
            </a:r>
            <a:br>
              <a:rPr lang="en-GB" sz="2000" dirty="0" smtClean="0"/>
            </a:br>
            <a:r>
              <a:rPr lang="en-GB" sz="2000" dirty="0" smtClean="0"/>
              <a:t>www.acuitas.ch</a:t>
            </a:r>
            <a:endParaRPr lang="en-GB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353755" cy="4525963"/>
          </a:xfrm>
        </p:spPr>
      </p:pic>
    </p:spTree>
    <p:extLst>
      <p:ext uri="{BB962C8B-B14F-4D97-AF65-F5344CB8AC3E}">
        <p14:creationId xmlns:p14="http://schemas.microsoft.com/office/powerpoint/2010/main" val="14920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Platform Features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dirty="0" smtClean="0"/>
              <a:t>High rate, precision platform for target tracking.</a:t>
            </a:r>
          </a:p>
          <a:p>
            <a:pPr lvl="0"/>
            <a:r>
              <a:rPr lang="en-GB" dirty="0" smtClean="0"/>
              <a:t>Direct drives</a:t>
            </a:r>
          </a:p>
          <a:p>
            <a:pPr lvl="0"/>
            <a:r>
              <a:rPr lang="en-GB" dirty="0" smtClean="0"/>
              <a:t>Support for multiple sensors (COTS)</a:t>
            </a:r>
          </a:p>
          <a:p>
            <a:pPr lvl="1"/>
            <a:r>
              <a:rPr lang="en-GB" dirty="0" smtClean="0"/>
              <a:t>Optical cameras</a:t>
            </a:r>
          </a:p>
          <a:p>
            <a:pPr lvl="1"/>
            <a:r>
              <a:rPr lang="en-GB" dirty="0" smtClean="0"/>
              <a:t>IR cameras</a:t>
            </a:r>
          </a:p>
          <a:p>
            <a:pPr lvl="1"/>
            <a:r>
              <a:rPr lang="en-GB" dirty="0" smtClean="0"/>
              <a:t>Radar</a:t>
            </a:r>
          </a:p>
          <a:p>
            <a:r>
              <a:rPr lang="en-GB" dirty="0" smtClean="0"/>
              <a:t>Permanent, Semi-portable or portable deployable onto pre-prepared plinths.</a:t>
            </a:r>
          </a:p>
          <a:p>
            <a:r>
              <a:rPr lang="en-GB" dirty="0" smtClean="0"/>
              <a:t>Self calibrating.</a:t>
            </a:r>
          </a:p>
          <a:p>
            <a:r>
              <a:rPr lang="en-GB" dirty="0" smtClean="0"/>
              <a:t>Auto-track capability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3676638" cy="423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58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USP U42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0" y="1625600"/>
            <a:ext cx="4368800" cy="4525963"/>
          </a:xfrm>
        </p:spPr>
        <p:txBody>
          <a:bodyPr>
            <a:normAutofit/>
          </a:bodyPr>
          <a:lstStyle/>
          <a:p>
            <a:r>
              <a:rPr lang="en-GB" sz="2400" dirty="0"/>
              <a:t>Rate:	      &gt;</a:t>
            </a:r>
            <a:r>
              <a:rPr lang="en-GB" sz="2400" dirty="0" smtClean="0"/>
              <a:t> </a:t>
            </a:r>
            <a:r>
              <a:rPr lang="en-GB" sz="2400" dirty="0"/>
              <a:t>100 </a:t>
            </a:r>
            <a:r>
              <a:rPr lang="en-GB" sz="2400" dirty="0" err="1"/>
              <a:t>deg</a:t>
            </a:r>
            <a:r>
              <a:rPr lang="en-GB" sz="2400" dirty="0"/>
              <a:t>/s </a:t>
            </a:r>
          </a:p>
          <a:p>
            <a:r>
              <a:rPr lang="en-GB" sz="2400" dirty="0"/>
              <a:t>Acceleration:   </a:t>
            </a:r>
            <a:r>
              <a:rPr lang="en-GB" sz="2400" dirty="0" smtClean="0"/>
              <a:t> &gt; 100 </a:t>
            </a:r>
            <a:r>
              <a:rPr lang="en-GB" sz="2400" dirty="0" err="1"/>
              <a:t>deg</a:t>
            </a:r>
            <a:r>
              <a:rPr lang="en-GB" sz="2400" dirty="0"/>
              <a:t>/s</a:t>
            </a:r>
            <a:r>
              <a:rPr lang="en-GB" sz="2400" baseline="30000" dirty="0"/>
              <a:t>2</a:t>
            </a:r>
            <a:endParaRPr lang="en-GB" sz="2400" dirty="0"/>
          </a:p>
          <a:p>
            <a:r>
              <a:rPr lang="en-GB" sz="2400" dirty="0"/>
              <a:t>Bandwidth:	      </a:t>
            </a:r>
            <a:r>
              <a:rPr lang="en-GB" sz="2400" dirty="0" smtClean="0"/>
              <a:t>&gt; </a:t>
            </a:r>
            <a:r>
              <a:rPr lang="en-GB" sz="2400" dirty="0"/>
              <a:t>15 Hz	</a:t>
            </a:r>
          </a:p>
          <a:p>
            <a:r>
              <a:rPr lang="en-GB" sz="2400" dirty="0"/>
              <a:t>Resolution:	       &lt; 0.04 arc-sec</a:t>
            </a:r>
          </a:p>
          <a:p>
            <a:r>
              <a:rPr lang="en-GB" sz="2400" dirty="0"/>
              <a:t>Update rate:       1 kHz</a:t>
            </a:r>
          </a:p>
          <a:p>
            <a:r>
              <a:rPr lang="en-GB" sz="2400" dirty="0" smtClean="0"/>
              <a:t>T42 Accuracy</a:t>
            </a:r>
            <a:r>
              <a:rPr lang="en-GB" sz="2400" dirty="0"/>
              <a:t>:   </a:t>
            </a:r>
            <a:r>
              <a:rPr lang="en-GB" sz="2400" dirty="0" smtClean="0"/>
              <a:t> </a:t>
            </a:r>
            <a:r>
              <a:rPr lang="en-GB" sz="2400" dirty="0"/>
              <a:t>3 to 5 arc-sec</a:t>
            </a:r>
          </a:p>
          <a:p>
            <a:r>
              <a:rPr lang="en-GB" sz="2400" dirty="0"/>
              <a:t>System </a:t>
            </a:r>
            <a:r>
              <a:rPr lang="en-GB" sz="2400" dirty="0" err="1"/>
              <a:t>Acc’y</a:t>
            </a:r>
            <a:r>
              <a:rPr lang="en-GB" sz="2400" dirty="0"/>
              <a:t>:    </a:t>
            </a:r>
            <a:r>
              <a:rPr lang="en-GB" sz="2400" dirty="0" smtClean="0"/>
              <a:t> &lt; </a:t>
            </a:r>
            <a:r>
              <a:rPr lang="en-GB" sz="2400" dirty="0"/>
              <a:t>20 </a:t>
            </a:r>
            <a:r>
              <a:rPr lang="en-GB" sz="2400" dirty="0" smtClean="0"/>
              <a:t>arc-sec</a:t>
            </a:r>
            <a:endParaRPr lang="en-GB" sz="2400" dirty="0"/>
          </a:p>
        </p:txBody>
      </p:sp>
      <p:pic>
        <p:nvPicPr>
          <p:cNvPr id="1026" name="Picture 2" descr="D:\MLTDynamics\P060_SSA_RadarAnetnnaCueing\PHASE II\Inputs\USP Tracking Platforms - Render and real pictures\J19-6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574800"/>
            <a:ext cx="29718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2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USP U42</a:t>
            </a:r>
            <a:endParaRPr lang="en-GB" dirty="0"/>
          </a:p>
        </p:txBody>
      </p:sp>
      <p:pic>
        <p:nvPicPr>
          <p:cNvPr id="2050" name="Picture 2" descr="D:\MLTDynamics\P060_SSA_RadarAnetnnaCueing\PHASE II\Inputs\USP Tracking Platforms - Render and real pictures\DSC0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122909"/>
            <a:ext cx="7785100" cy="51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82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379</Words>
  <Application>Microsoft Office PowerPoint</Application>
  <PresentationFormat>On-screen Show (4:3)</PresentationFormat>
  <Paragraphs>150</Paragraphs>
  <Slides>36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ACI Meeting 7th and 8th December 2016</vt:lpstr>
      <vt:lpstr>Overview</vt:lpstr>
      <vt:lpstr>CL2 at STFC Chilbolton</vt:lpstr>
      <vt:lpstr>PowerPoint Presentation</vt:lpstr>
      <vt:lpstr>CL2 Tracking Involvement</vt:lpstr>
      <vt:lpstr>Acuitas Tracking Platforms        Acuitas AG Alpendorf SZ Switzerland  www.acuitas.ch</vt:lpstr>
      <vt:lpstr>Platform Features </vt:lpstr>
      <vt:lpstr>USP U42</vt:lpstr>
      <vt:lpstr>USP U42</vt:lpstr>
      <vt:lpstr>USP T33 Performance</vt:lpstr>
      <vt:lpstr>Development Platform (COATS)</vt:lpstr>
      <vt:lpstr>COATS with 8” Telescope</vt:lpstr>
      <vt:lpstr>Sensor Networking</vt:lpstr>
      <vt:lpstr>Sensor Networking</vt:lpstr>
      <vt:lpstr>Radar Cueing/Slaving</vt:lpstr>
      <vt:lpstr>Network Development</vt:lpstr>
      <vt:lpstr>Network Development</vt:lpstr>
      <vt:lpstr>Network Development</vt:lpstr>
      <vt:lpstr>Network Development</vt:lpstr>
      <vt:lpstr>Network Development</vt:lpstr>
      <vt:lpstr>GEO &amp; MEO Observations</vt:lpstr>
      <vt:lpstr>GEO &amp; MEO Observations</vt:lpstr>
      <vt:lpstr>Selected GEOs &amp; MEOs</vt:lpstr>
      <vt:lpstr>Skynet 4C</vt:lpstr>
      <vt:lpstr>Skynet 4E &amp; 4F</vt:lpstr>
      <vt:lpstr>Skynet 5C</vt:lpstr>
      <vt:lpstr>Astra 1KN, 1L, 1M, 1N: 19.2° E</vt:lpstr>
      <vt:lpstr>Astra 1KN, 1L, 1M, 1N: 19.2° E</vt:lpstr>
      <vt:lpstr>Astra Sequence</vt:lpstr>
      <vt:lpstr>Giove A</vt:lpstr>
      <vt:lpstr>Inmarsat 3-F2</vt:lpstr>
      <vt:lpstr>Galileo FM2</vt:lpstr>
      <vt:lpstr>Galileo FM3</vt:lpstr>
      <vt:lpstr>Galileo FM4</vt:lpstr>
      <vt:lpstr>In Summary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Loop Concepts Ltd</dc:title>
  <dc:creator>mike</dc:creator>
  <cp:lastModifiedBy>mike</cp:lastModifiedBy>
  <cp:revision>114</cp:revision>
  <dcterms:created xsi:type="dcterms:W3CDTF">2014-07-08T09:17:19Z</dcterms:created>
  <dcterms:modified xsi:type="dcterms:W3CDTF">2016-12-07T22:31:01Z</dcterms:modified>
</cp:coreProperties>
</file>